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95" autoAdjust="0"/>
  </p:normalViewPr>
  <p:slideViewPr>
    <p:cSldViewPr snapToGrid="0" snapToObjects="1">
      <p:cViewPr varScale="1">
        <p:scale>
          <a:sx n="104" d="100"/>
          <a:sy n="104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250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23D5E1-659C-4596-8EDD-226431668CA7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2A7A5D-A517-489B-8C14-8E5195948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95A7DC-A11A-4843-9831-20F6B03A712D}" type="datetimeFigureOut">
              <a:rPr lang="en-US"/>
              <a:pPr/>
              <a:t>8/1/2017</a:t>
            </a:fld>
            <a:endParaRPr lang="en-US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95A477-0852-4EF2-BBFA-3AF8DBD59D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07841-ABB4-4B30-AE18-2A2856BC7DB5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A486D-F43D-4041-B5AC-AC714F182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D0A6-52C5-4A23-B396-88F8A2AF87A3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965E7-EE1E-448F-A78E-F68B56150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ABAD1-DFD8-48C9-B344-284E2BBF784C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9840B-2158-440C-95D5-F8DD5825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81FD-D4D2-4EB6-9AA5-211D47A006B3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7893A-1EB9-4A35-B712-FB33291D8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37A85-73C5-44F9-88B0-AA287FCE5C52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DE79E-BF3E-4A4C-9814-249948824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92F37-1961-4DE1-93E0-7756C5B3CDEB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E4071-5EA0-49AB-B018-91A8822A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641A-3A4F-4C8C-BFAE-F428A694BA38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DA0-6205-42D3-AD5D-E319F944D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219D-1178-4E6B-86AA-92008FC404EF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85331-CB5E-4D5E-BF94-0A60CBEC9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5F4D3-73FA-4405-AACD-4AEEF61B53DC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8A62-77FD-4B60-A101-D578832F8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890D-0CB9-473A-8F6F-543616B67A48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E867-C1AA-48AE-9332-AE32B58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A919-6BA0-402E-8AF8-91441512521B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7FC11-9588-4D8C-9F6B-8A15BEA31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E647-6476-407F-9BCC-07BE7ACB8FE4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205E5-B638-4320-A84B-42010360B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DE681BD-9B6E-4D87-929A-537D3B4B53CA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F216B4-21B8-48D3-A058-8824AFC3B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S&amp;T Power Point 3_B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457200" y="765175"/>
            <a:ext cx="8229600" cy="1241425"/>
          </a:xfrm>
        </p:spPr>
        <p:txBody>
          <a:bodyPr/>
          <a:lstStyle/>
          <a:p>
            <a:pPr eaLnBrk="1" hangingPunct="1"/>
            <a:r>
              <a:rPr lang="en-US" sz="4000" smtClean="0"/>
              <a:t>The ThorMer Reactor</a:t>
            </a:r>
            <a:br>
              <a:rPr lang="en-US" sz="4000" smtClean="0"/>
            </a:br>
            <a:r>
              <a:rPr lang="en-US" sz="2000" smtClean="0"/>
              <a:t>A nuclear power plant with no moving parts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703263" y="4816475"/>
            <a:ext cx="7983537" cy="13096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700" smtClean="0">
                <a:latin typeface="Georgia" pitchFamily="18" charset="0"/>
              </a:rPr>
              <a:t>Jonathan Schattke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700" smtClean="0">
                <a:latin typeface="Georgia" pitchFamily="18" charset="0"/>
              </a:rPr>
              <a:t>Missouri University of Science and Technology</a:t>
            </a:r>
          </a:p>
        </p:txBody>
      </p:sp>
      <p:pic>
        <p:nvPicPr>
          <p:cNvPr id="15363" name="Picture 5" descr="ADEP rea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0" y="2006600"/>
            <a:ext cx="579437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300 MeV 1 MW Proton beam costing 3 MWe</a:t>
            </a:r>
          </a:p>
          <a:p>
            <a:pPr>
              <a:lnSpc>
                <a:spcPct val="90000"/>
              </a:lnSpc>
            </a:pPr>
            <a:r>
              <a:rPr lang="en-US" smtClean="0"/>
              <a:t>Mercury spallation produces 3.4 neutrons</a:t>
            </a:r>
          </a:p>
          <a:p>
            <a:pPr>
              <a:lnSpc>
                <a:spcPct val="90000"/>
              </a:lnSpc>
            </a:pPr>
            <a:r>
              <a:rPr lang="en-US" smtClean="0"/>
              <a:t>Pu/Th subcritical assembly produces 40 MWth in Mercury steam</a:t>
            </a:r>
          </a:p>
          <a:p>
            <a:pPr>
              <a:lnSpc>
                <a:spcPct val="90000"/>
              </a:lnSpc>
            </a:pPr>
            <a:r>
              <a:rPr lang="en-US" smtClean="0"/>
              <a:t>Mercury Steam produces ~15 MWe in Magnetohydrodynamic Generator</a:t>
            </a:r>
          </a:p>
          <a:p>
            <a:pPr>
              <a:lnSpc>
                <a:spcPct val="90000"/>
              </a:lnSpc>
            </a:pPr>
            <a:r>
              <a:rPr lang="en-US" smtClean="0"/>
              <a:t>Condenser maintains pressure differential</a:t>
            </a:r>
          </a:p>
          <a:p>
            <a:pPr>
              <a:lnSpc>
                <a:spcPct val="90000"/>
              </a:lnSpc>
            </a:pPr>
            <a:r>
              <a:rPr lang="en-US" smtClean="0"/>
              <a:t>Condensate flows back to core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Design Overview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eaLnBrk="1" hangingPunct="1"/>
            <a:r>
              <a:rPr lang="en-US" sz="2800" smtClean="0"/>
              <a:t>Accelerator Driven – subcritical, no control rods, energy multiplication</a:t>
            </a:r>
          </a:p>
          <a:p>
            <a:pPr eaLnBrk="1" hangingPunct="1"/>
            <a:r>
              <a:rPr lang="en-US" sz="2800" smtClean="0"/>
              <a:t>Thorium – cheap, abundant, used in natural form</a:t>
            </a:r>
          </a:p>
          <a:p>
            <a:pPr eaLnBrk="1" hangingPunct="1"/>
            <a:r>
              <a:rPr lang="en-US" sz="2800" smtClean="0"/>
              <a:t>Mercury – dense, liquid at room temperature, shielding, spallation target &amp; coolant</a:t>
            </a:r>
          </a:p>
          <a:p>
            <a:pPr eaLnBrk="1" hangingPunct="1"/>
            <a:r>
              <a:rPr lang="en-US" sz="2800" smtClean="0"/>
              <a:t>MagnetoHydrodynamic Generation – no turbines</a:t>
            </a:r>
          </a:p>
          <a:p>
            <a:pPr eaLnBrk="1" hangingPunct="1"/>
            <a:r>
              <a:rPr lang="en-US" sz="2800" smtClean="0"/>
              <a:t>Natural pressurization – gravity head, no pump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Accelerator Driven Energy</a:t>
            </a:r>
          </a:p>
        </p:txBody>
      </p:sp>
      <p:sp>
        <p:nvSpPr>
          <p:cNvPr id="163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7638"/>
            <a:ext cx="4981575" cy="4948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High flux proton beam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Heavy Metal Target – Metal for heat removal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Design Basis: 300 MeV [beam efficiency] protons, mercury  target, ~3.4 neutrons per proton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Safety: beam off = scram; target gone = scram (k</a:t>
            </a:r>
            <a:r>
              <a:rPr lang="en-US" sz="2400" baseline="-25000" smtClean="0"/>
              <a:t>eff</a:t>
            </a:r>
            <a:r>
              <a:rPr lang="en-US" sz="2400" smtClean="0"/>
              <a:t> drops with just fission neutrons)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1/(1-k</a:t>
            </a:r>
            <a:r>
              <a:rPr lang="en-US" sz="2400" baseline="-25000" smtClean="0"/>
              <a:t>eff</a:t>
            </a:r>
            <a:r>
              <a:rPr lang="en-US" sz="2400" smtClean="0"/>
              <a:t>) multiplication of neutrons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Final: (3.4/0.3)*0.2/(1-k</a:t>
            </a:r>
            <a:r>
              <a:rPr lang="en-US" sz="2000" baseline="-25000" smtClean="0"/>
              <a:t>eff</a:t>
            </a:r>
            <a:r>
              <a:rPr lang="en-US" sz="2400" smtClean="0"/>
              <a:t>); 0.95 k</a:t>
            </a:r>
            <a:r>
              <a:rPr lang="en-US" sz="2400" baseline="-25000" smtClean="0"/>
              <a:t>eff</a:t>
            </a:r>
            <a:r>
              <a:rPr lang="en-US" sz="2400" smtClean="0"/>
              <a:t> = 40x Thermal out vs. Beam in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438775" y="1657350"/>
          <a:ext cx="3705225" cy="4352925"/>
        </p:xfrm>
        <a:graphic>
          <a:graphicData uri="http://schemas.openxmlformats.org/presentationml/2006/ole">
            <p:oleObj spid="_x0000_s16389" name="Chart" r:id="rId3" imgW="3705143" imgH="435294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Thorium Fuel Cycle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51000"/>
            <a:ext cx="8229600" cy="4760913"/>
          </a:xfrm>
        </p:spPr>
        <p:txBody>
          <a:bodyPr/>
          <a:lstStyle/>
          <a:p>
            <a:pPr eaLnBrk="1" hangingPunct="1"/>
            <a:r>
              <a:rPr lang="en-US" smtClean="0"/>
              <a:t>Many times more abundant the Uranium</a:t>
            </a:r>
          </a:p>
          <a:p>
            <a:pPr eaLnBrk="1" hangingPunct="1"/>
            <a:r>
              <a:rPr lang="en-US" smtClean="0"/>
              <a:t>Long fuel load times; 10 year core without reloading</a:t>
            </a:r>
          </a:p>
          <a:p>
            <a:pPr eaLnBrk="1" hangingPunct="1"/>
            <a:r>
              <a:rPr lang="en-US" smtClean="0"/>
              <a:t>Breed in Fast, Epithermal and Thermal reactors</a:t>
            </a:r>
          </a:p>
          <a:p>
            <a:pPr eaLnBrk="1" hangingPunct="1"/>
            <a:r>
              <a:rPr lang="en-US" smtClean="0"/>
              <a:t>Available in almost all countries, no need for international agreements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Mercury Coolant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66863"/>
            <a:ext cx="8229600" cy="4810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Low viscosity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356 °C Boiling point at 1 Atm; temperature range well understood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High </a:t>
            </a:r>
            <a:r>
              <a:rPr lang="el-GR" smtClean="0"/>
              <a:t>σ</a:t>
            </a:r>
            <a:r>
              <a:rPr lang="en-US" baseline="-25000" smtClean="0"/>
              <a:t>a</a:t>
            </a:r>
            <a:r>
              <a:rPr lang="en-US" smtClean="0"/>
              <a:t>, not suitable for channel type coolant in large reactors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Very small reactors (Clementine), mercury is integral neutron and gamma shielding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Dissolves many metals – fission products from fuel failure kept in solution in accident</a:t>
            </a:r>
            <a:endParaRPr lang="el-G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MHD Generator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pPr eaLnBrk="1" hangingPunct="1"/>
            <a:r>
              <a:rPr lang="en-US" sz="2800" smtClean="0"/>
              <a:t>Magneto-Hydrodynamic Generation based on current passing through a coil F=Q∙(vˣB)</a:t>
            </a:r>
          </a:p>
        </p:txBody>
      </p:sp>
      <p:pic>
        <p:nvPicPr>
          <p:cNvPr id="24579" name="Picture 5" descr="250px-Disk_MHD_gener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0725" y="3511550"/>
            <a:ext cx="46132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Rectangle 3"/>
          <p:cNvSpPr>
            <a:spLocks/>
          </p:cNvSpPr>
          <p:nvPr/>
        </p:nvSpPr>
        <p:spPr bwMode="auto">
          <a:xfrm>
            <a:off x="457200" y="2505075"/>
            <a:ext cx="40735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Requires charge in kinetic stream; provided by Helicon coil</a:t>
            </a: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Monatomic gasses best</a:t>
            </a:r>
          </a:p>
          <a:p>
            <a:pPr marL="342900" indent="-342900" defTabSz="914400" eaLnBrk="0" hangingPunct="0">
              <a:spcBef>
                <a:spcPct val="20000"/>
              </a:spcBef>
              <a:buFontTx/>
              <a:buChar char="•"/>
            </a:pPr>
            <a:r>
              <a:rPr lang="en-US" sz="2800"/>
              <a:t>Kinetic Energy directly converts to Electric Current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3m Core Layout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716463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Pu/Th mix HM until U233 inventory built up</a:t>
            </a:r>
          </a:p>
          <a:p>
            <a:pPr eaLnBrk="1" hangingPunct="1"/>
            <a:r>
              <a:rPr lang="en-US" sz="2800" smtClean="0"/>
              <a:t>Thorium metal in corners to enhance breeding for additional reactors</a:t>
            </a:r>
          </a:p>
          <a:p>
            <a:pPr eaLnBrk="1" hangingPunct="1"/>
            <a:r>
              <a:rPr lang="en-US" sz="2800" smtClean="0"/>
              <a:t>MgF salt in solid phase</a:t>
            </a:r>
          </a:p>
          <a:p>
            <a:pPr eaLnBrk="1" hangingPunct="1"/>
            <a:r>
              <a:rPr lang="en-US" sz="2800" smtClean="0"/>
              <a:t>Heat removed at surface by boiling mercury</a:t>
            </a:r>
          </a:p>
          <a:p>
            <a:pPr eaLnBrk="1" hangingPunct="1"/>
            <a:r>
              <a:rPr lang="en-US" sz="2800" smtClean="0"/>
              <a:t>No internal structure</a:t>
            </a:r>
          </a:p>
        </p:txBody>
      </p:sp>
      <p:pic>
        <p:nvPicPr>
          <p:cNvPr id="26627" name="Picture 7" descr="TM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1538" y="1309688"/>
            <a:ext cx="446246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Neutron Spectrum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3992563" cy="4972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Extremely Fast Spectrum – spallation neutrons up to beam energy, Fluorine lightest element at load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MgF</a:t>
            </a:r>
            <a:r>
              <a:rPr lang="en-US" baseline="-25000" smtClean="0"/>
              <a:t>2</a:t>
            </a:r>
            <a:r>
              <a:rPr lang="en-US" smtClean="0"/>
              <a:t> low lethargy per collision, 3.5 cm mean free path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449763" y="1647825"/>
          <a:ext cx="4694237" cy="3770313"/>
        </p:xfrm>
        <a:graphic>
          <a:graphicData uri="http://schemas.openxmlformats.org/presentationml/2006/ole">
            <p:oleObj spid="_x0000_s21509" name="Chart" r:id="rId3" imgW="4981522" imgH="4000590" progId="Excel.Chart.8">
              <p:embed/>
            </p:oleObj>
          </a:graphicData>
        </a:graphic>
      </p:graphicFrame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154613" y="5418138"/>
            <a:ext cx="35321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1200"/>
              <a:t>Cell 17: 5-15 cm	Cell 317: 45-75 cm</a:t>
            </a:r>
          </a:p>
          <a:p>
            <a:pPr defTabSz="914400">
              <a:spcBef>
                <a:spcPct val="50000"/>
              </a:spcBef>
            </a:pPr>
            <a:r>
              <a:rPr lang="en-US" sz="1200"/>
              <a:t>Cell 117: 15-25 cm	Cell 417: 75-100 cm</a:t>
            </a:r>
          </a:p>
          <a:p>
            <a:pPr defTabSz="914400">
              <a:spcBef>
                <a:spcPct val="50000"/>
              </a:spcBef>
            </a:pPr>
            <a:r>
              <a:rPr lang="en-US" sz="1200"/>
              <a:t>Cell 217: 25-45 cm	Cell 5xx: 100-150 cm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Breed calculations</a:t>
            </a:r>
          </a:p>
        </p:txBody>
      </p:sp>
      <p:sp>
        <p:nvSpPr>
          <p:cNvPr id="225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508250" cy="3698875"/>
          </a:xfrm>
        </p:spPr>
        <p:txBody>
          <a:bodyPr/>
          <a:lstStyle/>
          <a:p>
            <a:r>
              <a:rPr lang="en-US" sz="2800" smtClean="0"/>
              <a:t>Seed is reactor grade Pu</a:t>
            </a:r>
          </a:p>
          <a:p>
            <a:r>
              <a:rPr lang="en-US" sz="2800" smtClean="0"/>
              <a:t>Breed from Thorium maintains steady k</a:t>
            </a:r>
            <a:r>
              <a:rPr lang="en-US" sz="2800" baseline="-25000" smtClean="0"/>
              <a:t>eff</a:t>
            </a:r>
            <a:r>
              <a:rPr lang="en-US" sz="2800" smtClean="0"/>
              <a:t> for 10 years</a:t>
            </a:r>
          </a:p>
        </p:txBody>
      </p:sp>
      <p:sp>
        <p:nvSpPr>
          <p:cNvPr id="22541" name="Text Box 8"/>
          <p:cNvSpPr txBox="1">
            <a:spLocks noChangeArrowheads="1"/>
          </p:cNvSpPr>
          <p:nvPr/>
        </p:nvSpPr>
        <p:spPr bwMode="auto">
          <a:xfrm>
            <a:off x="2751138" y="5665788"/>
            <a:ext cx="608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/>
              <a:t>Total HM: 96.2 Tons	Load Fissile Inventory: 1071 kg</a:t>
            </a:r>
          </a:p>
          <a:p>
            <a:pPr defTabSz="914400"/>
            <a:r>
              <a:rPr lang="en-US"/>
              <a:t>146 GWD in calculation	BR: 0.998</a:t>
            </a: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2751138" y="1122363"/>
          <a:ext cx="6392862" cy="4337050"/>
        </p:xfrm>
        <a:graphic>
          <a:graphicData uri="http://schemas.openxmlformats.org/presentationml/2006/ole">
            <p:oleObj spid="_x0000_s22538" name="Chart" r:id="rId3" imgW="7200934" imgH="4886460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4566</TotalTime>
  <Words>389</Words>
  <Application>Microsoft Macintosh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Default Design</vt:lpstr>
      <vt:lpstr>Chart</vt:lpstr>
      <vt:lpstr>The ThorMer Reactor A nuclear power plant with no moving parts</vt:lpstr>
      <vt:lpstr>Design Overview</vt:lpstr>
      <vt:lpstr>Accelerator Driven Energy</vt:lpstr>
      <vt:lpstr>Thorium Fuel Cycle</vt:lpstr>
      <vt:lpstr>Mercury Coolant</vt:lpstr>
      <vt:lpstr>MHD Generator</vt:lpstr>
      <vt:lpstr>3m Core Layout</vt:lpstr>
      <vt:lpstr>Neutron Spectrum</vt:lpstr>
      <vt:lpstr>Breed calculations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 Stiritz</dc:creator>
  <cp:lastModifiedBy>Jonathan Schattke</cp:lastModifiedBy>
  <cp:revision>26</cp:revision>
  <dcterms:created xsi:type="dcterms:W3CDTF">2011-02-22T22:21:02Z</dcterms:created>
  <dcterms:modified xsi:type="dcterms:W3CDTF">2017-08-01T23:30:16Z</dcterms:modified>
</cp:coreProperties>
</file>