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4" r:id="rId10"/>
    <p:sldId id="265" r:id="rId11"/>
    <p:sldId id="266" r:id="rId12"/>
    <p:sldId id="269" r:id="rId1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8B955"/>
              </a:solidFill>
              <a:prstDash val="solid"/>
              <a:round/>
            </a:ln>
          </a:left>
          <a:right>
            <a:ln w="9525" cap="flat">
              <a:solidFill>
                <a:srgbClr val="98B955"/>
              </a:solidFill>
              <a:prstDash val="solid"/>
              <a:round/>
            </a:ln>
          </a:right>
          <a:top>
            <a:ln w="9525" cap="flat">
              <a:solidFill>
                <a:srgbClr val="98B955"/>
              </a:solidFill>
              <a:prstDash val="solid"/>
              <a:round/>
            </a:ln>
          </a:top>
          <a:bottom>
            <a:ln w="9525" cap="flat">
              <a:solidFill>
                <a:srgbClr val="98B955"/>
              </a:solidFill>
              <a:prstDash val="solid"/>
              <a:round/>
            </a:ln>
          </a:bottom>
          <a:insideH>
            <a:ln w="9525" cap="flat">
              <a:solidFill>
                <a:srgbClr val="98B955"/>
              </a:solidFill>
              <a:prstDash val="solid"/>
              <a:round/>
            </a:ln>
          </a:insideH>
          <a:insideV>
            <a:ln w="9525" cap="flat">
              <a:solidFill>
                <a:srgbClr val="98B955"/>
              </a:solidFill>
              <a:prstDash val="solid"/>
              <a:round/>
            </a:ln>
          </a:insideV>
        </a:tcBdr>
        <a:fill>
          <a:solidFill>
            <a:schemeClr val="accent3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8B955"/>
              </a:solidFill>
              <a:prstDash val="solid"/>
              <a:round/>
            </a:ln>
          </a:left>
          <a:right>
            <a:ln w="25400" cap="flat">
              <a:solidFill>
                <a:schemeClr val="accent3"/>
              </a:solidFill>
              <a:prstDash val="solid"/>
              <a:round/>
            </a:ln>
          </a:right>
          <a:top>
            <a:ln w="9525" cap="flat">
              <a:solidFill>
                <a:srgbClr val="98B955"/>
              </a:solidFill>
              <a:prstDash val="solid"/>
              <a:round/>
            </a:ln>
          </a:top>
          <a:bottom>
            <a:ln w="9525" cap="flat">
              <a:solidFill>
                <a:srgbClr val="98B955"/>
              </a:solidFill>
              <a:prstDash val="solid"/>
              <a:round/>
            </a:ln>
          </a:bottom>
          <a:insideH>
            <a:ln w="9525" cap="flat">
              <a:solidFill>
                <a:srgbClr val="98B955"/>
              </a:solidFill>
              <a:prstDash val="solid"/>
              <a:round/>
            </a:ln>
          </a:insideH>
          <a:insideV>
            <a:ln w="9525" cap="flat">
              <a:solidFill>
                <a:srgbClr val="98B955"/>
              </a:solidFill>
              <a:prstDash val="solid"/>
              <a:round/>
            </a:ln>
          </a:insideV>
        </a:tcBdr>
        <a:fill>
          <a:solidFill>
            <a:schemeClr val="accent3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98B955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 sz="28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457200" algn="ctr">
              <a:buSzTx/>
              <a:buFontTx/>
              <a:buNone/>
              <a:defRPr sz="28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914400" algn="ctr">
              <a:buSzTx/>
              <a:buFontTx/>
              <a:buNone/>
              <a:defRPr sz="28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1371600" algn="ctr">
              <a:buSzTx/>
              <a:buFontTx/>
              <a:buNone/>
              <a:defRPr sz="28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1828800" algn="ctr">
              <a:buSzTx/>
              <a:buFontTx/>
              <a:buNone/>
              <a:defRPr sz="28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81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81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lIns="91424" tIns="91424" rIns="91424" bIns="91424" anchor="b"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0098" y="4766287"/>
            <a:ext cx="355392" cy="360651"/>
          </a:xfrm>
          <a:prstGeom prst="rect">
            <a:avLst/>
          </a:prstGeom>
        </p:spPr>
        <p:txBody>
          <a:bodyPr lIns="91424" tIns="91424" rIns="91424" bIns="91424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57199" y="205977"/>
            <a:ext cx="8229601" cy="857251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200149"/>
            <a:ext cx="8229601" cy="3725682"/>
          </a:xfrm>
          <a:prstGeom prst="rect">
            <a:avLst/>
          </a:prstGeom>
        </p:spPr>
        <p:txBody>
          <a:bodyPr lIns="91424" tIns="91424" rIns="91424" bIns="91424"/>
          <a:lstStyle>
            <a:lvl1pPr marL="321468" indent="-321468">
              <a:spcBef>
                <a:spcPts val="0"/>
              </a:spcBef>
              <a:defRPr sz="3000"/>
            </a:lvl1pPr>
            <a:lvl2pPr marL="763360" indent="-306160">
              <a:spcBef>
                <a:spcPts val="0"/>
              </a:spcBef>
              <a:defRPr sz="3000"/>
            </a:lvl2pPr>
            <a:lvl3pPr marL="1200150" indent="-285750">
              <a:spcBef>
                <a:spcPts val="0"/>
              </a:spcBef>
              <a:defRPr sz="3000"/>
            </a:lvl3pPr>
            <a:lvl4pPr marL="1714500" indent="-342900">
              <a:spcBef>
                <a:spcPts val="0"/>
              </a:spcBef>
              <a:defRPr sz="3000"/>
            </a:lvl4pPr>
            <a:lvl5pPr marL="2171700" indent="-342900">
              <a:spcBef>
                <a:spcPts val="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0098" y="4766287"/>
            <a:ext cx="355392" cy="360651"/>
          </a:xfrm>
          <a:prstGeom prst="rect">
            <a:avLst/>
          </a:prstGeom>
        </p:spPr>
        <p:txBody>
          <a:bodyPr lIns="91424" tIns="91424" rIns="91424" bIns="91424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57199" y="205978"/>
            <a:ext cx="8229601" cy="85725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200150"/>
            <a:ext cx="8229601" cy="3394473"/>
          </a:xfrm>
          <a:prstGeom prst="rect">
            <a:avLst/>
          </a:prstGeom>
        </p:spPr>
        <p:txBody>
          <a:bodyPr/>
          <a:lstStyle>
            <a:lvl1pPr marL="321468" indent="-321468">
              <a:defRPr sz="3000"/>
            </a:lvl1pPr>
            <a:lvl2pPr marL="763360" indent="-306160">
              <a:defRPr sz="3000"/>
            </a:lvl2pPr>
            <a:lvl3pPr marL="1200150" indent="-285750">
              <a:defRPr sz="3000"/>
            </a:lvl3pPr>
            <a:lvl4pPr marL="1714500" indent="-342900">
              <a:defRPr sz="3000"/>
            </a:lvl4pPr>
            <a:lvl5pPr marL="2171700" indent="-342900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iamond"/>
          <p:cNvSpPr/>
          <p:nvPr/>
        </p:nvSpPr>
        <p:spPr>
          <a:xfrm>
            <a:off x="1444376" y="1038076"/>
            <a:ext cx="6258572" cy="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9A9A9A"/>
            </a:solidFill>
            <a:miter lim="400000"/>
          </a:ln>
        </p:spPr>
        <p:txBody>
          <a:bodyPr lIns="26789" tIns="26789" rIns="26789" bIns="26789" anchor="ctr"/>
          <a:lstStyle/>
          <a:p>
            <a:pPr defTabSz="241101">
              <a:defRPr sz="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1444376" y="174128"/>
            <a:ext cx="6255248" cy="736701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l" defTabSz="308074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444376" y="1172021"/>
            <a:ext cx="6255248" cy="3516065"/>
          </a:xfrm>
          <a:prstGeom prst="rect">
            <a:avLst/>
          </a:prstGeom>
        </p:spPr>
        <p:txBody>
          <a:bodyPr lIns="26789" tIns="26789" rIns="26789" bIns="26789"/>
          <a:lstStyle>
            <a:lvl1pPr marL="228600" indent="-228600" defTabSz="308074">
              <a:spcBef>
                <a:spcPts val="2200"/>
              </a:spcBef>
              <a:buSzPct val="75000"/>
              <a:buFont typeface="Helvetica Neue"/>
              <a:defRPr sz="18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85800" indent="-228600" defTabSz="308074">
              <a:spcBef>
                <a:spcPts val="2200"/>
              </a:spcBef>
              <a:buSzPct val="75000"/>
              <a:buFont typeface="Helvetica Neue"/>
              <a:buChar char="•"/>
              <a:defRPr sz="18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 defTabSz="308074">
              <a:spcBef>
                <a:spcPts val="2200"/>
              </a:spcBef>
              <a:buSzPct val="75000"/>
              <a:buFont typeface="Helvetica Neue"/>
              <a:defRPr sz="18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 defTabSz="308074">
              <a:spcBef>
                <a:spcPts val="2200"/>
              </a:spcBef>
              <a:buSzPct val="75000"/>
              <a:buFont typeface="Helvetica Neue"/>
              <a:buChar char="•"/>
              <a:defRPr sz="18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 defTabSz="308074">
              <a:spcBef>
                <a:spcPts val="2200"/>
              </a:spcBef>
              <a:buSzPct val="75000"/>
              <a:buFont typeface="Helvetica Neue"/>
              <a:buChar char="•"/>
              <a:defRPr sz="18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11961" y="4848820"/>
            <a:ext cx="165136" cy="152690"/>
          </a:xfrm>
          <a:prstGeom prst="rect">
            <a:avLst/>
          </a:prstGeom>
        </p:spPr>
        <p:txBody>
          <a:bodyPr lIns="26789" tIns="26789" rIns="26789" bIns="26789" anchor="t"/>
          <a:lstStyle>
            <a:lvl1pPr defTabSz="308074"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 defTabSz="685800">
              <a:spcBef>
                <a:spcPts val="500"/>
              </a:spcBef>
              <a:defRPr sz="2400"/>
            </a:lvl1pPr>
            <a:lvl2pPr marL="702128" indent="-244928" defTabSz="685800">
              <a:spcBef>
                <a:spcPts val="500"/>
              </a:spcBef>
              <a:defRPr sz="2400"/>
            </a:lvl2pPr>
            <a:lvl3pPr marL="1143000" indent="-228600" defTabSz="685800">
              <a:spcBef>
                <a:spcPts val="500"/>
              </a:spcBef>
              <a:defRPr sz="2400"/>
            </a:lvl3pPr>
            <a:lvl4pPr marL="1645920" indent="-274320" defTabSz="685800">
              <a:spcBef>
                <a:spcPts val="500"/>
              </a:spcBef>
              <a:defRPr sz="2400"/>
            </a:lvl4pPr>
            <a:lvl5pPr marL="2103120" indent="-274320" defTabSz="6858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56938" y="4806394"/>
            <a:ext cx="201162" cy="1955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3771" indent="-32657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¨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30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4" y="204786"/>
            <a:ext cx="3008315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4" y="1076328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5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5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thorconpower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88" y="1341559"/>
            <a:ext cx="6496144" cy="365408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wo 500 MW ThorCon liquid fission power plants"/>
          <p:cNvSpPr txBox="1"/>
          <p:nvPr/>
        </p:nvSpPr>
        <p:spPr>
          <a:xfrm>
            <a:off x="1522042" y="4589726"/>
            <a:ext cx="529742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Two 500 MW ThorCon liquid fission power plants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AFC06E-B5B1-4A4D-9D84-2E9017F1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72" y="363380"/>
            <a:ext cx="8090588" cy="110252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ThorCon</a:t>
            </a:r>
            <a:r>
              <a:rPr lang="en-US" b="1" dirty="0"/>
              <a:t> Molten Salt Reactor (TMSR-500) Technology for Indonesia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4CFA43-C7AF-4DBA-B844-CD882D151D8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371600" y="2375500"/>
            <a:ext cx="6400800" cy="178502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chemeClr val="bg1"/>
                </a:solidFill>
              </a:rPr>
              <a:t>Dane Wilson, </a:t>
            </a:r>
            <a:r>
              <a:rPr lang="en-US" sz="2400" b="1" dirty="0" err="1">
                <a:solidFill>
                  <a:schemeClr val="bg1"/>
                </a:solidFill>
              </a:rPr>
              <a:t>ThorCon</a:t>
            </a:r>
            <a:r>
              <a:rPr lang="en-US" sz="2400" b="1" dirty="0">
                <a:solidFill>
                  <a:schemeClr val="bg1"/>
                </a:solidFill>
              </a:rPr>
              <a:t> Intl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chemeClr val="bg1"/>
                </a:solidFill>
              </a:rPr>
              <a:t>October 01,2019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chemeClr val="bg1"/>
                </a:solidFill>
              </a:rPr>
              <a:t>Thorium Energy Alliance </a:t>
            </a:r>
            <a:r>
              <a:rPr lang="en-US" sz="2400" b="1" i="1" dirty="0">
                <a:solidFill>
                  <a:schemeClr val="bg1"/>
                </a:solidFill>
              </a:rPr>
              <a:t>TEAC10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chemeClr val="bg1"/>
                </a:solidFill>
              </a:rPr>
              <a:t>Pollard Technology Conference Center </a:t>
            </a:r>
            <a:r>
              <a:rPr lang="en-US" sz="2400" b="1" i="1" dirty="0">
                <a:solidFill>
                  <a:schemeClr val="bg1"/>
                </a:solidFill>
              </a:rPr>
              <a:t>Oak Ridge</a:t>
            </a:r>
            <a:r>
              <a:rPr lang="en-US" sz="2400" b="1" dirty="0">
                <a:solidFill>
                  <a:schemeClr val="bg1"/>
                </a:solidFill>
              </a:rPr>
              <a:t> Tennessee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482" y="653791"/>
            <a:ext cx="3374213" cy="2240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balastingplanattow.jpg" descr="balastingplanatt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96" y="2935591"/>
            <a:ext cx="3982157" cy="2239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03" y="2999227"/>
            <a:ext cx="3769744" cy="2036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그림 16" descr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88" y="847764"/>
            <a:ext cx="3900074" cy="229825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ctangle 2"/>
          <p:cNvSpPr txBox="1"/>
          <p:nvPr/>
        </p:nvSpPr>
        <p:spPr>
          <a:xfrm>
            <a:off x="84221" y="0"/>
            <a:ext cx="897555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600" b="1"/>
            </a:lvl1pPr>
          </a:lstStyle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ThorCon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Hull Towed Through North Atlantic Storm Seas Accepts 1 g Forces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/>
          <a:srcRect b="15012"/>
          <a:stretch>
            <a:fillRect/>
          </a:stretch>
        </p:blipFill>
        <p:spPr>
          <a:xfrm>
            <a:off x="4051346" y="628817"/>
            <a:ext cx="5113659" cy="301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Rectangle 2"/>
          <p:cNvSpPr txBox="1"/>
          <p:nvPr/>
        </p:nvSpPr>
        <p:spPr>
          <a:xfrm>
            <a:off x="84221" y="0"/>
            <a:ext cx="897555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/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Scenario: 8 t Aircraft Engine Strikes Sand-filled Sandwich Wall At 200 m/s</a:t>
            </a:r>
          </a:p>
        </p:txBody>
      </p:sp>
      <p:sp>
        <p:nvSpPr>
          <p:cNvPr id="221" name="Rectangle 2"/>
          <p:cNvSpPr txBox="1"/>
          <p:nvPr/>
        </p:nvSpPr>
        <p:spPr>
          <a:xfrm>
            <a:off x="202778" y="916864"/>
            <a:ext cx="4494482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v"/>
              <a:defRPr sz="2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Max penetration 200 mm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2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Max inner wall deflection 300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2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No effect on</a:t>
            </a:r>
          </a:p>
          <a:p>
            <a:pPr marL="627063" lvl="1" indent="-450850">
              <a:buClr>
                <a:srgbClr val="000000"/>
              </a:buClr>
              <a:buSzPct val="100000"/>
              <a:buFont typeface="Symbol" panose="05050102010706020507" pitchFamily="18" charset="2"/>
              <a:buChar char="¨"/>
              <a:defRPr sz="2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Silo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(which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surroun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ds)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7063" lvl="1" indent="-450850">
              <a:buClr>
                <a:srgbClr val="000000"/>
              </a:buClr>
              <a:buSzPct val="100000"/>
              <a:buFont typeface="Symbol" panose="05050102010706020507" pitchFamily="18" charset="2"/>
              <a:buChar char="¨"/>
              <a:defRPr sz="24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old wall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(which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 lvl="1" indent="-450850">
              <a:buClr>
                <a:srgbClr val="000000"/>
              </a:buClr>
              <a:buSzPct val="100000"/>
              <a:buFont typeface="Symbol" panose="05050102010706020507" pitchFamily="18" charset="2"/>
              <a:buChar char="¨"/>
              <a:defRPr sz="2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(which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7063" lvl="1" indent="-450850">
              <a:buClr>
                <a:srgbClr val="000000"/>
              </a:buClr>
              <a:buSzPct val="100000"/>
              <a:buFont typeface="Symbol" panose="05050102010706020507" pitchFamily="18" charset="2"/>
              <a:buChar char="¨"/>
              <a:defRPr sz="24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rimary loop containing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radioactive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fuelsalt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83" y="3797146"/>
            <a:ext cx="4372570" cy="59862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Impact Crashworthiness of a Floating Nuclear Power Plant Hull Structure in an Aircraft Strike…"/>
          <p:cNvSpPr txBox="1"/>
          <p:nvPr/>
        </p:nvSpPr>
        <p:spPr>
          <a:xfrm>
            <a:off x="4681283" y="4413553"/>
            <a:ext cx="4372570" cy="62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/>
            </a:pPr>
            <a:r>
              <a:t>Impact Crashworthiness of a Floating Nuclear Power Plant Hull Structure in an Aircraft Strike </a:t>
            </a:r>
          </a:p>
          <a:p>
            <a:pPr>
              <a:defRPr sz="1200"/>
            </a:pPr>
            <a:r>
              <a:t>by Jae Hyeong Park and Jeom Kee Paik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3B502-D806-4D78-8863-C78FC78DC260}"/>
              </a:ext>
            </a:extLst>
          </p:cNvPr>
          <p:cNvSpPr/>
          <p:nvPr/>
        </p:nvSpPr>
        <p:spPr>
          <a:xfrm>
            <a:off x="229315" y="2110085"/>
            <a:ext cx="868539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Summary, </a:t>
            </a:r>
          </a:p>
          <a:p>
            <a:pPr algn="ctr"/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ThorCon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Moving On The Winding Path Forward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44FE0-E842-4324-8A10-710634AFF413}"/>
              </a:ext>
            </a:extLst>
          </p:cNvPr>
          <p:cNvSpPr txBox="1"/>
          <p:nvPr/>
        </p:nvSpPr>
        <p:spPr>
          <a:xfrm>
            <a:off x="3231715" y="3356975"/>
            <a:ext cx="266804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http://thorconpower.com/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702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14" y="639308"/>
            <a:ext cx="8144493" cy="458127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Box 9"/>
          <p:cNvSpPr txBox="1"/>
          <p:nvPr/>
        </p:nvSpPr>
        <p:spPr>
          <a:xfrm>
            <a:off x="354614" y="125729"/>
            <a:ext cx="8626548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Prototype Built In A Hull, Pretested, Towed To Indonesia, Settled Shoreside, And Powered Up.  A 174x67m Complete 500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Power Plant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8" y="373409"/>
            <a:ext cx="8412554" cy="473206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9"/>
          <p:cNvSpPr txBox="1"/>
          <p:nvPr/>
        </p:nvSpPr>
        <p:spPr>
          <a:xfrm>
            <a:off x="514350" y="56906"/>
            <a:ext cx="818388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2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557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MWt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Power Module Has An Active And 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Cooldown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5" descr="Picture 5"/>
          <p:cNvPicPr>
            <a:picLocks/>
          </p:cNvPicPr>
          <p:nvPr/>
        </p:nvPicPr>
        <p:blipFill rotWithShape="1">
          <a:blip r:embed="rId3"/>
          <a:srcRect b="5069"/>
          <a:stretch/>
        </p:blipFill>
        <p:spPr>
          <a:xfrm>
            <a:off x="37575" y="300625"/>
            <a:ext cx="9079706" cy="474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 1"/>
          <p:cNvSpPr txBox="1"/>
          <p:nvPr/>
        </p:nvSpPr>
        <p:spPr>
          <a:xfrm>
            <a:off x="4479666" y="2433251"/>
            <a:ext cx="1500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 baseline="30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187" name="Rectangle 2"/>
          <p:cNvSpPr txBox="1"/>
          <p:nvPr/>
        </p:nvSpPr>
        <p:spPr>
          <a:xfrm>
            <a:off x="4479666" y="2433251"/>
            <a:ext cx="1500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 baseline="30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188" name="TextBox 4"/>
          <p:cNvSpPr txBox="1"/>
          <p:nvPr/>
        </p:nvSpPr>
        <p:spPr>
          <a:xfrm>
            <a:off x="5984783" y="3673602"/>
            <a:ext cx="1496787" cy="967741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 i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47.7% thermal efficiency @ 20C</a:t>
            </a:r>
          </a:p>
          <a:p>
            <a:pPr>
              <a:defRPr sz="1800" b="1" i="1">
                <a:latin typeface="+mn-lt"/>
                <a:ea typeface="+mn-ea"/>
                <a:cs typeface="+mn-cs"/>
                <a:sym typeface="Calibri"/>
              </a:defRPr>
            </a:pPr>
            <a:r>
              <a:rPr sz="1400" dirty="0"/>
              <a:t>46.4% </a:t>
            </a:r>
            <a:r>
              <a:rPr sz="1500" dirty="0"/>
              <a:t>thermal</a:t>
            </a:r>
            <a:r>
              <a:rPr dirty="0"/>
              <a:t> </a:t>
            </a:r>
            <a:r>
              <a:rPr sz="1400" dirty="0"/>
              <a:t>efficiency @ 30C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C2633E-50E2-4C6C-8DBA-00214B28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39" y="25571"/>
            <a:ext cx="7398185" cy="674191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ThorCon</a:t>
            </a:r>
            <a:r>
              <a:rPr lang="en-US" sz="2800" b="1" dirty="0"/>
              <a:t> </a:t>
            </a:r>
            <a:r>
              <a:rPr lang="en-US" sz="3200" b="1" dirty="0"/>
              <a:t>Employs</a:t>
            </a:r>
            <a:r>
              <a:rPr lang="en-US" sz="2800" b="1" dirty="0"/>
              <a:t> Three Salt Loops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 rotWithShape="1">
          <a:blip r:embed="rId2"/>
          <a:srcRect l="14291" t="1726" r="15299"/>
          <a:stretch/>
        </p:blipFill>
        <p:spPr>
          <a:xfrm>
            <a:off x="4265184" y="51230"/>
            <a:ext cx="4828703" cy="505469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9"/>
          <p:cNvSpPr txBox="1"/>
          <p:nvPr/>
        </p:nvSpPr>
        <p:spPr>
          <a:xfrm>
            <a:off x="263056" y="977832"/>
            <a:ext cx="4465449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v"/>
              <a:defRPr sz="2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eactor Pot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contains the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graphite moderator with channels for molten salt flow</a:t>
            </a:r>
          </a:p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v"/>
              <a:defRPr sz="2000"/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Freeze valve melt drains salt to drain tank</a:t>
            </a:r>
          </a:p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v"/>
              <a:defRPr sz="2000"/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Cold wall absorbs heat radiated from drain tank</a:t>
            </a:r>
          </a:p>
          <a:p>
            <a:pPr marL="342900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v"/>
              <a:defRPr sz="2000"/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Cold wall is cooled by natural water circulation </a:t>
            </a:r>
          </a:p>
        </p:txBody>
      </p:sp>
      <p:sp>
        <p:nvSpPr>
          <p:cNvPr id="194" name="Replaceable Can unit in Cold Wall"/>
          <p:cNvSpPr txBox="1"/>
          <p:nvPr/>
        </p:nvSpPr>
        <p:spPr>
          <a:xfrm>
            <a:off x="125271" y="88808"/>
            <a:ext cx="446544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600" b="1"/>
            </a:lvl1pPr>
          </a:lstStyle>
          <a:p>
            <a:pPr algn="ctr"/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Replaceable Can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nit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Housed With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in Cold Wall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91" y="155718"/>
            <a:ext cx="6395264" cy="479719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6"/>
          <p:cNvSpPr txBox="1"/>
          <p:nvPr/>
        </p:nvSpPr>
        <p:spPr>
          <a:xfrm>
            <a:off x="117544" y="127560"/>
            <a:ext cx="2888704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300" b="1"/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Cold Wall Is Cooled By Natural Convection To Condenser In Cooling Pond</a:t>
            </a:r>
          </a:p>
        </p:txBody>
      </p:sp>
      <p:sp>
        <p:nvSpPr>
          <p:cNvPr id="198" name="Cooling  pond"/>
          <p:cNvSpPr txBox="1"/>
          <p:nvPr/>
        </p:nvSpPr>
        <p:spPr>
          <a:xfrm>
            <a:off x="7604851" y="1593656"/>
            <a:ext cx="860451" cy="5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Cooling </a:t>
            </a:r>
            <a:br/>
            <a:r>
              <a:t>pond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44" y="230664"/>
            <a:ext cx="7066917" cy="482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Box 58"/>
          <p:cNvSpPr txBox="1"/>
          <p:nvPr/>
        </p:nvSpPr>
        <p:spPr>
          <a:xfrm>
            <a:off x="266700" y="1174315"/>
            <a:ext cx="2376292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Next </a:t>
            </a:r>
            <a:r>
              <a:rPr lang="en-US" dirty="0"/>
              <a:t>S</a:t>
            </a:r>
            <a:r>
              <a:rPr dirty="0"/>
              <a:t>tep</a:t>
            </a:r>
            <a:r>
              <a:rPr lang="en-US" dirty="0"/>
              <a:t> Is A</a:t>
            </a:r>
            <a:r>
              <a:rPr dirty="0"/>
              <a:t> </a:t>
            </a:r>
            <a:r>
              <a:rPr lang="en-US" dirty="0"/>
              <a:t>P</a:t>
            </a:r>
            <a:r>
              <a:rPr dirty="0"/>
              <a:t>re-fission </a:t>
            </a:r>
            <a:r>
              <a:rPr lang="en-US" dirty="0"/>
              <a:t>T</a:t>
            </a:r>
            <a:r>
              <a:rPr dirty="0"/>
              <a:t>est </a:t>
            </a:r>
            <a:r>
              <a:rPr lang="en-US" dirty="0"/>
              <a:t>P</a:t>
            </a:r>
            <a:r>
              <a:rPr dirty="0"/>
              <a:t>lant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3727-FC4F-4315-8833-D256329C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66"/>
            <a:ext cx="8229600" cy="857251"/>
          </a:xfrm>
        </p:spPr>
        <p:txBody>
          <a:bodyPr>
            <a:normAutofit/>
          </a:bodyPr>
          <a:lstStyle/>
          <a:p>
            <a:r>
              <a:rPr lang="en-US" dirty="0" err="1"/>
              <a:t>ThorCon</a:t>
            </a:r>
            <a:r>
              <a:rPr lang="en-US" dirty="0"/>
              <a:t> Recent Actions Include: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2C9CA-AC51-4448-9154-03F68E74B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33" y="739034"/>
            <a:ext cx="8285967" cy="4348799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defRPr sz="1800"/>
            </a:pPr>
            <a:r>
              <a:rPr lang="en-US" sz="2600" dirty="0"/>
              <a:t>System simulations show Fukushima like accidents do no harm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 sz="1800"/>
            </a:pPr>
            <a:r>
              <a:rPr lang="en-US" sz="2600" dirty="0"/>
              <a:t>Design and simulations by top Korean ship safety firm show </a:t>
            </a:r>
            <a:r>
              <a:rPr lang="en-US" sz="2600" dirty="0" err="1"/>
              <a:t>ThorConIsle</a:t>
            </a:r>
            <a:r>
              <a:rPr lang="en-US" sz="2600" dirty="0"/>
              <a:t> can handle a North Atlantic storm and aircraft engine strike.  Seismic analysis started.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 sz="1800"/>
            </a:pPr>
            <a:r>
              <a:rPr lang="en-US" sz="2600" dirty="0"/>
              <a:t>GAIN project (ANL): Salt properties measurement begun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 sz="1800"/>
            </a:pPr>
            <a:r>
              <a:rPr lang="en-US" sz="2600" dirty="0"/>
              <a:t>GAIN project (ANL): Electro-chemical sensors for in-situ redox, salt level, and plutonium concentration is underway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defRPr sz="1800"/>
            </a:pPr>
            <a:r>
              <a:rPr lang="en-US" sz="2600" dirty="0"/>
              <a:t>Indonesian P3Tek study to validate </a:t>
            </a:r>
            <a:r>
              <a:rPr lang="en-US" sz="2600" dirty="0" err="1"/>
              <a:t>ThorCon</a:t>
            </a:r>
            <a:r>
              <a:rPr lang="en-US" sz="2600" dirty="0"/>
              <a:t> claims for safety, cost, and supply chain completed</a:t>
            </a:r>
          </a:p>
          <a:p>
            <a:pPr marL="726621" lvl="1" indent="-285750">
              <a:spcAft>
                <a:spcPts val="1200"/>
              </a:spcAft>
              <a:defRPr sz="1800"/>
            </a:pPr>
            <a:r>
              <a:rPr lang="en-US" sz="2200" dirty="0"/>
              <a:t>Recommendation to be sent to the Indonesian president</a:t>
            </a:r>
          </a:p>
        </p:txBody>
      </p:sp>
    </p:spTree>
    <p:extLst>
      <p:ext uri="{BB962C8B-B14F-4D97-AF65-F5344CB8AC3E}">
        <p14:creationId xmlns:p14="http://schemas.microsoft.com/office/powerpoint/2010/main" val="24892410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rcRect l="49050" t="4040" r="2395" b="4040"/>
          <a:stretch>
            <a:fillRect/>
          </a:stretch>
        </p:blipFill>
        <p:spPr>
          <a:xfrm>
            <a:off x="4385665" y="-144059"/>
            <a:ext cx="4807107" cy="525469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ctangle 2"/>
          <p:cNvSpPr txBox="1"/>
          <p:nvPr/>
        </p:nvSpPr>
        <p:spPr>
          <a:xfrm>
            <a:off x="84221" y="67545"/>
            <a:ext cx="46881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300" b="1"/>
            </a:lvl1pPr>
          </a:lstStyle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Thorcon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Fukushima Response:</a:t>
            </a:r>
          </a:p>
        </p:txBody>
      </p:sp>
      <p:sp>
        <p:nvSpPr>
          <p:cNvPr id="208" name="Earthquake sensors - initiate fuelsalt drain - drop shutdown rods (SCRAM) - fission stops…"/>
          <p:cNvSpPr txBox="1"/>
          <p:nvPr/>
        </p:nvSpPr>
        <p:spPr>
          <a:xfrm>
            <a:off x="123666" y="628228"/>
            <a:ext cx="4598646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v"/>
              <a:defRPr sz="18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Earthquake sensors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initiate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fuelsalt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drain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drop shutdown rods (SCRAM)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fission stops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18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Then, all power and primary cooling path lost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18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Reactor in safe state with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fuelsalt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in passively cooled drain tank.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1800"/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Fuelsalt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temperature max 750°C</a:t>
            </a:r>
          </a:p>
          <a:p>
            <a:pPr marL="342900" indent="-342900">
              <a:buFont typeface="Wingdings" panose="05000000000000000000" pitchFamily="2" charset="2"/>
              <a:buChar char="v"/>
              <a:defRPr sz="1800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18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Worse - instant SBO max 850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342900" indent="-342900">
              <a:buFont typeface="Wingdings" panose="05000000000000000000" pitchFamily="2" charset="2"/>
              <a:buChar char="v"/>
              <a:defRPr sz="1800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Wingdings" panose="05000000000000000000" pitchFamily="2" charset="2"/>
              <a:buChar char="v"/>
              <a:defRPr sz="18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Worst 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SBO+triple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shutdown rod fail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 w/ 0.5% creep damage</a:t>
            </a:r>
          </a:p>
        </p:txBody>
      </p:sp>
      <p:sp>
        <p:nvSpPr>
          <p:cNvPr id="209" name="Power"/>
          <p:cNvSpPr txBox="1"/>
          <p:nvPr/>
        </p:nvSpPr>
        <p:spPr>
          <a:xfrm>
            <a:off x="5940866" y="720923"/>
            <a:ext cx="755651" cy="36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t>Power</a:t>
            </a:r>
          </a:p>
        </p:txBody>
      </p:sp>
      <p:sp>
        <p:nvSpPr>
          <p:cNvPr id="210" name="Reactivity"/>
          <p:cNvSpPr txBox="1"/>
          <p:nvPr/>
        </p:nvSpPr>
        <p:spPr>
          <a:xfrm>
            <a:off x="5696364" y="3549751"/>
            <a:ext cx="1103123" cy="36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t>Reactivity</a:t>
            </a:r>
          </a:p>
        </p:txBody>
      </p:sp>
      <p:sp>
        <p:nvSpPr>
          <p:cNvPr id="211" name="Temperature"/>
          <p:cNvSpPr txBox="1"/>
          <p:nvPr/>
        </p:nvSpPr>
        <p:spPr>
          <a:xfrm>
            <a:off x="5435442" y="1984074"/>
            <a:ext cx="1378814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t>Temperature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On-screen Show (16:9)</PresentationFormat>
  <Paragraphs>54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Helvetica</vt:lpstr>
      <vt:lpstr>Helvetica Neue</vt:lpstr>
      <vt:lpstr>Helvetica Neue Light</vt:lpstr>
      <vt:lpstr>Symbol</vt:lpstr>
      <vt:lpstr>Wingdings</vt:lpstr>
      <vt:lpstr>Office Theme</vt:lpstr>
      <vt:lpstr>ThorCon Molten Salt Reactor (TMSR-500) Technology for Indonesia</vt:lpstr>
      <vt:lpstr>PowerPoint Presentation</vt:lpstr>
      <vt:lpstr>PowerPoint Presentation</vt:lpstr>
      <vt:lpstr>ThorCon Employs Three Salt Loops </vt:lpstr>
      <vt:lpstr>PowerPoint Presentation</vt:lpstr>
      <vt:lpstr>PowerPoint Presentation</vt:lpstr>
      <vt:lpstr>PowerPoint Presentation</vt:lpstr>
      <vt:lpstr>ThorCon Recent Actions Include: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2019-09-30T19:10:52Z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