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82" r:id="rId2"/>
    <p:sldId id="300" r:id="rId3"/>
    <p:sldId id="291" r:id="rId4"/>
    <p:sldId id="294" r:id="rId5"/>
    <p:sldId id="289" r:id="rId6"/>
    <p:sldId id="286" r:id="rId7"/>
    <p:sldId id="288" r:id="rId8"/>
    <p:sldId id="283" r:id="rId9"/>
    <p:sldId id="290" r:id="rId10"/>
    <p:sldId id="287" r:id="rId11"/>
    <p:sldId id="293" r:id="rId12"/>
    <p:sldId id="278" r:id="rId13"/>
    <p:sldId id="299" r:id="rId14"/>
    <p:sldId id="296" r:id="rId15"/>
    <p:sldId id="298" r:id="rId16"/>
    <p:sldId id="295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9278007856242"/>
          <c:y val="9.914835164835166E-2"/>
          <c:w val="0.86339638470699065"/>
          <c:h val="0.771529159816561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'C:\Users\aaro3_000\Desktop\Summer Schemes\Mineral Imports\[US Net Import Reliance Graph.xlsx]Sheet1'!$AA$27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Graph.xlsx]Sheet1'!$AA$28:$AA$44</c:f>
              <c:numCache>
                <c:formatCode>General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91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DA-4621-96A9-72AAA95BDCE8}"/>
            </c:ext>
          </c:extLst>
        </c:ser>
        <c:ser>
          <c:idx val="1"/>
          <c:order val="1"/>
          <c:tx>
            <c:strRef>
              <c:f>'C:\Users\aaro3_000\Desktop\Summer Schemes\Mineral Imports\[US Net Import Reliance Graph.xlsx]Sheet1'!$AB$27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Graph.xlsx]Sheet1'!$AB$28:$AB$44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DA-4621-96A9-72AAA95BDCE8}"/>
            </c:ext>
          </c:extLst>
        </c:ser>
        <c:ser>
          <c:idx val="2"/>
          <c:order val="2"/>
          <c:tx>
            <c:strRef>
              <c:f>'C:\Users\aaro3_000\Desktop\Summer Schemes\Mineral Imports\[US Net Import Reliance Graph.xlsx]Sheet1'!$AC$27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Graph.xlsx]Sheet1'!$AC$28:$AC$44</c:f>
              <c:numCache>
                <c:formatCode>General</c:formatCode>
                <c:ptCount val="1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DA-4621-96A9-72AAA95BDCE8}"/>
            </c:ext>
          </c:extLst>
        </c:ser>
        <c:ser>
          <c:idx val="3"/>
          <c:order val="3"/>
          <c:tx>
            <c:strRef>
              <c:f>'C:\Users\aaro3_000\Desktop\Summer Schemes\Mineral Imports\[US Net Import Reliance Graph.xlsx]Sheet1'!$AD$27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Graph.xlsx]Sheet1'!$AD$28:$AD$44</c:f>
              <c:numCache>
                <c:formatCode>General</c:formatCode>
                <c:ptCount val="1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9DA-4621-96A9-72AAA95BDCE8}"/>
            </c:ext>
          </c:extLst>
        </c:ser>
        <c:ser>
          <c:idx val="4"/>
          <c:order val="4"/>
          <c:tx>
            <c:strRef>
              <c:f>'C:\Users\aaro3_000\Desktop\Summer Schemes\Mineral Imports\[US Net Import Reliance Graph.xlsx]Sheet1'!$AE$27</c:f>
              <c:strCache>
                <c:ptCount val="1"/>
                <c:pt idx="0">
                  <c:v>Canada &amp; Australia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Graph.xlsx]Sheet1'!$AE$28:$AE$44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DA-4621-96A9-72AAA95BDCE8}"/>
            </c:ext>
          </c:extLst>
        </c:ser>
        <c:ser>
          <c:idx val="5"/>
          <c:order val="5"/>
          <c:tx>
            <c:strRef>
              <c:f>'C:\Users\aaro3_000\Desktop\Summer Schemes\Mineral Imports\[US Net Import Reliance Graph.xlsx]Sheet1'!$AF$27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Graph.xlsx]Sheet1'!$AF$28:$AF$44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9DA-4621-96A9-72AAA95BD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8609800"/>
        <c:axId val="298610584"/>
      </c:barChart>
      <c:catAx>
        <c:axId val="298609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610584"/>
        <c:crosses val="autoZero"/>
        <c:auto val="1"/>
        <c:lblAlgn val="ctr"/>
        <c:lblOffset val="100"/>
        <c:noMultiLvlLbl val="0"/>
      </c:catAx>
      <c:valAx>
        <c:axId val="29861058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60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9.1526593850388624E-2"/>
          <c:y val="0.92201308524984527"/>
          <c:w val="0.88218527132760327"/>
          <c:h val="5.0915155027006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19278007856242"/>
          <c:y val="9.914835164835166E-2"/>
          <c:w val="0.86339638470699065"/>
          <c:h val="0.771529159816561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'C:\Users\aaro3_000\Desktop\[US Net Import Reliance Graph.xlsx]Sheet1'!$AA$7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17-423B-93F6-7D35C4B8C24E}"/>
              </c:ext>
            </c:extLst>
          </c:dPt>
          <c:cat>
            <c:strRef>
              <c:f>[1]Sheet1!$Z$8:$Z$25</c:f>
              <c:strCache>
                <c:ptCount val="18"/>
                <c:pt idx="0">
                  <c:v>Vanadium</c:v>
                </c:pt>
                <c:pt idx="1">
                  <c:v>Thorium</c:v>
                </c:pt>
                <c:pt idx="2">
                  <c:v>Thallium</c:v>
                </c:pt>
                <c:pt idx="3">
                  <c:v>Tantalum</c:v>
                </c:pt>
                <c:pt idx="4">
                  <c:v>Strontium</c:v>
                </c:pt>
                <c:pt idx="5">
                  <c:v>Rubidium</c:v>
                </c:pt>
                <c:pt idx="6">
                  <c:v>Rare Earths</c:v>
                </c:pt>
                <c:pt idx="7">
                  <c:v>Quartz</c:v>
                </c:pt>
                <c:pt idx="8">
                  <c:v>Niobium</c:v>
                </c:pt>
                <c:pt idx="9">
                  <c:v>Mica</c:v>
                </c:pt>
                <c:pt idx="10">
                  <c:v>Manganese</c:v>
                </c:pt>
                <c:pt idx="11">
                  <c:v>Indium</c:v>
                </c:pt>
                <c:pt idx="12">
                  <c:v>Graphite</c:v>
                </c:pt>
                <c:pt idx="13">
                  <c:v>Gallium</c:v>
                </c:pt>
                <c:pt idx="14">
                  <c:v>Fluorspar</c:v>
                </c:pt>
                <c:pt idx="15">
                  <c:v>Cesium</c:v>
                </c:pt>
                <c:pt idx="16">
                  <c:v>Asbestos</c:v>
                </c:pt>
                <c:pt idx="17">
                  <c:v>Arsenic</c:v>
                </c:pt>
              </c:strCache>
            </c:strRef>
          </c:cat>
          <c:val>
            <c:numRef>
              <c:f>[1]Sheet1!$AA$8:$AA$25</c:f>
              <c:numCache>
                <c:formatCode>General</c:formatCode>
                <c:ptCount val="18"/>
                <c:pt idx="3">
                  <c:v>37</c:v>
                </c:pt>
                <c:pt idx="4">
                  <c:v>12</c:v>
                </c:pt>
                <c:pt idx="6">
                  <c:v>89</c:v>
                </c:pt>
                <c:pt idx="9">
                  <c:v>39</c:v>
                </c:pt>
                <c:pt idx="11">
                  <c:v>14</c:v>
                </c:pt>
                <c:pt idx="12">
                  <c:v>34</c:v>
                </c:pt>
                <c:pt idx="13">
                  <c:v>34</c:v>
                </c:pt>
                <c:pt idx="14">
                  <c:v>9</c:v>
                </c:pt>
                <c:pt idx="17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17-423B-93F6-7D35C4B8C24E}"/>
            </c:ext>
          </c:extLst>
        </c:ser>
        <c:ser>
          <c:idx val="1"/>
          <c:order val="1"/>
          <c:tx>
            <c:strRef>
              <c:f>'C:\Users\aaro3_000\Desktop\[US Net Import Reliance Graph.xlsx]Sheet1'!$AB$7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[1]Sheet1!$Z$8:$Z$25</c:f>
              <c:strCache>
                <c:ptCount val="18"/>
                <c:pt idx="0">
                  <c:v>Vanadium</c:v>
                </c:pt>
                <c:pt idx="1">
                  <c:v>Thorium</c:v>
                </c:pt>
                <c:pt idx="2">
                  <c:v>Thallium</c:v>
                </c:pt>
                <c:pt idx="3">
                  <c:v>Tantalum</c:v>
                </c:pt>
                <c:pt idx="4">
                  <c:v>Strontium</c:v>
                </c:pt>
                <c:pt idx="5">
                  <c:v>Rubidium</c:v>
                </c:pt>
                <c:pt idx="6">
                  <c:v>Rare Earths</c:v>
                </c:pt>
                <c:pt idx="7">
                  <c:v>Quartz</c:v>
                </c:pt>
                <c:pt idx="8">
                  <c:v>Niobium</c:v>
                </c:pt>
                <c:pt idx="9">
                  <c:v>Mica</c:v>
                </c:pt>
                <c:pt idx="10">
                  <c:v>Manganese</c:v>
                </c:pt>
                <c:pt idx="11">
                  <c:v>Indium</c:v>
                </c:pt>
                <c:pt idx="12">
                  <c:v>Graphite</c:v>
                </c:pt>
                <c:pt idx="13">
                  <c:v>Gallium</c:v>
                </c:pt>
                <c:pt idx="14">
                  <c:v>Fluorspar</c:v>
                </c:pt>
                <c:pt idx="15">
                  <c:v>Cesium</c:v>
                </c:pt>
                <c:pt idx="16">
                  <c:v>Asbestos</c:v>
                </c:pt>
                <c:pt idx="17">
                  <c:v>Arsenic</c:v>
                </c:pt>
              </c:strCache>
            </c:strRef>
          </c:cat>
          <c:val>
            <c:numRef>
              <c:f>[1]Sheet1!$AB$8:$AB$25</c:f>
              <c:numCache>
                <c:formatCode>General</c:formatCode>
                <c:ptCount val="18"/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17-423B-93F6-7D35C4B8C24E}"/>
            </c:ext>
          </c:extLst>
        </c:ser>
        <c:ser>
          <c:idx val="2"/>
          <c:order val="2"/>
          <c:tx>
            <c:strRef>
              <c:f>'C:\Users\aaro3_000\Desktop\[US Net Import Reliance Graph.xlsx]Sheet1'!$AC$7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[1]Sheet1!$Z$8:$Z$25</c:f>
              <c:strCache>
                <c:ptCount val="18"/>
                <c:pt idx="0">
                  <c:v>Vanadium</c:v>
                </c:pt>
                <c:pt idx="1">
                  <c:v>Thorium</c:v>
                </c:pt>
                <c:pt idx="2">
                  <c:v>Thallium</c:v>
                </c:pt>
                <c:pt idx="3">
                  <c:v>Tantalum</c:v>
                </c:pt>
                <c:pt idx="4">
                  <c:v>Strontium</c:v>
                </c:pt>
                <c:pt idx="5">
                  <c:v>Rubidium</c:v>
                </c:pt>
                <c:pt idx="6">
                  <c:v>Rare Earths</c:v>
                </c:pt>
                <c:pt idx="7">
                  <c:v>Quartz</c:v>
                </c:pt>
                <c:pt idx="8">
                  <c:v>Niobium</c:v>
                </c:pt>
                <c:pt idx="9">
                  <c:v>Mica</c:v>
                </c:pt>
                <c:pt idx="10">
                  <c:v>Manganese</c:v>
                </c:pt>
                <c:pt idx="11">
                  <c:v>Indium</c:v>
                </c:pt>
                <c:pt idx="12">
                  <c:v>Graphite</c:v>
                </c:pt>
                <c:pt idx="13">
                  <c:v>Gallium</c:v>
                </c:pt>
                <c:pt idx="14">
                  <c:v>Fluorspar</c:v>
                </c:pt>
                <c:pt idx="15">
                  <c:v>Cesium</c:v>
                </c:pt>
                <c:pt idx="16">
                  <c:v>Asbestos</c:v>
                </c:pt>
                <c:pt idx="17">
                  <c:v>Arsenic</c:v>
                </c:pt>
              </c:strCache>
            </c:strRef>
          </c:cat>
          <c:val>
            <c:numRef>
              <c:f>[1]Sheet1!$AC$8:$AC$25</c:f>
              <c:numCache>
                <c:formatCode>General</c:formatCode>
                <c:ptCount val="18"/>
                <c:pt idx="10">
                  <c:v>33</c:v>
                </c:pt>
                <c:pt idx="1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17-423B-93F6-7D35C4B8C24E}"/>
            </c:ext>
          </c:extLst>
        </c:ser>
        <c:ser>
          <c:idx val="3"/>
          <c:order val="3"/>
          <c:tx>
            <c:strRef>
              <c:f>'C:\Users\aaro3_000\Desktop\[US Net Import Reliance Graph.xlsx]Sheet1'!$AD$7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[1]Sheet1!$Z$8:$Z$25</c:f>
              <c:strCache>
                <c:ptCount val="18"/>
                <c:pt idx="0">
                  <c:v>Vanadium</c:v>
                </c:pt>
                <c:pt idx="1">
                  <c:v>Thorium</c:v>
                </c:pt>
                <c:pt idx="2">
                  <c:v>Thallium</c:v>
                </c:pt>
                <c:pt idx="3">
                  <c:v>Tantalum</c:v>
                </c:pt>
                <c:pt idx="4">
                  <c:v>Strontium</c:v>
                </c:pt>
                <c:pt idx="5">
                  <c:v>Rubidium</c:v>
                </c:pt>
                <c:pt idx="6">
                  <c:v>Rare Earths</c:v>
                </c:pt>
                <c:pt idx="7">
                  <c:v>Quartz</c:v>
                </c:pt>
                <c:pt idx="8">
                  <c:v>Niobium</c:v>
                </c:pt>
                <c:pt idx="9">
                  <c:v>Mica</c:v>
                </c:pt>
                <c:pt idx="10">
                  <c:v>Manganese</c:v>
                </c:pt>
                <c:pt idx="11">
                  <c:v>Indium</c:v>
                </c:pt>
                <c:pt idx="12">
                  <c:v>Graphite</c:v>
                </c:pt>
                <c:pt idx="13">
                  <c:v>Gallium</c:v>
                </c:pt>
                <c:pt idx="14">
                  <c:v>Fluorspar</c:v>
                </c:pt>
                <c:pt idx="15">
                  <c:v>Cesium</c:v>
                </c:pt>
                <c:pt idx="16">
                  <c:v>Asbestos</c:v>
                </c:pt>
                <c:pt idx="17">
                  <c:v>Arsenic</c:v>
                </c:pt>
              </c:strCache>
            </c:strRef>
          </c:cat>
          <c:val>
            <c:numRef>
              <c:f>[1]Sheet1!$AD$8:$AD$25</c:f>
              <c:numCache>
                <c:formatCode>General</c:formatCode>
                <c:ptCount val="18"/>
                <c:pt idx="4">
                  <c:v>62</c:v>
                </c:pt>
                <c:pt idx="12">
                  <c:v>33</c:v>
                </c:pt>
                <c:pt idx="14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317-423B-93F6-7D35C4B8C24E}"/>
            </c:ext>
          </c:extLst>
        </c:ser>
        <c:ser>
          <c:idx val="4"/>
          <c:order val="4"/>
          <c:tx>
            <c:strRef>
              <c:f>'C:\Users\aaro3_000\Desktop\[US Net Import Reliance Graph.xlsx]Sheet1'!$AE$7</c:f>
              <c:strCache>
                <c:ptCount val="1"/>
                <c:pt idx="0">
                  <c:v>Canada &amp; Australia</c:v>
                </c:pt>
              </c:strCache>
            </c:strRef>
          </c:tx>
          <c:spPr>
            <a:solidFill>
              <a:srgbClr val="007A37"/>
            </a:solidFill>
            <a:ln>
              <a:noFill/>
            </a:ln>
            <a:effectLst/>
          </c:spPr>
          <c:invertIfNegative val="0"/>
          <c:cat>
            <c:strRef>
              <c:f>[1]Sheet1!$Z$8:$Z$25</c:f>
              <c:strCache>
                <c:ptCount val="18"/>
                <c:pt idx="0">
                  <c:v>Vanadium</c:v>
                </c:pt>
                <c:pt idx="1">
                  <c:v>Thorium</c:v>
                </c:pt>
                <c:pt idx="2">
                  <c:v>Thallium</c:v>
                </c:pt>
                <c:pt idx="3">
                  <c:v>Tantalum</c:v>
                </c:pt>
                <c:pt idx="4">
                  <c:v>Strontium</c:v>
                </c:pt>
                <c:pt idx="5">
                  <c:v>Rubidium</c:v>
                </c:pt>
                <c:pt idx="6">
                  <c:v>Rare Earths</c:v>
                </c:pt>
                <c:pt idx="7">
                  <c:v>Quartz</c:v>
                </c:pt>
                <c:pt idx="8">
                  <c:v>Niobium</c:v>
                </c:pt>
                <c:pt idx="9">
                  <c:v>Mica</c:v>
                </c:pt>
                <c:pt idx="10">
                  <c:v>Manganese</c:v>
                </c:pt>
                <c:pt idx="11">
                  <c:v>Indium</c:v>
                </c:pt>
                <c:pt idx="12">
                  <c:v>Graphite</c:v>
                </c:pt>
                <c:pt idx="13">
                  <c:v>Gallium</c:v>
                </c:pt>
                <c:pt idx="14">
                  <c:v>Fluorspar</c:v>
                </c:pt>
                <c:pt idx="15">
                  <c:v>Cesium</c:v>
                </c:pt>
                <c:pt idx="16">
                  <c:v>Asbestos</c:v>
                </c:pt>
                <c:pt idx="17">
                  <c:v>Arsenic</c:v>
                </c:pt>
              </c:strCache>
            </c:strRef>
          </c:cat>
          <c:val>
            <c:numRef>
              <c:f>[1]Sheet1!$AE$8:$AE$25</c:f>
              <c:numCache>
                <c:formatCode>General</c:formatCode>
                <c:ptCount val="18"/>
                <c:pt idx="0">
                  <c:v>21</c:v>
                </c:pt>
                <c:pt idx="5">
                  <c:v>100</c:v>
                </c:pt>
                <c:pt idx="8">
                  <c:v>14</c:v>
                </c:pt>
                <c:pt idx="10">
                  <c:v>11</c:v>
                </c:pt>
                <c:pt idx="11">
                  <c:v>25</c:v>
                </c:pt>
                <c:pt idx="12">
                  <c:v>18</c:v>
                </c:pt>
                <c:pt idx="1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317-423B-93F6-7D35C4B8C24E}"/>
            </c:ext>
          </c:extLst>
        </c:ser>
        <c:ser>
          <c:idx val="5"/>
          <c:order val="5"/>
          <c:tx>
            <c:strRef>
              <c:f>'C:\Users\aaro3_000\Desktop\[US Net Import Reliance Graph.xlsx]Sheet1'!$AF$7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[1]Sheet1!$Z$8:$Z$25</c:f>
              <c:strCache>
                <c:ptCount val="18"/>
                <c:pt idx="0">
                  <c:v>Vanadium</c:v>
                </c:pt>
                <c:pt idx="1">
                  <c:v>Thorium</c:v>
                </c:pt>
                <c:pt idx="2">
                  <c:v>Thallium</c:v>
                </c:pt>
                <c:pt idx="3">
                  <c:v>Tantalum</c:v>
                </c:pt>
                <c:pt idx="4">
                  <c:v>Strontium</c:v>
                </c:pt>
                <c:pt idx="5">
                  <c:v>Rubidium</c:v>
                </c:pt>
                <c:pt idx="6">
                  <c:v>Rare Earths</c:v>
                </c:pt>
                <c:pt idx="7">
                  <c:v>Quartz</c:v>
                </c:pt>
                <c:pt idx="8">
                  <c:v>Niobium</c:v>
                </c:pt>
                <c:pt idx="9">
                  <c:v>Mica</c:v>
                </c:pt>
                <c:pt idx="10">
                  <c:v>Manganese</c:v>
                </c:pt>
                <c:pt idx="11">
                  <c:v>Indium</c:v>
                </c:pt>
                <c:pt idx="12">
                  <c:v>Graphite</c:v>
                </c:pt>
                <c:pt idx="13">
                  <c:v>Gallium</c:v>
                </c:pt>
                <c:pt idx="14">
                  <c:v>Fluorspar</c:v>
                </c:pt>
                <c:pt idx="15">
                  <c:v>Cesium</c:v>
                </c:pt>
                <c:pt idx="16">
                  <c:v>Asbestos</c:v>
                </c:pt>
                <c:pt idx="17">
                  <c:v>Arsenic</c:v>
                </c:pt>
              </c:strCache>
            </c:strRef>
          </c:cat>
          <c:val>
            <c:numRef>
              <c:f>[1]Sheet1!$AF$8:$AF$25</c:f>
              <c:numCache>
                <c:formatCode>General</c:formatCode>
                <c:ptCount val="18"/>
                <c:pt idx="0">
                  <c:v>79</c:v>
                </c:pt>
                <c:pt idx="1">
                  <c:v>100</c:v>
                </c:pt>
                <c:pt idx="2">
                  <c:v>87</c:v>
                </c:pt>
                <c:pt idx="3">
                  <c:v>63</c:v>
                </c:pt>
                <c:pt idx="4">
                  <c:v>26</c:v>
                </c:pt>
                <c:pt idx="6">
                  <c:v>11</c:v>
                </c:pt>
                <c:pt idx="8">
                  <c:v>86</c:v>
                </c:pt>
                <c:pt idx="9">
                  <c:v>61</c:v>
                </c:pt>
                <c:pt idx="10">
                  <c:v>56</c:v>
                </c:pt>
                <c:pt idx="11">
                  <c:v>61</c:v>
                </c:pt>
                <c:pt idx="12">
                  <c:v>15</c:v>
                </c:pt>
                <c:pt idx="13">
                  <c:v>66</c:v>
                </c:pt>
                <c:pt idx="14">
                  <c:v>10</c:v>
                </c:pt>
                <c:pt idx="15">
                  <c:v>0</c:v>
                </c:pt>
                <c:pt idx="16">
                  <c:v>100</c:v>
                </c:pt>
                <c:pt idx="17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317-423B-93F6-7D35C4B8C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98609408"/>
        <c:axId val="298603920"/>
      </c:barChart>
      <c:catAx>
        <c:axId val="29860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603920"/>
        <c:crosses val="autoZero"/>
        <c:auto val="1"/>
        <c:lblAlgn val="ctr"/>
        <c:lblOffset val="100"/>
        <c:noMultiLvlLbl val="0"/>
      </c:catAx>
      <c:valAx>
        <c:axId val="2986039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60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974743436248642E-2"/>
          <c:y val="0.89814929981762903"/>
          <c:w val="0.88218527132760327"/>
          <c:h val="3.15542490879327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9278007856242"/>
          <c:y val="9.914835164835166E-2"/>
          <c:w val="0.86339638470699065"/>
          <c:h val="0.771529159816561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'C:\Users\aaro3_000\Desktop\Summer Schemes\Mineral Imports\[US Net Import Reliance Graph.xlsx]Sheet1'!$AA$27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Graph.xlsx]Sheet1'!$AA$28:$AA$44</c:f>
              <c:numCache>
                <c:formatCode>General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91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DA-4621-96A9-72AAA95BDCE8}"/>
            </c:ext>
          </c:extLst>
        </c:ser>
        <c:ser>
          <c:idx val="1"/>
          <c:order val="1"/>
          <c:tx>
            <c:strRef>
              <c:f>'C:\Users\aaro3_000\Desktop\Summer Schemes\Mineral Imports\[US Net Import Reliance Graph.xlsx]Sheet1'!$AB$27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Graph.xlsx]Sheet1'!$AB$28:$AB$44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DA-4621-96A9-72AAA95BDCE8}"/>
            </c:ext>
          </c:extLst>
        </c:ser>
        <c:ser>
          <c:idx val="2"/>
          <c:order val="2"/>
          <c:tx>
            <c:strRef>
              <c:f>'C:\Users\aaro3_000\Desktop\Summer Schemes\Mineral Imports\[US Net Import Reliance Graph.xlsx]Sheet1'!$AC$27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Graph.xlsx]Sheet1'!$AC$28:$AC$44</c:f>
              <c:numCache>
                <c:formatCode>General</c:formatCode>
                <c:ptCount val="1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DA-4621-96A9-72AAA95BDCE8}"/>
            </c:ext>
          </c:extLst>
        </c:ser>
        <c:ser>
          <c:idx val="3"/>
          <c:order val="3"/>
          <c:tx>
            <c:strRef>
              <c:f>'C:\Users\aaro3_000\Desktop\Summer Schemes\Mineral Imports\[US Net Import Reliance Graph.xlsx]Sheet1'!$AD$27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Graph.xlsx]Sheet1'!$AD$28:$AD$44</c:f>
              <c:numCache>
                <c:formatCode>General</c:formatCode>
                <c:ptCount val="1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9DA-4621-96A9-72AAA95BDCE8}"/>
            </c:ext>
          </c:extLst>
        </c:ser>
        <c:ser>
          <c:idx val="4"/>
          <c:order val="4"/>
          <c:tx>
            <c:strRef>
              <c:f>'C:\Users\aaro3_000\Desktop\Summer Schemes\Mineral Imports\[US Net Import Reliance Graph.xlsx]Sheet1'!$AE$27</c:f>
              <c:strCache>
                <c:ptCount val="1"/>
                <c:pt idx="0">
                  <c:v>Canada &amp; Australia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Graph.xlsx]Sheet1'!$AE$28:$AE$44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DA-4621-96A9-72AAA95BDCE8}"/>
            </c:ext>
          </c:extLst>
        </c:ser>
        <c:ser>
          <c:idx val="5"/>
          <c:order val="5"/>
          <c:tx>
            <c:strRef>
              <c:f>'C:\Users\aaro3_000\Desktop\Summer Schemes\Mineral Imports\[US Net Import Reliance Graph.xlsx]Sheet1'!$AF$27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Graph.xlsx]Sheet1'!$AF$28:$AF$44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9DA-4621-96A9-72AAA95BD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8606664"/>
        <c:axId val="298607056"/>
      </c:barChart>
      <c:catAx>
        <c:axId val="298606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607056"/>
        <c:crosses val="autoZero"/>
        <c:auto val="1"/>
        <c:lblAlgn val="ctr"/>
        <c:lblOffset val="100"/>
        <c:noMultiLvlLbl val="0"/>
      </c:catAx>
      <c:valAx>
        <c:axId val="298607056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60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9.1526593850388624E-2"/>
          <c:y val="0.92201308524984527"/>
          <c:w val="0.88218527132760327"/>
          <c:h val="5.0915155027006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9278007856242"/>
          <c:y val="9.914835164835166E-2"/>
          <c:w val="0.86339638470699065"/>
          <c:h val="0.771529159816561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'C:\Users\aaro3_000\Desktop\Summer Schemes\Mineral Imports\[US Net Import Reliance Graph.xlsx]Sheet1'!$AA$27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Graph.xlsx]Sheet1'!$AA$28:$AA$44</c:f>
              <c:numCache>
                <c:formatCode>General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91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DA-4621-96A9-72AAA95BDCE8}"/>
            </c:ext>
          </c:extLst>
        </c:ser>
        <c:ser>
          <c:idx val="1"/>
          <c:order val="1"/>
          <c:tx>
            <c:strRef>
              <c:f>'C:\Users\aaro3_000\Desktop\Summer Schemes\Mineral Imports\[US Net Import Reliance Graph.xlsx]Sheet1'!$AB$27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Graph.xlsx]Sheet1'!$AB$28:$AB$44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DA-4621-96A9-72AAA95BDCE8}"/>
            </c:ext>
          </c:extLst>
        </c:ser>
        <c:ser>
          <c:idx val="2"/>
          <c:order val="2"/>
          <c:tx>
            <c:strRef>
              <c:f>'C:\Users\aaro3_000\Desktop\Summer Schemes\Mineral Imports\[US Net Import Reliance Graph.xlsx]Sheet1'!$AC$27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Graph.xlsx]Sheet1'!$AC$28:$AC$44</c:f>
              <c:numCache>
                <c:formatCode>General</c:formatCode>
                <c:ptCount val="1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DA-4621-96A9-72AAA95BDCE8}"/>
            </c:ext>
          </c:extLst>
        </c:ser>
        <c:ser>
          <c:idx val="3"/>
          <c:order val="3"/>
          <c:tx>
            <c:strRef>
              <c:f>'C:\Users\aaro3_000\Desktop\Summer Schemes\Mineral Imports\[US Net Import Reliance Graph.xlsx]Sheet1'!$AD$27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Graph.xlsx]Sheet1'!$AD$28:$AD$44</c:f>
              <c:numCache>
                <c:formatCode>General</c:formatCode>
                <c:ptCount val="1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9DA-4621-96A9-72AAA95BDCE8}"/>
            </c:ext>
          </c:extLst>
        </c:ser>
        <c:ser>
          <c:idx val="4"/>
          <c:order val="4"/>
          <c:tx>
            <c:strRef>
              <c:f>'C:\Users\aaro3_000\Desktop\Summer Schemes\Mineral Imports\[US Net Import Reliance Graph.xlsx]Sheet1'!$AE$27</c:f>
              <c:strCache>
                <c:ptCount val="1"/>
                <c:pt idx="0">
                  <c:v>Canada &amp; Australia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Graph.xlsx]Sheet1'!$AE$28:$AE$44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DA-4621-96A9-72AAA95BDCE8}"/>
            </c:ext>
          </c:extLst>
        </c:ser>
        <c:ser>
          <c:idx val="5"/>
          <c:order val="5"/>
          <c:tx>
            <c:strRef>
              <c:f>'C:\Users\aaro3_000\Desktop\Summer Schemes\Mineral Imports\[US Net Import Reliance Graph.xlsx]Sheet1'!$AF$27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Graph.xlsx]Sheet1'!$AF$28:$AF$44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9DA-4621-96A9-72AAA95BD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29377072"/>
        <c:axId val="329374328"/>
      </c:barChart>
      <c:catAx>
        <c:axId val="329377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374328"/>
        <c:crosses val="autoZero"/>
        <c:auto val="1"/>
        <c:lblAlgn val="ctr"/>
        <c:lblOffset val="100"/>
        <c:noMultiLvlLbl val="0"/>
      </c:catAx>
      <c:valAx>
        <c:axId val="32937432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37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9.712882948454972E-2"/>
          <c:y val="0.91620478629867463"/>
          <c:w val="0.88218527132760327"/>
          <c:h val="5.0915155027006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9278007856242"/>
          <c:y val="9.914835164835166E-2"/>
          <c:w val="0.86339638470699065"/>
          <c:h val="0.771529159816561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'C:\Users\aaro3_000\Desktop\Summer Schemes\Mineral Imports\[US Net Import Reliance Graph.xlsx]Sheet1'!$AA$27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Graph.xlsx]Sheet1'!$AA$28:$AA$44</c:f>
              <c:numCache>
                <c:formatCode>General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91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DA-4621-96A9-72AAA95BDCE8}"/>
            </c:ext>
          </c:extLst>
        </c:ser>
        <c:ser>
          <c:idx val="1"/>
          <c:order val="1"/>
          <c:tx>
            <c:strRef>
              <c:f>'C:\Users\aaro3_000\Desktop\Summer Schemes\Mineral Imports\[US Net Import Reliance Graph.xlsx]Sheet1'!$AB$27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Graph.xlsx]Sheet1'!$AB$28:$AB$44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DA-4621-96A9-72AAA95BDCE8}"/>
            </c:ext>
          </c:extLst>
        </c:ser>
        <c:ser>
          <c:idx val="2"/>
          <c:order val="2"/>
          <c:tx>
            <c:strRef>
              <c:f>'C:\Users\aaro3_000\Desktop\Summer Schemes\Mineral Imports\[US Net Import Reliance Graph.xlsx]Sheet1'!$AC$27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Graph.xlsx]Sheet1'!$AC$28:$AC$44</c:f>
              <c:numCache>
                <c:formatCode>General</c:formatCode>
                <c:ptCount val="1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DA-4621-96A9-72AAA95BDCE8}"/>
            </c:ext>
          </c:extLst>
        </c:ser>
        <c:ser>
          <c:idx val="3"/>
          <c:order val="3"/>
          <c:tx>
            <c:strRef>
              <c:f>'C:\Users\aaro3_000\Desktop\Summer Schemes\Mineral Imports\[US Net Import Reliance Graph.xlsx]Sheet1'!$AD$27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Graph.xlsx]Sheet1'!$AD$28:$AD$44</c:f>
              <c:numCache>
                <c:formatCode>General</c:formatCode>
                <c:ptCount val="1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9DA-4621-96A9-72AAA95BDCE8}"/>
            </c:ext>
          </c:extLst>
        </c:ser>
        <c:ser>
          <c:idx val="4"/>
          <c:order val="4"/>
          <c:tx>
            <c:strRef>
              <c:f>'C:\Users\aaro3_000\Desktop\Summer Schemes\Mineral Imports\[US Net Import Reliance Graph.xlsx]Sheet1'!$AE$27</c:f>
              <c:strCache>
                <c:ptCount val="1"/>
                <c:pt idx="0">
                  <c:v>Canada &amp; Australia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Graph.xlsx]Sheet1'!$AE$28:$AE$44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DA-4621-96A9-72AAA95BDCE8}"/>
            </c:ext>
          </c:extLst>
        </c:ser>
        <c:ser>
          <c:idx val="5"/>
          <c:order val="5"/>
          <c:tx>
            <c:strRef>
              <c:f>'C:\Users\aaro3_000\Desktop\Summer Schemes\Mineral Imports\[US Net Import Reliance Graph.xlsx]Sheet1'!$AF$27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'C:\Users\aaro3_000\Desktop\Summer Schemes\Mineral Imports\[US Net Import Reliance Graph.xlsx]Sheet1'!$Z$28:$Z$44</c:f>
              <c:strCache>
                <c:ptCount val="17"/>
                <c:pt idx="0">
                  <c:v>Scandium</c:v>
                </c:pt>
                <c:pt idx="1">
                  <c:v>Lutetium </c:v>
                </c:pt>
                <c:pt idx="2">
                  <c:v>Ytterbium </c:v>
                </c:pt>
                <c:pt idx="3">
                  <c:v>Thulium </c:v>
                </c:pt>
                <c:pt idx="4">
                  <c:v>Erbium </c:v>
                </c:pt>
                <c:pt idx="5">
                  <c:v>Holmium </c:v>
                </c:pt>
                <c:pt idx="6">
                  <c:v>Dysprosium </c:v>
                </c:pt>
                <c:pt idx="7">
                  <c:v>Terbium </c:v>
                </c:pt>
                <c:pt idx="8">
                  <c:v>Gadolinium  </c:v>
                </c:pt>
                <c:pt idx="9">
                  <c:v>Europium </c:v>
                </c:pt>
                <c:pt idx="10">
                  <c:v>Yttrium</c:v>
                </c:pt>
                <c:pt idx="11">
                  <c:v>Samarium  </c:v>
                </c:pt>
                <c:pt idx="12">
                  <c:v>Promethium </c:v>
                </c:pt>
                <c:pt idx="13">
                  <c:v>Neodymium </c:v>
                </c:pt>
                <c:pt idx="14">
                  <c:v>Praseodymium</c:v>
                </c:pt>
                <c:pt idx="15">
                  <c:v>Cerium</c:v>
                </c:pt>
                <c:pt idx="16">
                  <c:v>Lanthanum </c:v>
                </c:pt>
              </c:strCache>
            </c:strRef>
          </c:cat>
          <c:val>
            <c:numRef>
              <c:f>'C:\Users\aaro3_000\Desktop\Summer Schemes\Mineral Imports\[US Net Import Reliance Graph.xlsx]Sheet1'!$AF$28:$AF$44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9DA-4621-96A9-72AAA95BD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29370800"/>
        <c:axId val="329372368"/>
      </c:barChart>
      <c:catAx>
        <c:axId val="32937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372368"/>
        <c:crosses val="autoZero"/>
        <c:auto val="1"/>
        <c:lblAlgn val="ctr"/>
        <c:lblOffset val="100"/>
        <c:noMultiLvlLbl val="0"/>
      </c:catAx>
      <c:valAx>
        <c:axId val="32937236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37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2.4524899211719138E-2"/>
          <c:y val="0.91620478629867463"/>
          <c:w val="0.94695357803892599"/>
          <c:h val="5.0915155027006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</cdr:x>
      <cdr:y>0.2836</cdr:y>
    </cdr:from>
    <cdr:to>
      <cdr:x>0.98779</cdr:x>
      <cdr:y>0.96938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310" r="4138"/>
        <a:stretch xmlns:a="http://schemas.openxmlformats.org/drawingml/2006/main"/>
      </cdr:blipFill>
      <cdr:spPr>
        <a:xfrm xmlns:a="http://schemas.openxmlformats.org/drawingml/2006/main">
          <a:off x="133104" y="1860331"/>
          <a:ext cx="11100866" cy="449842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0.12782</cdr:x>
      <cdr:y>0.01146</cdr:y>
    </cdr:from>
    <cdr:to>
      <cdr:x>1</cdr:x>
      <cdr:y>0.09765</cdr:y>
    </cdr:to>
    <cdr:sp macro="" textlink="">
      <cdr:nvSpPr>
        <cdr:cNvPr id="3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558343" y="78605"/>
          <a:ext cx="10633656" cy="591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l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endParaRPr lang="en-US" sz="2800" b="1" dirty="0" smtClean="0">
            <a:latin typeface="Calibri" panose="020F0502020204030204" pitchFamily="34" charset="0"/>
            <a:ea typeface="Calibri" panose="020F0502020204030204" pitchFamily="34" charset="0"/>
          </a:endParaRPr>
        </a:p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2800" b="1" dirty="0" smtClean="0">
              <a:latin typeface="Calibri" panose="020F0502020204030204" pitchFamily="34" charset="0"/>
              <a:ea typeface="Calibri" panose="020F0502020204030204" pitchFamily="34" charset="0"/>
            </a:rPr>
            <a:t>Geopolitical Import Risk - Top 20 Minerals at </a:t>
          </a:r>
          <a:r>
            <a:rPr lang="en-US" sz="2800" b="1" dirty="0">
              <a:latin typeface="Calibri" panose="020F0502020204030204" pitchFamily="34" charset="0"/>
              <a:ea typeface="Calibri" panose="020F0502020204030204" pitchFamily="34" charset="0"/>
            </a:rPr>
            <a:t>100 </a:t>
          </a:r>
          <a:r>
            <a:rPr lang="en-US" sz="2800" b="1" dirty="0" smtClean="0">
              <a:latin typeface="Calibri" panose="020F0502020204030204" pitchFamily="34" charset="0"/>
              <a:ea typeface="Calibri" panose="020F0502020204030204" pitchFamily="34" charset="0"/>
            </a:rPr>
            <a:t>Percent </a:t>
          </a:r>
          <a:r>
            <a:rPr lang="en-US" sz="2000" b="1" dirty="0" smtClean="0">
              <a:latin typeface="Calibri" panose="020F0502020204030204" pitchFamily="34" charset="0"/>
              <a:ea typeface="Calibri" panose="020F0502020204030204" pitchFamily="34" charset="0"/>
            </a:rPr>
            <a:t>(2016)</a:t>
          </a:r>
          <a:r>
            <a: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/>
          </a:r>
          <a:br>
            <a: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endParaRPr lang="en-US" sz="2800" dirty="0"/>
        </a:p>
      </cdr:txBody>
    </cdr:sp>
  </cdr:relSizeAnchor>
  <cdr:relSizeAnchor xmlns:cdr="http://schemas.openxmlformats.org/drawingml/2006/chartDrawing">
    <cdr:from>
      <cdr:x>0.03486</cdr:x>
      <cdr:y>0.92947</cdr:y>
    </cdr:from>
    <cdr:to>
      <cdr:x>0.98022</cdr:x>
      <cdr:y>0.98333</cdr:y>
    </cdr:to>
    <cdr:sp macro="" textlink="">
      <cdr:nvSpPr>
        <cdr:cNvPr id="4" name="TextBox 11"/>
        <cdr:cNvSpPr txBox="1"/>
      </cdr:nvSpPr>
      <cdr:spPr>
        <a:xfrm xmlns:a="http://schemas.openxmlformats.org/drawingml/2006/main" flipH="1">
          <a:off x="425002" y="6374330"/>
          <a:ext cx="1152587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Red/Purple—most likely import risk</a:t>
          </a:r>
          <a:r>
            <a:rPr lang="en-US" dirty="0" smtClean="0"/>
            <a:t>	</a:t>
          </a:r>
          <a:r>
            <a:rPr lang="en-US" b="1" dirty="0" smtClean="0"/>
            <a:t>Brown/Orange—some import risk	Green—least import risk</a:t>
          </a:r>
          <a:endParaRPr lang="en-US" b="1" dirty="0"/>
        </a:p>
      </cdr:txBody>
    </cdr:sp>
  </cdr:relSizeAnchor>
  <cdr:relSizeAnchor xmlns:cdr="http://schemas.openxmlformats.org/drawingml/2006/chartDrawing">
    <cdr:from>
      <cdr:x>0.10663</cdr:x>
      <cdr:y>0.53516</cdr:y>
    </cdr:from>
    <cdr:to>
      <cdr:x>0.96867</cdr:x>
      <cdr:y>0.56729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299989" y="3670104"/>
          <a:ext cx="10510092" cy="2203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rgbClr val="FF0000"/>
              </a:solidFill>
            </a:rPr>
            <a:t>				China ? / Japan ? / Romania ? / UK ? </a:t>
          </a:r>
          <a:endParaRPr lang="en-US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0.0117</cdr:x>
      <cdr:y>0.2836</cdr:y>
    </cdr:from>
    <cdr:to>
      <cdr:x>0.98779</cdr:x>
      <cdr:y>0.96938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310" r="4138"/>
        <a:stretch xmlns:a="http://schemas.openxmlformats.org/drawingml/2006/main"/>
      </cdr:blipFill>
      <cdr:spPr>
        <a:xfrm xmlns:a="http://schemas.openxmlformats.org/drawingml/2006/main">
          <a:off x="133104" y="1860331"/>
          <a:ext cx="11100866" cy="4498427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0.1072</cdr:x>
      <cdr:y>0.13553</cdr:y>
    </cdr:from>
    <cdr:to>
      <cdr:x>0.97069</cdr:x>
      <cdr:y>0.15537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189" y="889000"/>
          <a:ext cx="9820275" cy="13017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0.10633</cdr:x>
      <cdr:y>0.49564</cdr:y>
    </cdr:from>
    <cdr:to>
      <cdr:x>0.96981</cdr:x>
      <cdr:y>0.51887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00144" y="3251200"/>
          <a:ext cx="9746253" cy="1524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0.1072</cdr:x>
      <cdr:y>0.17764</cdr:y>
    </cdr:from>
    <cdr:to>
      <cdr:x>0.97069</cdr:x>
      <cdr:y>0.20087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9189" y="1165225"/>
          <a:ext cx="9820275" cy="1524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0.01759</cdr:x>
      <cdr:y>0.12731</cdr:y>
    </cdr:from>
    <cdr:to>
      <cdr:x>0.09799</cdr:x>
      <cdr:y>0.15973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0025" y="835074"/>
          <a:ext cx="914401" cy="212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0.01173</cdr:x>
      <cdr:y>0.28896</cdr:y>
    </cdr:from>
    <cdr:to>
      <cdr:x>0.0938</cdr:x>
      <cdr:y>0.3122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33350" y="1895475"/>
          <a:ext cx="933450" cy="15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0.10337</cdr:x>
      <cdr:y>0.0954</cdr:y>
    </cdr:from>
    <cdr:to>
      <cdr:x>0.97637</cdr:x>
      <cdr:y>0.13214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66802" y="625758"/>
          <a:ext cx="9853616" cy="241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0.10337</cdr:x>
      <cdr:y>0.0954</cdr:y>
    </cdr:from>
    <cdr:to>
      <cdr:x>0.97637</cdr:x>
      <cdr:y>0.13214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166802" y="625758"/>
          <a:ext cx="9853616" cy="2410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0.90633</cdr:x>
      <cdr:y>0.07562</cdr:y>
    </cdr:from>
    <cdr:to>
      <cdr:x>1</cdr:x>
      <cdr:y>0.94094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020418" y="496050"/>
          <a:ext cx="1057282" cy="5676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0.87479</cdr:x>
      <cdr:y>0.0501</cdr:y>
    </cdr:from>
    <cdr:to>
      <cdr:x>1</cdr:x>
      <cdr:y>0.40513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1029949" y="328613"/>
          <a:ext cx="1419226" cy="232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0.07269</cdr:x>
      <cdr:y>0.93195</cdr:y>
    </cdr:from>
    <cdr:to>
      <cdr:x>0.08823</cdr:x>
      <cdr:y>0.95954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823895" y="6113229"/>
          <a:ext cx="176223" cy="18097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0.09076</cdr:x>
      <cdr:y>0.91759</cdr:y>
    </cdr:from>
    <cdr:to>
      <cdr:x>0.34118</cdr:x>
      <cdr:y>0.9739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28700" y="6019051"/>
          <a:ext cx="283845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China  Rare Earth Metals </a:t>
          </a:r>
          <a:endParaRPr lang="en-US" sz="2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0.39824</cdr:x>
      <cdr:y>0.44724</cdr:y>
    </cdr:from>
    <cdr:to>
      <cdr:x>0.96985</cdr:x>
      <cdr:y>0.47047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29137" y="2933700"/>
          <a:ext cx="6500813" cy="1524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0.39824</cdr:x>
      <cdr:y>0.22362</cdr:y>
    </cdr:from>
    <cdr:to>
      <cdr:x>0.96985</cdr:x>
      <cdr:y>0.2454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29136" y="1466849"/>
          <a:ext cx="6500813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0.39824</cdr:x>
      <cdr:y>0.40271</cdr:y>
    </cdr:from>
    <cdr:to>
      <cdr:x>0.97236</cdr:x>
      <cdr:y>0.42739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529137" y="2641600"/>
          <a:ext cx="6529388" cy="1619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0.10478</cdr:x>
      <cdr:y>0.81219</cdr:y>
    </cdr:from>
    <cdr:to>
      <cdr:x>0.96826</cdr:x>
      <cdr:y>0.83542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91628" y="5327650"/>
          <a:ext cx="9820275" cy="1524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0.37018</cdr:x>
      <cdr:y>0.91335</cdr:y>
    </cdr:from>
    <cdr:to>
      <cdr:x>0.47404</cdr:x>
      <cdr:y>0.96998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10051" y="5991225"/>
          <a:ext cx="11811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Oxides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0.45896</cdr:x>
      <cdr:y>0.93513</cdr:y>
    </cdr:from>
    <cdr:to>
      <cdr:x>0.47236</cdr:x>
      <cdr:y>0.95546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5219701" y="6134100"/>
          <a:ext cx="152400" cy="1333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0.47404</cdr:x>
      <cdr:y>0.909</cdr:y>
    </cdr:from>
    <cdr:to>
      <cdr:x>0.63652</cdr:x>
      <cdr:y>0.97434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391149" y="5962650"/>
          <a:ext cx="1847851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China Metals</a:t>
          </a:r>
          <a:endParaRPr lang="en-US" sz="2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2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9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3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6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4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5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6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1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2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5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9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iddleburg@mindspring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2" y="386365"/>
            <a:ext cx="11075831" cy="231819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Investigation </a:t>
            </a:r>
            <a:r>
              <a:rPr lang="en-US" sz="3200" b="1" dirty="0" smtClean="0">
                <a:latin typeface="+mn-lt"/>
              </a:rPr>
              <a:t>of U.S. Mineral and Metal Import Reliance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2800" dirty="0" smtClean="0">
                <a:latin typeface="+mn-lt"/>
              </a:rPr>
              <a:t>Comparing U.S. Geological Survey Mineral Commodity Summaries (MCS)  reporting data—to actual rare earth resource imports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6534"/>
            <a:ext cx="10515600" cy="3490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 smtClean="0"/>
              <a:t>Ned Mamula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 smtClean="0"/>
              <a:t>Geoscientist, Adjunct Scholar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 smtClean="0"/>
              <a:t>Center for the Study of Science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 smtClean="0"/>
              <a:t>Cato Institute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 smtClean="0"/>
              <a:t>(formerly with U.S. Geological Survey)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06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0"/>
            <a:ext cx="92287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85800"/>
            <a:ext cx="3992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U.S. is 100% reliant on China for all REE</a:t>
            </a:r>
          </a:p>
          <a:p>
            <a:endParaRPr lang="en-US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China has world’s only fully integrated REE value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Defense, tech, and </a:t>
            </a:r>
            <a:r>
              <a:rPr lang="en-US" sz="2400" b="1" dirty="0" smtClean="0"/>
              <a:t>“green”  </a:t>
            </a:r>
            <a:r>
              <a:rPr lang="en-US" sz="2400" b="1" dirty="0" smtClean="0"/>
              <a:t>industries require RE metals and other post-oxide materials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7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3501" y="2319008"/>
            <a:ext cx="9588498" cy="522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Largest Suppliers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of U.S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. Mineral Imports (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2016)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Six major mining country suppliers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Minerals they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provide alphabetical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Percent of U.S.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import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REE oxides and metals included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Relative “import risk” of each country color coded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Data used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for “analysis”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mineral imports/graphs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Real analysis not possible with MCS</a:t>
            </a:r>
          </a:p>
          <a:p>
            <a:pPr algn="ctr">
              <a:lnSpc>
                <a:spcPct val="107000"/>
              </a:lnSpc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32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32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2" y="146185"/>
            <a:ext cx="11281893" cy="4720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n-lt"/>
              </a:rPr>
              <a:t>Largest Suppliers of U.S. Mineral Imports at Greater than 50 Percent (2016)</a:t>
            </a:r>
            <a:endParaRPr lang="en-US" sz="2800" b="1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26" y="618187"/>
            <a:ext cx="12024988" cy="6157125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3EEF528E-8AFB-4044-B6B8-1DCB853898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960529"/>
              </p:ext>
            </p:extLst>
          </p:nvPr>
        </p:nvGraphicFramePr>
        <p:xfrm>
          <a:off x="1" y="-78605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22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7CAC2A1C-160B-4DCB-91E6-5939458EF95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4137" y="0"/>
          <a:ext cx="11372850" cy="655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2203179" y="161176"/>
            <a:ext cx="9414418" cy="334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+mn-lt"/>
              </a:rPr>
              <a:t>U.S. Rare Earth Oxide Import Reliance at 100 Percent </a:t>
            </a:r>
            <a:r>
              <a:rPr lang="en-US" sz="2000" b="1" dirty="0" smtClean="0">
                <a:latin typeface="+mn-lt"/>
              </a:rPr>
              <a:t>(2016)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96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CAC2A1C-160B-4DCB-91E6-5939458EF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956818"/>
              </p:ext>
            </p:extLst>
          </p:nvPr>
        </p:nvGraphicFramePr>
        <p:xfrm>
          <a:off x="145664" y="-1"/>
          <a:ext cx="11334750" cy="655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294291" y="-1"/>
            <a:ext cx="11361682" cy="744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 smtClean="0">
              <a:latin typeface="+mn-lt"/>
            </a:endParaRPr>
          </a:p>
          <a:p>
            <a:pPr algn="ctr"/>
            <a:r>
              <a:rPr lang="en-US" sz="2800" b="1" dirty="0" smtClean="0">
                <a:latin typeface="+mn-lt"/>
              </a:rPr>
              <a:t>U.S. Rare Earth Oxide &amp; Metal Import Reliance at 100 Percent (2016)</a:t>
            </a:r>
          </a:p>
          <a:p>
            <a:pPr algn="ctr"/>
            <a:r>
              <a:rPr lang="en-US" sz="2000" b="1" dirty="0" smtClean="0"/>
              <a:t>  </a:t>
            </a:r>
            <a:endParaRPr lang="en-US" sz="2000" b="1" dirty="0">
              <a:latin typeface="+mn-lt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314443" y="4448173"/>
            <a:ext cx="9820275" cy="142875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7" name="TextBox 1"/>
          <p:cNvSpPr txBox="1"/>
          <p:nvPr/>
        </p:nvSpPr>
        <p:spPr>
          <a:xfrm>
            <a:off x="1323974" y="2962274"/>
            <a:ext cx="9820275" cy="142875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8" name="TextBox 1"/>
          <p:cNvSpPr txBox="1"/>
          <p:nvPr/>
        </p:nvSpPr>
        <p:spPr>
          <a:xfrm>
            <a:off x="1323973" y="3543300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1323972" y="3857625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0" name="TextBox 1"/>
          <p:cNvSpPr txBox="1"/>
          <p:nvPr/>
        </p:nvSpPr>
        <p:spPr>
          <a:xfrm>
            <a:off x="1323970" y="2657475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1" name="TextBox 1"/>
          <p:cNvSpPr txBox="1"/>
          <p:nvPr/>
        </p:nvSpPr>
        <p:spPr>
          <a:xfrm>
            <a:off x="1314444" y="2371725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2" name="TextBox 1"/>
          <p:cNvSpPr txBox="1"/>
          <p:nvPr/>
        </p:nvSpPr>
        <p:spPr>
          <a:xfrm>
            <a:off x="1323966" y="1466850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3" name="TextBox 1"/>
          <p:cNvSpPr txBox="1"/>
          <p:nvPr/>
        </p:nvSpPr>
        <p:spPr>
          <a:xfrm>
            <a:off x="1323968" y="2047875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4" name="TextBox 1"/>
          <p:cNvSpPr txBox="1"/>
          <p:nvPr/>
        </p:nvSpPr>
        <p:spPr>
          <a:xfrm>
            <a:off x="1323967" y="1752600"/>
            <a:ext cx="9820275" cy="142875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5" name="TextBox 1"/>
          <p:cNvSpPr txBox="1"/>
          <p:nvPr/>
        </p:nvSpPr>
        <p:spPr>
          <a:xfrm>
            <a:off x="1314444" y="4733925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6" name="TextBox 1"/>
          <p:cNvSpPr txBox="1"/>
          <p:nvPr/>
        </p:nvSpPr>
        <p:spPr>
          <a:xfrm>
            <a:off x="1323974" y="5019675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1323974" y="5334000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8" name="TextBox 1"/>
          <p:cNvSpPr txBox="1"/>
          <p:nvPr/>
        </p:nvSpPr>
        <p:spPr>
          <a:xfrm>
            <a:off x="1323964" y="4143375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4756328" y="5961100"/>
            <a:ext cx="222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</a:t>
            </a:r>
            <a:r>
              <a:rPr lang="en-US" sz="2000" b="1" dirty="0" smtClean="0"/>
              <a:t>Rare Earth Oxides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145664" y="734410"/>
            <a:ext cx="1114418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734" y="936277"/>
            <a:ext cx="11763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Lanthanum</a:t>
            </a:r>
          </a:p>
          <a:p>
            <a:endParaRPr lang="en-US" sz="800" b="1" dirty="0"/>
          </a:p>
          <a:p>
            <a:r>
              <a:rPr lang="en-US" sz="1200" b="1" dirty="0" smtClean="0"/>
              <a:t>Cerium</a:t>
            </a:r>
          </a:p>
          <a:p>
            <a:endParaRPr lang="en-US" sz="900" b="1" dirty="0" smtClean="0"/>
          </a:p>
          <a:p>
            <a:r>
              <a:rPr lang="en-US" sz="1200" b="1" dirty="0" smtClean="0"/>
              <a:t>Praseodymium</a:t>
            </a:r>
          </a:p>
          <a:p>
            <a:endParaRPr lang="en-US" sz="900" b="1" dirty="0" smtClean="0"/>
          </a:p>
          <a:p>
            <a:r>
              <a:rPr lang="en-US" sz="1200" b="1" dirty="0" smtClean="0"/>
              <a:t>Neodymium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671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  <p:sndAc>
          <p:stSnd>
            <p:snd r:embed="rId2" name="explode.wav"/>
          </p:stSnd>
        </p:sndAc>
      </p:transition>
    </mc:Choice>
    <mc:Fallback xmlns="">
      <p:transition spd="slow">
        <p:split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7CAC2A1C-160B-4DCB-91E6-5939458EF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998358"/>
              </p:ext>
            </p:extLst>
          </p:nvPr>
        </p:nvGraphicFramePr>
        <p:xfrm>
          <a:off x="457200" y="0"/>
          <a:ext cx="11372850" cy="655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1287887" y="161176"/>
            <a:ext cx="10542162" cy="334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+mn-lt"/>
              </a:rPr>
              <a:t>The Geopolitics of U.S. Rare Earth Import Reliance at 100 Percent </a:t>
            </a:r>
            <a:r>
              <a:rPr lang="en-US" sz="3600" b="1" dirty="0" smtClean="0">
                <a:latin typeface="+mn-lt"/>
              </a:rPr>
              <a:t>!</a:t>
            </a:r>
            <a:r>
              <a:rPr lang="en-US" sz="28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986337" y="1771650"/>
            <a:ext cx="6491288" cy="13335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7" name="TextBox 1"/>
          <p:cNvSpPr txBox="1"/>
          <p:nvPr/>
        </p:nvSpPr>
        <p:spPr>
          <a:xfrm>
            <a:off x="4986337" y="2075089"/>
            <a:ext cx="6491288" cy="13335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8" name="TextBox 1"/>
          <p:cNvSpPr txBox="1"/>
          <p:nvPr/>
        </p:nvSpPr>
        <p:spPr>
          <a:xfrm>
            <a:off x="4967287" y="2357437"/>
            <a:ext cx="6529388" cy="147637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4967287" y="1185862"/>
            <a:ext cx="6529388" cy="161925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0" name="TextBox 1"/>
          <p:cNvSpPr txBox="1"/>
          <p:nvPr/>
        </p:nvSpPr>
        <p:spPr>
          <a:xfrm>
            <a:off x="4984976" y="857250"/>
            <a:ext cx="6500813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1" name="TextBox 1"/>
          <p:cNvSpPr txBox="1"/>
          <p:nvPr/>
        </p:nvSpPr>
        <p:spPr>
          <a:xfrm>
            <a:off x="1676399" y="3228975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2" name="TextBox 1"/>
          <p:cNvSpPr txBox="1"/>
          <p:nvPr/>
        </p:nvSpPr>
        <p:spPr>
          <a:xfrm>
            <a:off x="1676400" y="3533775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3" name="TextBox 1"/>
          <p:cNvSpPr txBox="1"/>
          <p:nvPr/>
        </p:nvSpPr>
        <p:spPr>
          <a:xfrm>
            <a:off x="1676400" y="3829050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4" name="TextBox 1"/>
          <p:cNvSpPr txBox="1"/>
          <p:nvPr/>
        </p:nvSpPr>
        <p:spPr>
          <a:xfrm>
            <a:off x="1648830" y="4124325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5" name="TextBox 1"/>
          <p:cNvSpPr txBox="1"/>
          <p:nvPr/>
        </p:nvSpPr>
        <p:spPr>
          <a:xfrm>
            <a:off x="1657350" y="4457700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6" name="TextBox 1"/>
          <p:cNvSpPr txBox="1"/>
          <p:nvPr/>
        </p:nvSpPr>
        <p:spPr>
          <a:xfrm>
            <a:off x="1648829" y="4743450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1657350" y="5038725"/>
            <a:ext cx="9820275" cy="152400"/>
          </a:xfrm>
          <a:prstGeom prst="rect">
            <a:avLst/>
          </a:prstGeom>
          <a:solidFill>
            <a:srgbClr val="FFFF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400299" y="6448663"/>
            <a:ext cx="844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RE Oxide Import Dependence |         RE Metallurgical Import Dependence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755909" y="6528220"/>
            <a:ext cx="206829" cy="2135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86660" y="6517461"/>
            <a:ext cx="190500" cy="2262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391" y="636063"/>
            <a:ext cx="1323008" cy="1423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3391" y="847725"/>
            <a:ext cx="12277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Lanthanum</a:t>
            </a:r>
          </a:p>
          <a:p>
            <a:pPr algn="r"/>
            <a:endParaRPr lang="en-US" sz="900" b="1" dirty="0" smtClean="0"/>
          </a:p>
          <a:p>
            <a:pPr algn="r"/>
            <a:r>
              <a:rPr lang="en-US" sz="1200" b="1" dirty="0" smtClean="0"/>
              <a:t>Cerium</a:t>
            </a:r>
            <a:r>
              <a:rPr lang="en-US" sz="1150" b="1" dirty="0" smtClean="0"/>
              <a:t> </a:t>
            </a:r>
          </a:p>
          <a:p>
            <a:pPr algn="r"/>
            <a:endParaRPr lang="en-US" sz="900" b="1" dirty="0" smtClean="0"/>
          </a:p>
          <a:p>
            <a:pPr algn="r"/>
            <a:r>
              <a:rPr lang="en-US" sz="1200" b="1" dirty="0" smtClean="0"/>
              <a:t>Praseodymium</a:t>
            </a:r>
          </a:p>
          <a:p>
            <a:pPr algn="r"/>
            <a:endParaRPr lang="en-US" sz="900" b="1" dirty="0" smtClean="0"/>
          </a:p>
          <a:p>
            <a:pPr algn="r"/>
            <a:r>
              <a:rPr lang="en-US" sz="1200" b="1" dirty="0" smtClean="0"/>
              <a:t>Neodymium</a:t>
            </a:r>
            <a:r>
              <a:rPr lang="en-US" sz="1150" b="1" dirty="0" smtClean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87162"/>
            <a:ext cx="3309937" cy="264661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76400" y="626538"/>
            <a:ext cx="9809389" cy="221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090" y="468685"/>
            <a:ext cx="120553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r>
              <a:rPr lang="en-US" sz="3200" b="1" dirty="0" smtClean="0"/>
              <a:t>Conclusions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“Washington…we have a problem”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Chinese monopoly on world’s REE oxides and metals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REE </a:t>
            </a:r>
            <a:r>
              <a:rPr lang="en-US" sz="2800" dirty="0"/>
              <a:t>“reporting” problem </a:t>
            </a:r>
            <a:r>
              <a:rPr lang="en-US" sz="2800" dirty="0" smtClean="0"/>
              <a:t>dates </a:t>
            </a:r>
            <a:r>
              <a:rPr lang="en-US" sz="2800" dirty="0"/>
              <a:t>back to </a:t>
            </a:r>
            <a:r>
              <a:rPr lang="en-US" sz="2800" dirty="0" smtClean="0"/>
              <a:t>1980…not good for policy! 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Mineral import dependence/vulnerability grows each </a:t>
            </a:r>
            <a:r>
              <a:rPr lang="en-US" sz="2800" dirty="0" smtClean="0"/>
              <a:t>year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 Current </a:t>
            </a:r>
            <a:r>
              <a:rPr lang="en-US" sz="2800" smtClean="0"/>
              <a:t>administration </a:t>
            </a:r>
            <a:r>
              <a:rPr lang="en-US" sz="2800" smtClean="0"/>
              <a:t>must act </a:t>
            </a:r>
            <a:r>
              <a:rPr lang="en-US" sz="2800" dirty="0" smtClean="0"/>
              <a:t>now!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15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06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Contact Information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Ned Mamula </a:t>
            </a:r>
          </a:p>
          <a:p>
            <a:pPr marL="0" indent="0" algn="ctr">
              <a:buNone/>
            </a:pPr>
            <a:r>
              <a:rPr lang="en-US" dirty="0" smtClean="0"/>
              <a:t>Geoscientist, Adjunct Scholar</a:t>
            </a:r>
          </a:p>
          <a:p>
            <a:pPr marL="0" indent="0" algn="ctr">
              <a:buNone/>
            </a:pPr>
            <a:r>
              <a:rPr lang="en-US" dirty="0" smtClean="0"/>
              <a:t>Center for Study of Science</a:t>
            </a:r>
          </a:p>
          <a:p>
            <a:pPr marL="0" indent="0" algn="ctr">
              <a:buNone/>
            </a:pPr>
            <a:r>
              <a:rPr lang="en-US" dirty="0" smtClean="0"/>
              <a:t>Cato Institute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middleburg@mindspring.com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540-454-3057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811" y="86860"/>
            <a:ext cx="5151550" cy="66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5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614"/>
            <a:ext cx="3714510" cy="577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08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U.S. </a:t>
            </a:r>
            <a:r>
              <a:rPr lang="en-US" sz="3200" b="1" dirty="0" smtClean="0"/>
              <a:t>Mineral Import Dependence—1980 </a:t>
            </a:r>
            <a:r>
              <a:rPr lang="en-US" sz="3200" b="1" dirty="0"/>
              <a:t>vs </a:t>
            </a:r>
            <a:r>
              <a:rPr lang="en-US" sz="3200" b="1" dirty="0" smtClean="0"/>
              <a:t>2016 </a:t>
            </a:r>
          </a:p>
          <a:p>
            <a:pPr algn="ctr"/>
            <a:r>
              <a:rPr lang="en-US" sz="2400" b="1" dirty="0" smtClean="0"/>
              <a:t>In 1980 Congress Found </a:t>
            </a:r>
            <a:r>
              <a:rPr lang="en-US" sz="2400" b="1" dirty="0" smtClean="0"/>
              <a:t>Reason to Report on “U.S. Mineral </a:t>
            </a:r>
            <a:r>
              <a:rPr lang="en-US" sz="2400" b="1" dirty="0" smtClean="0"/>
              <a:t>Vulnerability”</a:t>
            </a:r>
            <a:endParaRPr lang="en-US" sz="24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79" y="1210614"/>
            <a:ext cx="4796222" cy="56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99" y="1210614"/>
            <a:ext cx="3862879" cy="55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-128588"/>
            <a:ext cx="1206341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Circa 1980—Miracle of REE Metallurgy </a:t>
            </a:r>
            <a:r>
              <a:rPr lang="en-US" sz="2800" b="1" dirty="0" smtClean="0"/>
              <a:t>Beyond the Horizon</a:t>
            </a:r>
            <a:endParaRPr lang="en-US" sz="2800" b="1" dirty="0" smtClean="0"/>
          </a:p>
          <a:p>
            <a:endParaRPr lang="en-US" sz="1200" dirty="0" smtClean="0"/>
          </a:p>
          <a:p>
            <a:r>
              <a:rPr lang="en-US" sz="2400" b="1" dirty="0" smtClean="0"/>
              <a:t>Then: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</a:t>
            </a:r>
            <a:r>
              <a:rPr lang="en-US" sz="2400" dirty="0" smtClean="0"/>
              <a:t>major military</a:t>
            </a:r>
            <a:r>
              <a:rPr lang="en-US" sz="2400" dirty="0"/>
              <a:t>, </a:t>
            </a:r>
            <a:r>
              <a:rPr lang="en-US" sz="2400" dirty="0" smtClean="0"/>
              <a:t>industrial, commercial REE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NdFeB</a:t>
            </a:r>
            <a:r>
              <a:rPr lang="en-US" sz="2400" dirty="0" smtClean="0"/>
              <a:t> magnets, personal </a:t>
            </a:r>
            <a:r>
              <a:rPr lang="en-US" sz="2400" dirty="0"/>
              <a:t>computers </a:t>
            </a:r>
            <a:r>
              <a:rPr lang="en-US" sz="2400" dirty="0" smtClean="0"/>
              <a:t>not in common use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NRC </a:t>
            </a:r>
            <a:r>
              <a:rPr lang="en-US" sz="2400" dirty="0"/>
              <a:t>and IAEA effectively regulated all </a:t>
            </a:r>
            <a:r>
              <a:rPr lang="en-US" sz="2400" dirty="0" smtClean="0"/>
              <a:t>Western </a:t>
            </a:r>
            <a:r>
              <a:rPr lang="en-US" sz="2400" dirty="0"/>
              <a:t>heavy rare earth resources as “source material” due to the companion element Thorium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Result: regulation essentially “terminated” Western </a:t>
            </a:r>
            <a:r>
              <a:rPr lang="en-US" sz="2400" dirty="0"/>
              <a:t>heavy rare earth </a:t>
            </a:r>
            <a:r>
              <a:rPr lang="en-US" sz="2400" dirty="0" smtClean="0"/>
              <a:t>production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Now: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Relocation of </a:t>
            </a:r>
            <a:r>
              <a:rPr lang="en-US" sz="2400" dirty="0" smtClean="0"/>
              <a:t>REE metallurgical </a:t>
            </a:r>
            <a:r>
              <a:rPr lang="en-US" sz="2400" dirty="0"/>
              <a:t>value-adding technology to 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USGS MCS still reports </a:t>
            </a:r>
            <a:r>
              <a:rPr lang="en-US" sz="2400" dirty="0" smtClean="0"/>
              <a:t>16 REE as “Rare Earths”, “Scandium” and “Yttrium”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18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0240" y="1565227"/>
            <a:ext cx="4376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 smtClean="0"/>
              <a:t> </a:t>
            </a:r>
            <a:endParaRPr lang="en-US" sz="4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52703"/>
            <a:ext cx="4246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U.S. Import Dependence</a:t>
            </a:r>
          </a:p>
          <a:p>
            <a:r>
              <a:rPr lang="en-US" sz="2200" b="1" dirty="0" smtClean="0"/>
              <a:t>reported </a:t>
            </a:r>
            <a:r>
              <a:rPr lang="en-US" sz="2200" b="1" dirty="0" smtClean="0"/>
              <a:t>in 2016 </a:t>
            </a:r>
            <a:r>
              <a:rPr lang="en-US" sz="2200" b="1" dirty="0" smtClean="0"/>
              <a:t>USGS MCS</a:t>
            </a:r>
            <a:endParaRPr lang="en-US" sz="2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667" y="0"/>
            <a:ext cx="8490333" cy="727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2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93" y="307080"/>
            <a:ext cx="1156335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Mineral </a:t>
            </a:r>
            <a:r>
              <a:rPr lang="en-US" sz="2800" b="1" dirty="0" smtClean="0"/>
              <a:t>Commodity Summaries (MCS</a:t>
            </a:r>
            <a:r>
              <a:rPr lang="en-US" sz="2800" b="1" dirty="0" smtClean="0"/>
              <a:t>)…Mineral Accounting Practices</a:t>
            </a:r>
            <a:endParaRPr lang="en-US" sz="2800" dirty="0" smtClean="0"/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individual commodities listed as concentrates, oxides, sponge, metals—</a:t>
            </a:r>
            <a:r>
              <a:rPr lang="en-US" sz="2400" b="1" dirty="0" smtClean="0"/>
              <a:t>regardless of quantity </a:t>
            </a:r>
            <a:r>
              <a:rPr lang="en-US" sz="2400" b="1" dirty="0" smtClean="0"/>
              <a:t>imported and later used </a:t>
            </a:r>
            <a:endParaRPr lang="en-US" sz="2400" b="1" dirty="0" smtClean="0"/>
          </a:p>
          <a:p>
            <a:pPr marL="342900" indent="-342900">
              <a:buAutoNum type="arabicParenR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Example: aluminum is listed as bauxite, concentrate, and metal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Mineral use as low as 41,000 kg per year (e.g. Rhenium)—still listed in MCS Import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USGS lists Scandium, Yttrium and </a:t>
            </a:r>
            <a:r>
              <a:rPr lang="en-US" sz="2400" dirty="0" smtClean="0"/>
              <a:t>Rare Earths….</a:t>
            </a:r>
            <a:r>
              <a:rPr lang="en-US" sz="2400" b="1" dirty="0" smtClean="0"/>
              <a:t>but</a:t>
            </a:r>
            <a:r>
              <a:rPr lang="en-US" sz="2400" dirty="0" smtClean="0"/>
              <a:t>….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14 commercial Lanthanides and rare earth oxides </a:t>
            </a:r>
            <a:r>
              <a:rPr lang="en-US" sz="2400" b="1" dirty="0" smtClean="0"/>
              <a:t>are not listed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If USGS ‘standards’ for listing minerals in MCS were applied to REE </a:t>
            </a:r>
            <a:r>
              <a:rPr lang="en-US" sz="2400" b="1" dirty="0" smtClean="0"/>
              <a:t>oxides </a:t>
            </a:r>
            <a:r>
              <a:rPr lang="en-US" sz="2400" b="1" dirty="0"/>
              <a:t>and </a:t>
            </a:r>
            <a:r>
              <a:rPr lang="en-US" sz="2400" b="1" dirty="0" smtClean="0"/>
              <a:t>metals—the MCS Import </a:t>
            </a:r>
            <a:r>
              <a:rPr lang="en-US" sz="2400" b="1" dirty="0"/>
              <a:t>Reliance list would be much </a:t>
            </a:r>
            <a:r>
              <a:rPr lang="en-US" sz="2400" b="1" dirty="0" smtClean="0"/>
              <a:t>larger!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84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77240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VALUE CHAIN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USGS </a:t>
            </a:r>
            <a:r>
              <a:rPr lang="en-US" sz="2000" b="1" dirty="0" smtClean="0"/>
              <a:t>MCS only </a:t>
            </a:r>
            <a:r>
              <a:rPr lang="en-US" sz="2000" b="1" dirty="0" smtClean="0"/>
              <a:t>lists REE oxides, but not metals or  finished parts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REE oxides </a:t>
            </a:r>
            <a:r>
              <a:rPr lang="en-US" sz="2000" b="1" dirty="0" smtClean="0"/>
              <a:t>by themselves have </a:t>
            </a:r>
            <a:r>
              <a:rPr lang="en-US" sz="2000" b="1" dirty="0" smtClean="0"/>
              <a:t>no significant military or technology application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Even if mined in U.S</a:t>
            </a:r>
            <a:r>
              <a:rPr lang="en-US" sz="2000" b="1" dirty="0" smtClean="0"/>
              <a:t>. these materials would need to pass through China to be converted into something  </a:t>
            </a:r>
            <a:r>
              <a:rPr lang="en-US" sz="2000" b="1" dirty="0" smtClean="0"/>
              <a:t>useful</a:t>
            </a:r>
            <a:endParaRPr lang="en-US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82" y="-88135"/>
            <a:ext cx="8857983" cy="70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9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CAC2A1C-160B-4DCB-91E6-5939458EF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147086"/>
              </p:ext>
            </p:extLst>
          </p:nvPr>
        </p:nvGraphicFramePr>
        <p:xfrm>
          <a:off x="394137" y="0"/>
          <a:ext cx="11372850" cy="655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2203179" y="161176"/>
            <a:ext cx="9414418" cy="334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+mn-lt"/>
              </a:rPr>
              <a:t>U.S. REE Oxide Import Reliance at 100 Percent </a:t>
            </a:r>
            <a:r>
              <a:rPr lang="en-US" sz="2000" b="1" dirty="0" smtClean="0">
                <a:latin typeface="+mn-lt"/>
              </a:rPr>
              <a:t>(2016)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8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388" y="1196930"/>
            <a:ext cx="1154429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REE Oxides Alone Have No Significant Technical </a:t>
            </a:r>
            <a:r>
              <a:rPr lang="en-US" sz="2800" b="1" dirty="0" smtClean="0"/>
              <a:t>or </a:t>
            </a:r>
            <a:r>
              <a:rPr lang="en-US" sz="2800" b="1" dirty="0" smtClean="0"/>
              <a:t>Defense Application </a:t>
            </a:r>
            <a:endParaRPr lang="en-US" sz="2800" b="1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REE must be converted into metals, alloys, magnets, other products first!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According to </a:t>
            </a:r>
            <a:r>
              <a:rPr lang="en-US" sz="2400" dirty="0" smtClean="0"/>
              <a:t>CRS, imported metallized REE </a:t>
            </a:r>
            <a:r>
              <a:rPr lang="en-US" sz="2400" dirty="0"/>
              <a:t>must </a:t>
            </a:r>
            <a:r>
              <a:rPr lang="en-US" sz="2400" dirty="0" smtClean="0"/>
              <a:t>be processed in China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China has the only </a:t>
            </a:r>
            <a:r>
              <a:rPr lang="en-US" sz="2400" b="1" dirty="0" smtClean="0"/>
              <a:t>fully</a:t>
            </a:r>
            <a:r>
              <a:rPr lang="en-US" sz="2400" dirty="0" smtClean="0"/>
              <a:t> integrated value chain in the world</a:t>
            </a:r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Therefore, measuring REE dependence or developing U.S. rare earth mines is pointless without a corresponding U.S. based supply chain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52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7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FF0000"/>
    </a:accent1>
    <a:accent2>
      <a:srgbClr val="9A0000"/>
    </a:accent2>
    <a:accent3>
      <a:srgbClr val="FFC000"/>
    </a:accent3>
    <a:accent4>
      <a:srgbClr val="FFFF00"/>
    </a:accent4>
    <a:accent5>
      <a:srgbClr val="006600"/>
    </a:accent5>
    <a:accent6>
      <a:srgbClr val="DBDBDB"/>
    </a:accent6>
    <a:hlink>
      <a:srgbClr val="8F8F8F"/>
    </a:hlink>
    <a:folHlink>
      <a:srgbClr val="A5A5A5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639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Investigation of U.S. Mineral and Metal Import Reliance  Comparing U.S. Geological Survey Mineral Commodity Summaries (MCS)  reporting data—to actual rare earth resource imports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Largest Suppliers of U.S. Mineral Imports at Greater than 50 Percent (2016)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mamula</dc:creator>
  <cp:lastModifiedBy>ned</cp:lastModifiedBy>
  <cp:revision>149</cp:revision>
  <dcterms:created xsi:type="dcterms:W3CDTF">2017-08-16T20:11:49Z</dcterms:created>
  <dcterms:modified xsi:type="dcterms:W3CDTF">2017-08-22T13:21:08Z</dcterms:modified>
</cp:coreProperties>
</file>