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4.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5.xml" ContentType="application/vnd.openxmlformats-officedocument.presentationml.notesSlid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notesSlides/notesSlide6.xml" ContentType="application/vnd.openxmlformats-officedocument.presentationml.notesSlid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charts/chart6.xml" ContentType="application/vnd.openxmlformats-officedocument.drawingml.chart+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bookmarkIdSeed="2">
  <p:sldMasterIdLst>
    <p:sldMasterId id="2147483768" r:id="rId1"/>
  </p:sldMasterIdLst>
  <p:notesMasterIdLst>
    <p:notesMasterId r:id="rId20"/>
  </p:notesMasterIdLst>
  <p:sldIdLst>
    <p:sldId id="256" r:id="rId2"/>
    <p:sldId id="257" r:id="rId3"/>
    <p:sldId id="286" r:id="rId4"/>
    <p:sldId id="323" r:id="rId5"/>
    <p:sldId id="260" r:id="rId6"/>
    <p:sldId id="319" r:id="rId7"/>
    <p:sldId id="321" r:id="rId8"/>
    <p:sldId id="324" r:id="rId9"/>
    <p:sldId id="314" r:id="rId10"/>
    <p:sldId id="315" r:id="rId11"/>
    <p:sldId id="307" r:id="rId12"/>
    <p:sldId id="309" r:id="rId13"/>
    <p:sldId id="310" r:id="rId14"/>
    <p:sldId id="311" r:id="rId15"/>
    <p:sldId id="312" r:id="rId16"/>
    <p:sldId id="265" r:id="rId17"/>
    <p:sldId id="326" r:id="rId18"/>
    <p:sldId id="280" r:id="rId19"/>
  </p:sldIdLst>
  <p:sldSz cx="12192000" cy="6858000"/>
  <p:notesSz cx="7315200" cy="9601200"/>
  <p:defaultTextStyle>
    <a:defPPr>
      <a:defRPr lang="en-US"/>
    </a:defPPr>
    <a:lvl1pPr algn="l" rtl="0" eaLnBrk="0" fontAlgn="base" hangingPunct="0">
      <a:spcBef>
        <a:spcPct val="0"/>
      </a:spcBef>
      <a:spcAft>
        <a:spcPct val="0"/>
      </a:spcAft>
      <a:defRPr sz="2400" kern="1200">
        <a:solidFill>
          <a:schemeClr val="tx1"/>
        </a:solidFill>
        <a:latin typeface="Arial" charset="0"/>
        <a:ea typeface="ＭＳ Ｐゴシック" pitchFamily="34" charset="-128"/>
        <a:cs typeface="+mn-cs"/>
      </a:defRPr>
    </a:lvl1pPr>
    <a:lvl2pPr marL="457200" algn="l" rtl="0" eaLnBrk="0" fontAlgn="base" hangingPunct="0">
      <a:spcBef>
        <a:spcPct val="0"/>
      </a:spcBef>
      <a:spcAft>
        <a:spcPct val="0"/>
      </a:spcAft>
      <a:defRPr sz="2400" kern="1200">
        <a:solidFill>
          <a:schemeClr val="tx1"/>
        </a:solidFill>
        <a:latin typeface="Arial" charset="0"/>
        <a:ea typeface="ＭＳ Ｐゴシック" pitchFamily="34" charset="-128"/>
        <a:cs typeface="+mn-cs"/>
      </a:defRPr>
    </a:lvl2pPr>
    <a:lvl3pPr marL="914400" algn="l" rtl="0" eaLnBrk="0" fontAlgn="base" hangingPunct="0">
      <a:spcBef>
        <a:spcPct val="0"/>
      </a:spcBef>
      <a:spcAft>
        <a:spcPct val="0"/>
      </a:spcAft>
      <a:defRPr sz="2400" kern="1200">
        <a:solidFill>
          <a:schemeClr val="tx1"/>
        </a:solidFill>
        <a:latin typeface="Arial" charset="0"/>
        <a:ea typeface="ＭＳ Ｐゴシック" pitchFamily="34" charset="-128"/>
        <a:cs typeface="+mn-cs"/>
      </a:defRPr>
    </a:lvl3pPr>
    <a:lvl4pPr marL="1371600" algn="l" rtl="0" eaLnBrk="0" fontAlgn="base" hangingPunct="0">
      <a:spcBef>
        <a:spcPct val="0"/>
      </a:spcBef>
      <a:spcAft>
        <a:spcPct val="0"/>
      </a:spcAft>
      <a:defRPr sz="2400" kern="1200">
        <a:solidFill>
          <a:schemeClr val="tx1"/>
        </a:solidFill>
        <a:latin typeface="Arial" charset="0"/>
        <a:ea typeface="ＭＳ Ｐゴシック" pitchFamily="34" charset="-128"/>
        <a:cs typeface="+mn-cs"/>
      </a:defRPr>
    </a:lvl4pPr>
    <a:lvl5pPr marL="1828800" algn="l" rtl="0" eaLnBrk="0" fontAlgn="base" hangingPunct="0">
      <a:spcBef>
        <a:spcPct val="0"/>
      </a:spcBef>
      <a:spcAft>
        <a:spcPct val="0"/>
      </a:spcAft>
      <a:defRPr sz="2400" kern="1200">
        <a:solidFill>
          <a:schemeClr val="tx1"/>
        </a:solidFill>
        <a:latin typeface="Arial" charset="0"/>
        <a:ea typeface="ＭＳ Ｐゴシック" pitchFamily="34" charset="-128"/>
        <a:cs typeface="+mn-cs"/>
      </a:defRPr>
    </a:lvl5pPr>
    <a:lvl6pPr marL="2286000" algn="l" defTabSz="914400" rtl="0" eaLnBrk="1" latinLnBrk="0" hangingPunct="1">
      <a:defRPr sz="2400" kern="1200">
        <a:solidFill>
          <a:schemeClr val="tx1"/>
        </a:solidFill>
        <a:latin typeface="Arial" charset="0"/>
        <a:ea typeface="ＭＳ Ｐゴシック" pitchFamily="34" charset="-128"/>
        <a:cs typeface="+mn-cs"/>
      </a:defRPr>
    </a:lvl6pPr>
    <a:lvl7pPr marL="2743200" algn="l" defTabSz="914400" rtl="0" eaLnBrk="1" latinLnBrk="0" hangingPunct="1">
      <a:defRPr sz="2400" kern="1200">
        <a:solidFill>
          <a:schemeClr val="tx1"/>
        </a:solidFill>
        <a:latin typeface="Arial" charset="0"/>
        <a:ea typeface="ＭＳ Ｐゴシック" pitchFamily="34" charset="-128"/>
        <a:cs typeface="+mn-cs"/>
      </a:defRPr>
    </a:lvl7pPr>
    <a:lvl8pPr marL="3200400" algn="l" defTabSz="914400" rtl="0" eaLnBrk="1" latinLnBrk="0" hangingPunct="1">
      <a:defRPr sz="2400" kern="1200">
        <a:solidFill>
          <a:schemeClr val="tx1"/>
        </a:solidFill>
        <a:latin typeface="Arial" charset="0"/>
        <a:ea typeface="ＭＳ Ｐゴシック" pitchFamily="34" charset="-128"/>
        <a:cs typeface="+mn-cs"/>
      </a:defRPr>
    </a:lvl8pPr>
    <a:lvl9pPr marL="3657600" algn="l" defTabSz="914400" rtl="0" eaLnBrk="1" latinLnBrk="0" hangingPunct="1">
      <a:defRPr sz="2400" kern="1200">
        <a:solidFill>
          <a:schemeClr val="tx1"/>
        </a:solidFill>
        <a:latin typeface="Arial" charset="0"/>
        <a:ea typeface="ＭＳ Ｐゴシック" pitchFamily="34" charset="-128"/>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BD1E9"/>
    <a:srgbClr val="9CC9D4"/>
    <a:srgbClr val="E98B01"/>
    <a:srgbClr val="B0CACC"/>
    <a:srgbClr val="1380DC"/>
    <a:srgbClr val="0B3A7F"/>
    <a:srgbClr val="4F4F4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359" autoAdjust="0"/>
    <p:restoredTop sz="88525" autoAdjust="0"/>
  </p:normalViewPr>
  <p:slideViewPr>
    <p:cSldViewPr>
      <p:cViewPr varScale="1">
        <p:scale>
          <a:sx n="101" d="100"/>
          <a:sy n="101" d="100"/>
        </p:scale>
        <p:origin x="360" y="108"/>
      </p:cViewPr>
      <p:guideLst>
        <p:guide orient="horz" pos="2160"/>
        <p:guide pos="3840"/>
      </p:guideLst>
    </p:cSldViewPr>
  </p:slideViewPr>
  <p:outlineViewPr>
    <p:cViewPr>
      <p:scale>
        <a:sx n="33" d="100"/>
        <a:sy n="33" d="100"/>
      </p:scale>
      <p:origin x="0" y="-804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1" Type="http://schemas.openxmlformats.org/officeDocument/2006/relationships/oleObject" Target="file:///D:\Dropbox\Dropbox%20(Personal)\John\John\Synfuel\Nuclear%20Synfuel\Nuclear%20Synfuel%2017Aug17.xlsm" TargetMode="Externa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layout>
        <c:manualLayout>
          <c:xMode val="edge"/>
          <c:yMode val="edge"/>
          <c:x val="0.73605698987506352"/>
          <c:y val="0.24567467175647972"/>
        </c:manualLayout>
      </c:layout>
      <c:overlay val="0"/>
      <c:spPr>
        <a:noFill/>
        <a:ln>
          <a:noFill/>
        </a:ln>
        <a:effectLst/>
      </c:spPr>
      <c:txPr>
        <a:bodyPr rot="0" spcFirstLastPara="1" vertOverflow="ellipsis" vert="horz" wrap="square" anchor="ctr" anchorCtr="1"/>
        <a:lstStyle/>
        <a:p>
          <a:pPr>
            <a:defRPr sz="2400" b="1" i="0" u="none" strike="noStrike" kern="1200" baseline="0">
              <a:solidFill>
                <a:schemeClr val="dk1">
                  <a:lumMod val="75000"/>
                  <a:lumOff val="25000"/>
                </a:schemeClr>
              </a:solidFill>
              <a:latin typeface="+mj-lt"/>
              <a:ea typeface="+mn-ea"/>
              <a:cs typeface="+mn-cs"/>
            </a:defRPr>
          </a:pPr>
          <a:endParaRPr lang="en-US"/>
        </a:p>
      </c:txPr>
    </c:title>
    <c:autoTitleDeleted val="0"/>
    <c:plotArea>
      <c:layout/>
      <c:pieChart>
        <c:varyColors val="1"/>
        <c:ser>
          <c:idx val="0"/>
          <c:order val="0"/>
          <c:tx>
            <c:strRef>
              <c:f>Sheet1!$B$1</c:f>
              <c:strCache>
                <c:ptCount val="1"/>
                <c:pt idx="0">
                  <c:v>2016</c:v>
                </c:pt>
              </c:strCache>
            </c:strRef>
          </c:tx>
          <c:dPt>
            <c:idx val="0"/>
            <c:bubble3D val="0"/>
            <c:spPr>
              <a:solidFill>
                <a:schemeClr val="accent1"/>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1-1A88-4701-A69B-3FB1AC8822AE}"/>
              </c:ext>
            </c:extLst>
          </c:dPt>
          <c:dPt>
            <c:idx val="1"/>
            <c:bubble3D val="0"/>
            <c:spPr>
              <a:solidFill>
                <a:schemeClr val="accent2"/>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3-1A88-4701-A69B-3FB1AC8822AE}"/>
              </c:ext>
            </c:extLst>
          </c:dPt>
          <c:dPt>
            <c:idx val="2"/>
            <c:bubble3D val="0"/>
            <c:spPr>
              <a:solidFill>
                <a:schemeClr val="accent3"/>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5-1A88-4701-A69B-3FB1AC8822AE}"/>
              </c:ext>
            </c:extLst>
          </c:dPt>
          <c:dPt>
            <c:idx val="3"/>
            <c:bubble3D val="0"/>
            <c:spPr>
              <a:solidFill>
                <a:schemeClr val="accent4"/>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7-1A88-4701-A69B-3FB1AC8822AE}"/>
              </c:ext>
            </c:extLst>
          </c:dPt>
          <c:dPt>
            <c:idx val="4"/>
            <c:bubble3D val="0"/>
            <c:spPr>
              <a:solidFill>
                <a:schemeClr val="accent5"/>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9-1A88-4701-A69B-3FB1AC8822AE}"/>
              </c:ext>
            </c:extLst>
          </c:dPt>
          <c:dPt>
            <c:idx val="5"/>
            <c:bubble3D val="0"/>
            <c:spPr>
              <a:solidFill>
                <a:schemeClr val="accent6"/>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B-1A88-4701-A69B-3FB1AC8822AE}"/>
              </c:ext>
            </c:extLst>
          </c:dPt>
          <c:dLbls>
            <c:spPr>
              <a:pattFill prst="pct75">
                <a:fgClr>
                  <a:schemeClr val="dk1">
                    <a:lumMod val="75000"/>
                    <a:lumOff val="25000"/>
                  </a:schemeClr>
                </a:fgClr>
                <a:bgClr>
                  <a:schemeClr val="dk1">
                    <a:lumMod val="65000"/>
                    <a:lumOff val="35000"/>
                  </a:schemeClr>
                </a:bgClr>
              </a:pattFill>
              <a:ln>
                <a:noFill/>
              </a:ln>
              <a:effectLst>
                <a:outerShdw blurRad="50800" dist="38100" dir="2700000" algn="tl" rotWithShape="0">
                  <a:prstClr val="black">
                    <a:alpha val="40000"/>
                  </a:prstClr>
                </a:outerShdw>
              </a:effectLst>
            </c:spPr>
            <c:txPr>
              <a:bodyPr rot="0" spcFirstLastPara="1" vertOverflow="ellipsis" vert="horz" wrap="square" anchor="ctr" anchorCtr="1"/>
              <a:lstStyle/>
              <a:p>
                <a:pPr>
                  <a:defRPr sz="1600" b="1" i="0" u="none" strike="noStrike" kern="1200" baseline="0">
                    <a:solidFill>
                      <a:schemeClr val="lt1"/>
                    </a:solidFill>
                    <a:latin typeface="+mj-lt"/>
                    <a:ea typeface="+mn-ea"/>
                    <a:cs typeface="+mn-cs"/>
                  </a:defRPr>
                </a:pPr>
                <a:endParaRPr lang="en-US"/>
              </a:p>
            </c:txPr>
            <c:dLblPos val="ctr"/>
            <c:showLegendKey val="0"/>
            <c:showVal val="0"/>
            <c:showCatName val="0"/>
            <c:showSerName val="0"/>
            <c:showPercent val="1"/>
            <c:showBubbleSize val="0"/>
            <c:showLeaderLines val="1"/>
            <c:leaderLines>
              <c:spPr>
                <a:ln w="9525">
                  <a:solidFill>
                    <a:schemeClr val="dk1">
                      <a:lumMod val="50000"/>
                      <a:lumOff val="50000"/>
                    </a:schemeClr>
                  </a:solidFill>
                </a:ln>
                <a:effectLst/>
              </c:spPr>
            </c:leaderLines>
            <c:extLst>
              <c:ext xmlns:c15="http://schemas.microsoft.com/office/drawing/2012/chart" uri="{CE6537A1-D6FC-4f65-9D91-7224C49458BB}"/>
            </c:extLst>
          </c:dLbls>
          <c:cat>
            <c:strRef>
              <c:f>Sheet1!$A$2:$A$7</c:f>
              <c:strCache>
                <c:ptCount val="6"/>
                <c:pt idx="0">
                  <c:v>Oil</c:v>
                </c:pt>
                <c:pt idx="1">
                  <c:v>Natural gas</c:v>
                </c:pt>
                <c:pt idx="2">
                  <c:v>Coal</c:v>
                </c:pt>
                <c:pt idx="3">
                  <c:v>Nuclear</c:v>
                </c:pt>
                <c:pt idx="4">
                  <c:v>Hydroelectricity</c:v>
                </c:pt>
                <c:pt idx="5">
                  <c:v>Renewables</c:v>
                </c:pt>
              </c:strCache>
            </c:strRef>
          </c:cat>
          <c:val>
            <c:numRef>
              <c:f>Sheet1!$B$2:$B$7</c:f>
              <c:numCache>
                <c:formatCode>General</c:formatCode>
                <c:ptCount val="6"/>
                <c:pt idx="0">
                  <c:v>4418.2</c:v>
                </c:pt>
                <c:pt idx="1">
                  <c:v>3204.1</c:v>
                </c:pt>
                <c:pt idx="2">
                  <c:v>3732</c:v>
                </c:pt>
                <c:pt idx="3">
                  <c:v>592.1</c:v>
                </c:pt>
                <c:pt idx="4">
                  <c:v>910.3</c:v>
                </c:pt>
                <c:pt idx="5">
                  <c:v>419.6</c:v>
                </c:pt>
              </c:numCache>
            </c:numRef>
          </c:val>
          <c:extLst>
            <c:ext xmlns:c16="http://schemas.microsoft.com/office/drawing/2014/chart" uri="{C3380CC4-5D6E-409C-BE32-E72D297353CC}">
              <c16:uniqueId val="{00000000-3653-4DC3-83E1-09BF28EEC426}"/>
            </c:ext>
          </c:extLst>
        </c:ser>
        <c:dLbls>
          <c:dLblPos val="ctr"/>
          <c:showLegendKey val="0"/>
          <c:showVal val="0"/>
          <c:showCatName val="0"/>
          <c:showSerName val="0"/>
          <c:showPercent val="1"/>
          <c:showBubbleSize val="0"/>
          <c:showLeaderLines val="1"/>
        </c:dLbls>
        <c:firstSliceAng val="0"/>
      </c:pieChart>
      <c:spPr>
        <a:noFill/>
        <a:ln>
          <a:noFill/>
        </a:ln>
        <a:effectLst/>
      </c:spPr>
    </c:plotArea>
    <c:legend>
      <c:legendPos val="r"/>
      <c:layout>
        <c:manualLayout>
          <c:xMode val="edge"/>
          <c:yMode val="edge"/>
          <c:x val="0.6534845611713348"/>
          <c:y val="0.32657578998467995"/>
          <c:w val="0.30096193558150491"/>
          <c:h val="0.4395359675732502"/>
        </c:manualLayout>
      </c:layout>
      <c:overlay val="0"/>
      <c:spPr>
        <a:solidFill>
          <a:schemeClr val="bg1"/>
        </a:solidFill>
        <a:ln>
          <a:noFill/>
        </a:ln>
        <a:effectLst/>
      </c:spPr>
      <c:txPr>
        <a:bodyPr rot="0" spcFirstLastPara="1" vertOverflow="ellipsis" vert="horz" wrap="square" anchor="ctr" anchorCtr="1"/>
        <a:lstStyle/>
        <a:p>
          <a:pPr>
            <a:defRPr sz="1600" b="0" i="0" u="none" strike="noStrike" kern="1200" baseline="0">
              <a:solidFill>
                <a:schemeClr val="dk1">
                  <a:lumMod val="75000"/>
                  <a:lumOff val="25000"/>
                </a:schemeClr>
              </a:solidFill>
              <a:latin typeface="+mj-lt"/>
              <a:ea typeface="+mn-ea"/>
              <a:cs typeface="+mn-cs"/>
            </a:defRPr>
          </a:pPr>
          <a:endParaRPr lang="en-US"/>
        </a:p>
      </c:txPr>
    </c:legend>
    <c:plotVisOnly val="1"/>
    <c:dispBlanksAs val="gap"/>
    <c:showDLblsOverMax val="0"/>
  </c:chart>
  <c:spPr>
    <a:solidFill>
      <a:schemeClr val="bg1"/>
    </a:solidFill>
    <a:ln w="9525" cap="flat" cmpd="sng" algn="ctr">
      <a:solidFill>
        <a:schemeClr val="bg1"/>
      </a:solidFill>
      <a:round/>
    </a:ln>
    <a:effectLst/>
  </c:spPr>
  <c:txPr>
    <a:bodyPr/>
    <a:lstStyle/>
    <a:p>
      <a:pPr>
        <a:defRPr sz="1600">
          <a:latin typeface="+mj-lt"/>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400" b="1" i="0" u="none" strike="noStrike" kern="1200" baseline="0">
                <a:solidFill>
                  <a:schemeClr val="dk1">
                    <a:lumMod val="75000"/>
                    <a:lumOff val="25000"/>
                  </a:schemeClr>
                </a:solidFill>
                <a:latin typeface="+mj-lt"/>
                <a:ea typeface="+mn-ea"/>
                <a:cs typeface="+mn-cs"/>
              </a:defRPr>
            </a:pPr>
            <a:r>
              <a:rPr lang="en-US" dirty="0"/>
              <a:t>2014</a:t>
            </a:r>
          </a:p>
        </c:rich>
      </c:tx>
      <c:layout>
        <c:manualLayout>
          <c:xMode val="edge"/>
          <c:yMode val="edge"/>
          <c:x val="0.73733566828848551"/>
          <c:y val="0.29246246062644971"/>
        </c:manualLayout>
      </c:layout>
      <c:overlay val="0"/>
      <c:spPr>
        <a:noFill/>
        <a:ln>
          <a:noFill/>
        </a:ln>
        <a:effectLst/>
      </c:spPr>
      <c:txPr>
        <a:bodyPr rot="0" spcFirstLastPara="1" vertOverflow="ellipsis" vert="horz" wrap="square" anchor="ctr" anchorCtr="1"/>
        <a:lstStyle/>
        <a:p>
          <a:pPr>
            <a:defRPr sz="2400" b="1" i="0" u="none" strike="noStrike" kern="1200" baseline="0">
              <a:solidFill>
                <a:schemeClr val="dk1">
                  <a:lumMod val="75000"/>
                  <a:lumOff val="25000"/>
                </a:schemeClr>
              </a:solidFill>
              <a:latin typeface="+mj-lt"/>
              <a:ea typeface="+mn-ea"/>
              <a:cs typeface="+mn-cs"/>
            </a:defRPr>
          </a:pPr>
          <a:endParaRPr lang="en-US"/>
        </a:p>
      </c:txPr>
    </c:title>
    <c:autoTitleDeleted val="0"/>
    <c:plotArea>
      <c:layout>
        <c:manualLayout>
          <c:layoutTarget val="inner"/>
          <c:xMode val="edge"/>
          <c:yMode val="edge"/>
          <c:x val="5.8989695134670415E-2"/>
          <c:y val="0.19051776977351781"/>
          <c:w val="0.61148368784455054"/>
          <c:h val="0.74472718331592236"/>
        </c:manualLayout>
      </c:layout>
      <c:pieChart>
        <c:varyColors val="1"/>
        <c:ser>
          <c:idx val="0"/>
          <c:order val="0"/>
          <c:tx>
            <c:strRef>
              <c:f>Sheet1!$B$1</c:f>
              <c:strCache>
                <c:ptCount val="1"/>
                <c:pt idx="0">
                  <c:v>2014</c:v>
                </c:pt>
              </c:strCache>
            </c:strRef>
          </c:tx>
          <c:dPt>
            <c:idx val="0"/>
            <c:bubble3D val="0"/>
            <c:spPr>
              <a:solidFill>
                <a:schemeClr val="accent1"/>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1-60D2-4BDE-86F9-768F5AFDD7A6}"/>
              </c:ext>
            </c:extLst>
          </c:dPt>
          <c:dPt>
            <c:idx val="1"/>
            <c:bubble3D val="0"/>
            <c:spPr>
              <a:solidFill>
                <a:schemeClr val="accent2"/>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3-60D2-4BDE-86F9-768F5AFDD7A6}"/>
              </c:ext>
            </c:extLst>
          </c:dPt>
          <c:dPt>
            <c:idx val="2"/>
            <c:bubble3D val="0"/>
            <c:spPr>
              <a:solidFill>
                <a:schemeClr val="accent3"/>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5-60D2-4BDE-86F9-768F5AFDD7A6}"/>
              </c:ext>
            </c:extLst>
          </c:dPt>
          <c:dPt>
            <c:idx val="3"/>
            <c:bubble3D val="0"/>
            <c:spPr>
              <a:solidFill>
                <a:schemeClr val="accent4"/>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7-60D2-4BDE-86F9-768F5AFDD7A6}"/>
              </c:ext>
            </c:extLst>
          </c:dPt>
          <c:dPt>
            <c:idx val="4"/>
            <c:bubble3D val="0"/>
            <c:spPr>
              <a:solidFill>
                <a:schemeClr val="accent5"/>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9-60D2-4BDE-86F9-768F5AFDD7A6}"/>
              </c:ext>
            </c:extLst>
          </c:dPt>
          <c:dPt>
            <c:idx val="5"/>
            <c:bubble3D val="0"/>
            <c:spPr>
              <a:solidFill>
                <a:schemeClr val="accent6"/>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B-60D2-4BDE-86F9-768F5AFDD7A6}"/>
              </c:ext>
            </c:extLst>
          </c:dPt>
          <c:dLbls>
            <c:spPr>
              <a:pattFill prst="pct75">
                <a:fgClr>
                  <a:schemeClr val="dk1">
                    <a:lumMod val="75000"/>
                    <a:lumOff val="25000"/>
                  </a:schemeClr>
                </a:fgClr>
                <a:bgClr>
                  <a:schemeClr val="dk1">
                    <a:lumMod val="65000"/>
                    <a:lumOff val="35000"/>
                  </a:schemeClr>
                </a:bgClr>
              </a:pattFill>
              <a:ln>
                <a:noFill/>
              </a:ln>
              <a:effectLst>
                <a:outerShdw blurRad="50800" dist="38100" dir="2700000" algn="tl" rotWithShape="0">
                  <a:prstClr val="black">
                    <a:alpha val="40000"/>
                  </a:prstClr>
                </a:outerShdw>
              </a:effectLst>
            </c:spPr>
            <c:txPr>
              <a:bodyPr rot="0" spcFirstLastPara="1" vertOverflow="ellipsis" vert="horz" wrap="square" anchor="ctr" anchorCtr="1"/>
              <a:lstStyle/>
              <a:p>
                <a:pPr>
                  <a:defRPr sz="1600" b="1" i="0" u="none" strike="noStrike" kern="1200" baseline="0">
                    <a:solidFill>
                      <a:schemeClr val="lt1"/>
                    </a:solidFill>
                    <a:latin typeface="+mj-lt"/>
                    <a:ea typeface="+mn-ea"/>
                    <a:cs typeface="+mn-cs"/>
                  </a:defRPr>
                </a:pPr>
                <a:endParaRPr lang="en-US"/>
              </a:p>
            </c:txPr>
            <c:dLblPos val="ctr"/>
            <c:showLegendKey val="0"/>
            <c:showVal val="0"/>
            <c:showCatName val="0"/>
            <c:showSerName val="0"/>
            <c:showPercent val="1"/>
            <c:showBubbleSize val="0"/>
            <c:showLeaderLines val="1"/>
            <c:leaderLines>
              <c:spPr>
                <a:ln w="9525">
                  <a:solidFill>
                    <a:schemeClr val="dk1">
                      <a:lumMod val="50000"/>
                      <a:lumOff val="50000"/>
                    </a:schemeClr>
                  </a:solidFill>
                </a:ln>
                <a:effectLst/>
              </c:spPr>
            </c:leaderLines>
            <c:extLst>
              <c:ext xmlns:c15="http://schemas.microsoft.com/office/drawing/2012/chart" uri="{CE6537A1-D6FC-4f65-9D91-7224C49458BB}"/>
            </c:extLst>
          </c:dLbls>
          <c:cat>
            <c:strRef>
              <c:f>Sheet1!$A$2:$A$6</c:f>
              <c:strCache>
                <c:ptCount val="5"/>
                <c:pt idx="0">
                  <c:v>Oil</c:v>
                </c:pt>
                <c:pt idx="1">
                  <c:v>Natural gas</c:v>
                </c:pt>
                <c:pt idx="2">
                  <c:v>Solid Fuel</c:v>
                </c:pt>
                <c:pt idx="3">
                  <c:v>Electricity</c:v>
                </c:pt>
                <c:pt idx="4">
                  <c:v>Other</c:v>
                </c:pt>
              </c:strCache>
            </c:strRef>
          </c:cat>
          <c:val>
            <c:numRef>
              <c:f>Sheet1!$B$2:$B$6</c:f>
              <c:numCache>
                <c:formatCode>General</c:formatCode>
                <c:ptCount val="5"/>
                <c:pt idx="0">
                  <c:v>39.81</c:v>
                </c:pt>
                <c:pt idx="1">
                  <c:v>20.88</c:v>
                </c:pt>
                <c:pt idx="2">
                  <c:v>4.3899999999999997</c:v>
                </c:pt>
                <c:pt idx="3">
                  <c:v>21.93</c:v>
                </c:pt>
                <c:pt idx="4">
                  <c:v>12.99</c:v>
                </c:pt>
              </c:numCache>
            </c:numRef>
          </c:val>
          <c:extLst>
            <c:ext xmlns:c16="http://schemas.microsoft.com/office/drawing/2014/chart" uri="{C3380CC4-5D6E-409C-BE32-E72D297353CC}">
              <c16:uniqueId val="{0000000C-60D2-4BDE-86F9-768F5AFDD7A6}"/>
            </c:ext>
          </c:extLst>
        </c:ser>
        <c:dLbls>
          <c:dLblPos val="ctr"/>
          <c:showLegendKey val="0"/>
          <c:showVal val="0"/>
          <c:showCatName val="0"/>
          <c:showSerName val="0"/>
          <c:showPercent val="1"/>
          <c:showBubbleSize val="0"/>
          <c:showLeaderLines val="1"/>
        </c:dLbls>
        <c:firstSliceAng val="0"/>
      </c:pieChart>
      <c:spPr>
        <a:noFill/>
        <a:ln>
          <a:noFill/>
        </a:ln>
        <a:effectLst/>
      </c:spPr>
    </c:plotArea>
    <c:legend>
      <c:legendPos val="r"/>
      <c:layout>
        <c:manualLayout>
          <c:xMode val="edge"/>
          <c:yMode val="edge"/>
          <c:x val="0.6927415407260652"/>
          <c:y val="0.37791479046130977"/>
          <c:w val="0.23821018909620889"/>
          <c:h val="0.34190180069363224"/>
        </c:manualLayout>
      </c:layout>
      <c:overlay val="0"/>
      <c:spPr>
        <a:solidFill>
          <a:schemeClr val="bg1"/>
        </a:solidFill>
        <a:ln>
          <a:noFill/>
        </a:ln>
        <a:effectLst/>
      </c:spPr>
      <c:txPr>
        <a:bodyPr rot="0" spcFirstLastPara="1" vertOverflow="ellipsis" vert="horz" wrap="square" anchor="ctr" anchorCtr="1"/>
        <a:lstStyle/>
        <a:p>
          <a:pPr>
            <a:defRPr sz="1600" b="0" i="0" u="none" strike="noStrike" kern="1200" baseline="0">
              <a:solidFill>
                <a:schemeClr val="dk1">
                  <a:lumMod val="75000"/>
                  <a:lumOff val="25000"/>
                </a:schemeClr>
              </a:solidFill>
              <a:latin typeface="+mj-lt"/>
              <a:ea typeface="+mn-ea"/>
              <a:cs typeface="+mn-cs"/>
            </a:defRPr>
          </a:pPr>
          <a:endParaRPr lang="en-US"/>
        </a:p>
      </c:txPr>
    </c:legend>
    <c:plotVisOnly val="1"/>
    <c:dispBlanksAs val="gap"/>
    <c:showDLblsOverMax val="0"/>
  </c:chart>
  <c:spPr>
    <a:solidFill>
      <a:schemeClr val="bg1"/>
    </a:solidFill>
    <a:ln w="9525" cap="flat" cmpd="sng" algn="ctr">
      <a:solidFill>
        <a:schemeClr val="bg1"/>
      </a:solidFill>
      <a:round/>
    </a:ln>
    <a:effectLst/>
  </c:spPr>
  <c:txPr>
    <a:bodyPr/>
    <a:lstStyle/>
    <a:p>
      <a:pPr>
        <a:defRPr sz="1600">
          <a:latin typeface="+mj-lt"/>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400" b="1" i="0" u="none" strike="noStrike" kern="1200" baseline="0">
                <a:solidFill>
                  <a:schemeClr val="dk1">
                    <a:lumMod val="75000"/>
                    <a:lumOff val="25000"/>
                  </a:schemeClr>
                </a:solidFill>
                <a:latin typeface="+mj-lt"/>
                <a:ea typeface="+mn-ea"/>
                <a:cs typeface="+mn-cs"/>
              </a:defRPr>
            </a:pPr>
            <a:r>
              <a:rPr lang="en-US" dirty="0"/>
              <a:t>2014</a:t>
            </a:r>
          </a:p>
        </c:rich>
      </c:tx>
      <c:layout>
        <c:manualLayout>
          <c:xMode val="edge"/>
          <c:yMode val="edge"/>
          <c:x val="0.73733566828848551"/>
          <c:y val="0.29246246062644971"/>
        </c:manualLayout>
      </c:layout>
      <c:overlay val="0"/>
      <c:spPr>
        <a:noFill/>
        <a:ln>
          <a:noFill/>
        </a:ln>
        <a:effectLst/>
      </c:spPr>
      <c:txPr>
        <a:bodyPr rot="0" spcFirstLastPara="1" vertOverflow="ellipsis" vert="horz" wrap="square" anchor="ctr" anchorCtr="1"/>
        <a:lstStyle/>
        <a:p>
          <a:pPr>
            <a:defRPr sz="2400" b="1" i="0" u="none" strike="noStrike" kern="1200" baseline="0">
              <a:solidFill>
                <a:schemeClr val="dk1">
                  <a:lumMod val="75000"/>
                  <a:lumOff val="25000"/>
                </a:schemeClr>
              </a:solidFill>
              <a:latin typeface="+mj-lt"/>
              <a:ea typeface="+mn-ea"/>
              <a:cs typeface="+mn-cs"/>
            </a:defRPr>
          </a:pPr>
          <a:endParaRPr lang="en-US"/>
        </a:p>
      </c:txPr>
    </c:title>
    <c:autoTitleDeleted val="0"/>
    <c:plotArea>
      <c:layout>
        <c:manualLayout>
          <c:layoutTarget val="inner"/>
          <c:xMode val="edge"/>
          <c:yMode val="edge"/>
          <c:x val="5.8989695134670415E-2"/>
          <c:y val="0.19051776977351781"/>
          <c:w val="0.61148368784455054"/>
          <c:h val="0.74472718331592236"/>
        </c:manualLayout>
      </c:layout>
      <c:pieChart>
        <c:varyColors val="1"/>
        <c:ser>
          <c:idx val="0"/>
          <c:order val="0"/>
          <c:tx>
            <c:strRef>
              <c:f>Sheet1!$B$1</c:f>
              <c:strCache>
                <c:ptCount val="1"/>
                <c:pt idx="0">
                  <c:v>2014</c:v>
                </c:pt>
              </c:strCache>
            </c:strRef>
          </c:tx>
          <c:dPt>
            <c:idx val="0"/>
            <c:bubble3D val="0"/>
            <c:spPr>
              <a:solidFill>
                <a:schemeClr val="accent1"/>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1-AF45-47F9-AC80-CFC642067629}"/>
              </c:ext>
            </c:extLst>
          </c:dPt>
          <c:dPt>
            <c:idx val="1"/>
            <c:bubble3D val="0"/>
            <c:spPr>
              <a:solidFill>
                <a:schemeClr val="accent2"/>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3-AF45-47F9-AC80-CFC642067629}"/>
              </c:ext>
            </c:extLst>
          </c:dPt>
          <c:dPt>
            <c:idx val="2"/>
            <c:bubble3D val="0"/>
            <c:spPr>
              <a:solidFill>
                <a:schemeClr val="accent3"/>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5-AF45-47F9-AC80-CFC642067629}"/>
              </c:ext>
            </c:extLst>
          </c:dPt>
          <c:dPt>
            <c:idx val="3"/>
            <c:bubble3D val="0"/>
            <c:spPr>
              <a:solidFill>
                <a:schemeClr val="accent4"/>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7-AF45-47F9-AC80-CFC642067629}"/>
              </c:ext>
            </c:extLst>
          </c:dPt>
          <c:dPt>
            <c:idx val="4"/>
            <c:bubble3D val="0"/>
            <c:spPr>
              <a:solidFill>
                <a:schemeClr val="accent5"/>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9-AF45-47F9-AC80-CFC642067629}"/>
              </c:ext>
            </c:extLst>
          </c:dPt>
          <c:dPt>
            <c:idx val="5"/>
            <c:bubble3D val="0"/>
            <c:spPr>
              <a:solidFill>
                <a:schemeClr val="accent6"/>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B-AF45-47F9-AC80-CFC642067629}"/>
              </c:ext>
            </c:extLst>
          </c:dPt>
          <c:dLbls>
            <c:spPr>
              <a:pattFill prst="pct75">
                <a:fgClr>
                  <a:schemeClr val="dk1">
                    <a:lumMod val="75000"/>
                    <a:lumOff val="25000"/>
                  </a:schemeClr>
                </a:fgClr>
                <a:bgClr>
                  <a:schemeClr val="dk1">
                    <a:lumMod val="65000"/>
                    <a:lumOff val="35000"/>
                  </a:schemeClr>
                </a:bgClr>
              </a:pattFill>
              <a:ln>
                <a:noFill/>
              </a:ln>
              <a:effectLst>
                <a:outerShdw blurRad="50800" dist="38100" dir="2700000" algn="tl" rotWithShape="0">
                  <a:prstClr val="black">
                    <a:alpha val="40000"/>
                  </a:prstClr>
                </a:outerShdw>
              </a:effectLst>
            </c:spPr>
            <c:txPr>
              <a:bodyPr rot="0" spcFirstLastPara="1" vertOverflow="ellipsis" vert="horz" wrap="square" anchor="ctr" anchorCtr="1"/>
              <a:lstStyle/>
              <a:p>
                <a:pPr>
                  <a:defRPr sz="1600" b="1" i="0" u="none" strike="noStrike" kern="1200" baseline="0">
                    <a:solidFill>
                      <a:schemeClr val="lt1"/>
                    </a:solidFill>
                    <a:latin typeface="+mj-lt"/>
                    <a:ea typeface="+mn-ea"/>
                    <a:cs typeface="+mn-cs"/>
                  </a:defRPr>
                </a:pPr>
                <a:endParaRPr lang="en-US"/>
              </a:p>
            </c:txPr>
            <c:dLblPos val="ctr"/>
            <c:showLegendKey val="0"/>
            <c:showVal val="0"/>
            <c:showCatName val="0"/>
            <c:showSerName val="0"/>
            <c:showPercent val="1"/>
            <c:showBubbleSize val="0"/>
            <c:showLeaderLines val="1"/>
            <c:leaderLines>
              <c:spPr>
                <a:ln w="9525">
                  <a:solidFill>
                    <a:schemeClr val="dk1">
                      <a:lumMod val="50000"/>
                      <a:lumOff val="50000"/>
                    </a:schemeClr>
                  </a:solidFill>
                </a:ln>
                <a:effectLst/>
              </c:spPr>
            </c:leaderLines>
            <c:extLst>
              <c:ext xmlns:c15="http://schemas.microsoft.com/office/drawing/2012/chart" uri="{CE6537A1-D6FC-4f65-9D91-7224C49458BB}"/>
            </c:extLst>
          </c:dLbls>
          <c:cat>
            <c:strRef>
              <c:f>Sheet1!$A$2:$A$6</c:f>
              <c:strCache>
                <c:ptCount val="5"/>
                <c:pt idx="0">
                  <c:v>Industry</c:v>
                </c:pt>
                <c:pt idx="1">
                  <c:v>Transport</c:v>
                </c:pt>
                <c:pt idx="2">
                  <c:v>Households</c:v>
                </c:pt>
                <c:pt idx="3">
                  <c:v>Services</c:v>
                </c:pt>
                <c:pt idx="4">
                  <c:v>Fishing, Ag, Forestry, Other</c:v>
                </c:pt>
              </c:strCache>
            </c:strRef>
          </c:cat>
          <c:val>
            <c:numRef>
              <c:f>Sheet1!$B$2:$B$6</c:f>
              <c:numCache>
                <c:formatCode>General</c:formatCode>
                <c:ptCount val="5"/>
                <c:pt idx="0">
                  <c:v>25.88</c:v>
                </c:pt>
                <c:pt idx="1">
                  <c:v>33.24</c:v>
                </c:pt>
                <c:pt idx="2">
                  <c:v>24.79</c:v>
                </c:pt>
                <c:pt idx="3">
                  <c:v>13.3</c:v>
                </c:pt>
                <c:pt idx="4">
                  <c:v>12.99</c:v>
                </c:pt>
              </c:numCache>
            </c:numRef>
          </c:val>
          <c:extLst>
            <c:ext xmlns:c16="http://schemas.microsoft.com/office/drawing/2014/chart" uri="{C3380CC4-5D6E-409C-BE32-E72D297353CC}">
              <c16:uniqueId val="{0000000C-AF45-47F9-AC80-CFC642067629}"/>
            </c:ext>
          </c:extLst>
        </c:ser>
        <c:dLbls>
          <c:dLblPos val="ctr"/>
          <c:showLegendKey val="0"/>
          <c:showVal val="0"/>
          <c:showCatName val="0"/>
          <c:showSerName val="0"/>
          <c:showPercent val="1"/>
          <c:showBubbleSize val="0"/>
          <c:showLeaderLines val="1"/>
        </c:dLbls>
        <c:firstSliceAng val="0"/>
      </c:pieChart>
      <c:spPr>
        <a:noFill/>
        <a:ln>
          <a:noFill/>
        </a:ln>
        <a:effectLst/>
      </c:spPr>
    </c:plotArea>
    <c:legend>
      <c:legendPos val="r"/>
      <c:layout>
        <c:manualLayout>
          <c:xMode val="edge"/>
          <c:yMode val="edge"/>
          <c:x val="0.6927415407260652"/>
          <c:y val="0.37791479046130977"/>
          <c:w val="0.30035363225616224"/>
          <c:h val="0.49887731167518606"/>
        </c:manualLayout>
      </c:layout>
      <c:overlay val="0"/>
      <c:spPr>
        <a:solidFill>
          <a:schemeClr val="bg1"/>
        </a:solidFill>
        <a:ln>
          <a:noFill/>
        </a:ln>
        <a:effectLst/>
      </c:spPr>
      <c:txPr>
        <a:bodyPr rot="0" spcFirstLastPara="1" vertOverflow="ellipsis" vert="horz" wrap="square" anchor="ctr" anchorCtr="1"/>
        <a:lstStyle/>
        <a:p>
          <a:pPr>
            <a:defRPr sz="1600" b="0" i="0" u="none" strike="noStrike" kern="1200" baseline="0">
              <a:solidFill>
                <a:schemeClr val="dk1">
                  <a:lumMod val="75000"/>
                  <a:lumOff val="25000"/>
                </a:schemeClr>
              </a:solidFill>
              <a:latin typeface="+mj-lt"/>
              <a:ea typeface="+mn-ea"/>
              <a:cs typeface="+mn-cs"/>
            </a:defRPr>
          </a:pPr>
          <a:endParaRPr lang="en-US"/>
        </a:p>
      </c:txPr>
    </c:legend>
    <c:plotVisOnly val="1"/>
    <c:dispBlanksAs val="gap"/>
    <c:showDLblsOverMax val="0"/>
  </c:chart>
  <c:spPr>
    <a:solidFill>
      <a:schemeClr val="bg1"/>
    </a:solidFill>
    <a:ln w="9525" cap="flat" cmpd="sng" algn="ctr">
      <a:solidFill>
        <a:schemeClr val="bg1"/>
      </a:solidFill>
      <a:round/>
    </a:ln>
    <a:effectLst/>
  </c:spPr>
  <c:txPr>
    <a:bodyPr/>
    <a:lstStyle/>
    <a:p>
      <a:pPr>
        <a:defRPr sz="1600">
          <a:latin typeface="+mj-lt"/>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j-lt"/>
                <a:ea typeface="+mn-ea"/>
                <a:cs typeface="+mn-cs"/>
              </a:defRPr>
            </a:pPr>
            <a:r>
              <a:rPr lang="en-US" dirty="0"/>
              <a:t>Hourly Energy Split</a:t>
            </a:r>
          </a:p>
        </c:rich>
      </c:tx>
      <c:layout>
        <c:manualLayout>
          <c:xMode val="edge"/>
          <c:yMode val="edge"/>
          <c:x val="0.42157025098425199"/>
          <c:y val="3.9843747548982067E-2"/>
        </c:manualLayout>
      </c:layout>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j-lt"/>
              <a:ea typeface="+mn-ea"/>
              <a:cs typeface="+mn-cs"/>
            </a:defRPr>
          </a:pPr>
          <a:endParaRPr lang="en-US"/>
        </a:p>
      </c:txPr>
    </c:title>
    <c:autoTitleDeleted val="0"/>
    <c:plotArea>
      <c:layout>
        <c:manualLayout>
          <c:layoutTarget val="inner"/>
          <c:xMode val="edge"/>
          <c:yMode val="edge"/>
          <c:x val="0.2149664124015748"/>
          <c:y val="0.12645711574451796"/>
          <c:w val="0.71378346456692909"/>
          <c:h val="0.74491623124285"/>
        </c:manualLayout>
      </c:layout>
      <c:areaChart>
        <c:grouping val="stacked"/>
        <c:varyColors val="0"/>
        <c:ser>
          <c:idx val="0"/>
          <c:order val="0"/>
          <c:tx>
            <c:strRef>
              <c:f>Sheet1!$B$1</c:f>
              <c:strCache>
                <c:ptCount val="1"/>
                <c:pt idx="0">
                  <c:v>Electricity</c:v>
                </c:pt>
              </c:strCache>
            </c:strRef>
          </c:tx>
          <c:spPr>
            <a:solidFill>
              <a:schemeClr val="accent1"/>
            </a:solidFill>
            <a:ln>
              <a:noFill/>
            </a:ln>
            <a:effectLst/>
          </c:spPr>
          <c:cat>
            <c:numRef>
              <c:f>Sheet1!$A$2:$A$25</c:f>
              <c:numCache>
                <c:formatCode>0</c:formatCode>
                <c:ptCount val="24"/>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pt idx="17">
                  <c:v>18</c:v>
                </c:pt>
                <c:pt idx="18">
                  <c:v>19</c:v>
                </c:pt>
                <c:pt idx="19">
                  <c:v>20</c:v>
                </c:pt>
                <c:pt idx="20">
                  <c:v>21</c:v>
                </c:pt>
                <c:pt idx="21">
                  <c:v>22</c:v>
                </c:pt>
                <c:pt idx="22">
                  <c:v>23</c:v>
                </c:pt>
                <c:pt idx="23">
                  <c:v>24</c:v>
                </c:pt>
              </c:numCache>
            </c:numRef>
          </c:cat>
          <c:val>
            <c:numRef>
              <c:f>Sheet1!$B$2:$B$25</c:f>
              <c:numCache>
                <c:formatCode>General</c:formatCode>
                <c:ptCount val="24"/>
                <c:pt idx="0">
                  <c:v>109000</c:v>
                </c:pt>
                <c:pt idx="1">
                  <c:v>100000</c:v>
                </c:pt>
                <c:pt idx="2">
                  <c:v>95000</c:v>
                </c:pt>
                <c:pt idx="3">
                  <c:v>90000</c:v>
                </c:pt>
                <c:pt idx="4">
                  <c:v>85500</c:v>
                </c:pt>
                <c:pt idx="5">
                  <c:v>85000</c:v>
                </c:pt>
                <c:pt idx="6">
                  <c:v>92000</c:v>
                </c:pt>
                <c:pt idx="7">
                  <c:v>98000</c:v>
                </c:pt>
                <c:pt idx="8">
                  <c:v>105000</c:v>
                </c:pt>
                <c:pt idx="9">
                  <c:v>112000</c:v>
                </c:pt>
                <c:pt idx="10">
                  <c:v>118000</c:v>
                </c:pt>
                <c:pt idx="11">
                  <c:v>123000</c:v>
                </c:pt>
                <c:pt idx="12">
                  <c:v>125000</c:v>
                </c:pt>
                <c:pt idx="13">
                  <c:v>129000</c:v>
                </c:pt>
                <c:pt idx="14">
                  <c:v>129000</c:v>
                </c:pt>
                <c:pt idx="15">
                  <c:v>132000</c:v>
                </c:pt>
                <c:pt idx="16">
                  <c:v>133000</c:v>
                </c:pt>
                <c:pt idx="17">
                  <c:v>131000</c:v>
                </c:pt>
                <c:pt idx="18">
                  <c:v>132000</c:v>
                </c:pt>
                <c:pt idx="19">
                  <c:v>129000</c:v>
                </c:pt>
                <c:pt idx="20">
                  <c:v>130000</c:v>
                </c:pt>
                <c:pt idx="21">
                  <c:v>127000</c:v>
                </c:pt>
                <c:pt idx="22">
                  <c:v>122000</c:v>
                </c:pt>
                <c:pt idx="23">
                  <c:v>110000</c:v>
                </c:pt>
              </c:numCache>
            </c:numRef>
          </c:val>
          <c:extLst>
            <c:ext xmlns:c16="http://schemas.microsoft.com/office/drawing/2014/chart" uri="{C3380CC4-5D6E-409C-BE32-E72D297353CC}">
              <c16:uniqueId val="{00000000-7D37-41D3-83AC-E43DC6942191}"/>
            </c:ext>
          </c:extLst>
        </c:ser>
        <c:ser>
          <c:idx val="1"/>
          <c:order val="1"/>
          <c:tx>
            <c:strRef>
              <c:f>Sheet1!$C$1</c:f>
              <c:strCache>
                <c:ptCount val="1"/>
                <c:pt idx="0">
                  <c:v>Synfuel</c:v>
                </c:pt>
              </c:strCache>
            </c:strRef>
          </c:tx>
          <c:spPr>
            <a:solidFill>
              <a:schemeClr val="accent2">
                <a:alpha val="42000"/>
              </a:schemeClr>
            </a:solidFill>
            <a:ln>
              <a:noFill/>
            </a:ln>
            <a:effectLst/>
          </c:spPr>
          <c:cat>
            <c:numRef>
              <c:f>Sheet1!$A$2:$A$25</c:f>
              <c:numCache>
                <c:formatCode>0</c:formatCode>
                <c:ptCount val="24"/>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pt idx="17">
                  <c:v>18</c:v>
                </c:pt>
                <c:pt idx="18">
                  <c:v>19</c:v>
                </c:pt>
                <c:pt idx="19">
                  <c:v>20</c:v>
                </c:pt>
                <c:pt idx="20">
                  <c:v>21</c:v>
                </c:pt>
                <c:pt idx="21">
                  <c:v>22</c:v>
                </c:pt>
                <c:pt idx="22">
                  <c:v>23</c:v>
                </c:pt>
                <c:pt idx="23">
                  <c:v>24</c:v>
                </c:pt>
              </c:numCache>
            </c:numRef>
          </c:cat>
          <c:val>
            <c:numRef>
              <c:f>Sheet1!$C$2:$C$25</c:f>
              <c:numCache>
                <c:formatCode>General</c:formatCode>
                <c:ptCount val="24"/>
                <c:pt idx="0">
                  <c:v>140000</c:v>
                </c:pt>
                <c:pt idx="1">
                  <c:v>140000</c:v>
                </c:pt>
                <c:pt idx="2">
                  <c:v>140000</c:v>
                </c:pt>
                <c:pt idx="3">
                  <c:v>140000</c:v>
                </c:pt>
                <c:pt idx="4">
                  <c:v>140000</c:v>
                </c:pt>
                <c:pt idx="5">
                  <c:v>140000</c:v>
                </c:pt>
                <c:pt idx="6">
                  <c:v>140000</c:v>
                </c:pt>
                <c:pt idx="7">
                  <c:v>140000</c:v>
                </c:pt>
                <c:pt idx="8">
                  <c:v>140000</c:v>
                </c:pt>
                <c:pt idx="9">
                  <c:v>140000</c:v>
                </c:pt>
                <c:pt idx="10">
                  <c:v>140000</c:v>
                </c:pt>
                <c:pt idx="11">
                  <c:v>140000</c:v>
                </c:pt>
                <c:pt idx="12">
                  <c:v>140000</c:v>
                </c:pt>
                <c:pt idx="13">
                  <c:v>140000</c:v>
                </c:pt>
                <c:pt idx="14">
                  <c:v>140000</c:v>
                </c:pt>
                <c:pt idx="15">
                  <c:v>140000</c:v>
                </c:pt>
                <c:pt idx="16">
                  <c:v>140000</c:v>
                </c:pt>
                <c:pt idx="17">
                  <c:v>140000</c:v>
                </c:pt>
                <c:pt idx="18">
                  <c:v>140000</c:v>
                </c:pt>
                <c:pt idx="19">
                  <c:v>140000</c:v>
                </c:pt>
                <c:pt idx="20">
                  <c:v>140000</c:v>
                </c:pt>
                <c:pt idx="21">
                  <c:v>140000</c:v>
                </c:pt>
                <c:pt idx="22">
                  <c:v>140000</c:v>
                </c:pt>
                <c:pt idx="23">
                  <c:v>140000</c:v>
                </c:pt>
              </c:numCache>
            </c:numRef>
          </c:val>
          <c:extLst>
            <c:ext xmlns:c16="http://schemas.microsoft.com/office/drawing/2014/chart" uri="{C3380CC4-5D6E-409C-BE32-E72D297353CC}">
              <c16:uniqueId val="{00000001-7D37-41D3-83AC-E43DC6942191}"/>
            </c:ext>
          </c:extLst>
        </c:ser>
        <c:ser>
          <c:idx val="2"/>
          <c:order val="2"/>
          <c:tx>
            <c:strRef>
              <c:f>Sheet1!$D$1</c:f>
              <c:strCache>
                <c:ptCount val="1"/>
                <c:pt idx="0">
                  <c:v>Column1</c:v>
                </c:pt>
              </c:strCache>
            </c:strRef>
          </c:tx>
          <c:spPr>
            <a:solidFill>
              <a:schemeClr val="accent3"/>
            </a:solidFill>
            <a:ln w="25400">
              <a:noFill/>
            </a:ln>
            <a:effectLst/>
          </c:spPr>
          <c:cat>
            <c:numRef>
              <c:f>Sheet1!$A$2:$A$25</c:f>
              <c:numCache>
                <c:formatCode>0</c:formatCode>
                <c:ptCount val="24"/>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pt idx="17">
                  <c:v>18</c:v>
                </c:pt>
                <c:pt idx="18">
                  <c:v>19</c:v>
                </c:pt>
                <c:pt idx="19">
                  <c:v>20</c:v>
                </c:pt>
                <c:pt idx="20">
                  <c:v>21</c:v>
                </c:pt>
                <c:pt idx="21">
                  <c:v>22</c:v>
                </c:pt>
                <c:pt idx="22">
                  <c:v>23</c:v>
                </c:pt>
                <c:pt idx="23">
                  <c:v>24</c:v>
                </c:pt>
              </c:numCache>
            </c:numRef>
          </c:cat>
          <c:val>
            <c:numRef>
              <c:f>Sheet1!$D$2:$D$25</c:f>
              <c:numCache>
                <c:formatCode>General</c:formatCode>
                <c:ptCount val="24"/>
                <c:pt idx="0">
                  <c:v>29000</c:v>
                </c:pt>
                <c:pt idx="1">
                  <c:v>20000</c:v>
                </c:pt>
                <c:pt idx="2">
                  <c:v>15000</c:v>
                </c:pt>
                <c:pt idx="3">
                  <c:v>10000</c:v>
                </c:pt>
                <c:pt idx="4">
                  <c:v>5500</c:v>
                </c:pt>
                <c:pt idx="5">
                  <c:v>5000</c:v>
                </c:pt>
                <c:pt idx="6">
                  <c:v>12000</c:v>
                </c:pt>
                <c:pt idx="7">
                  <c:v>18000</c:v>
                </c:pt>
                <c:pt idx="8">
                  <c:v>25000</c:v>
                </c:pt>
                <c:pt idx="9">
                  <c:v>32000</c:v>
                </c:pt>
                <c:pt idx="10">
                  <c:v>38000</c:v>
                </c:pt>
                <c:pt idx="11">
                  <c:v>43000</c:v>
                </c:pt>
                <c:pt idx="12">
                  <c:v>45000</c:v>
                </c:pt>
                <c:pt idx="13">
                  <c:v>49000</c:v>
                </c:pt>
                <c:pt idx="14">
                  <c:v>49000</c:v>
                </c:pt>
                <c:pt idx="15">
                  <c:v>52000</c:v>
                </c:pt>
                <c:pt idx="16">
                  <c:v>53000</c:v>
                </c:pt>
                <c:pt idx="17">
                  <c:v>51000</c:v>
                </c:pt>
                <c:pt idx="18">
                  <c:v>52000</c:v>
                </c:pt>
                <c:pt idx="19">
                  <c:v>49000</c:v>
                </c:pt>
                <c:pt idx="20">
                  <c:v>50000</c:v>
                </c:pt>
                <c:pt idx="21">
                  <c:v>47000</c:v>
                </c:pt>
                <c:pt idx="22">
                  <c:v>42000</c:v>
                </c:pt>
                <c:pt idx="23">
                  <c:v>30000</c:v>
                </c:pt>
              </c:numCache>
            </c:numRef>
          </c:val>
          <c:extLst>
            <c:ext xmlns:c16="http://schemas.microsoft.com/office/drawing/2014/chart" uri="{C3380CC4-5D6E-409C-BE32-E72D297353CC}">
              <c16:uniqueId val="{00000000-5B25-48A7-8D1E-23259E309FB2}"/>
            </c:ext>
          </c:extLst>
        </c:ser>
        <c:dLbls>
          <c:showLegendKey val="0"/>
          <c:showVal val="0"/>
          <c:showCatName val="0"/>
          <c:showSerName val="0"/>
          <c:showPercent val="0"/>
          <c:showBubbleSize val="0"/>
        </c:dLbls>
        <c:axId val="644042464"/>
        <c:axId val="644047384"/>
      </c:areaChart>
      <c:catAx>
        <c:axId val="644042464"/>
        <c:scaling>
          <c:orientation val="minMax"/>
        </c:scaling>
        <c:delete val="0"/>
        <c:axPos val="b"/>
        <c:title>
          <c:tx>
            <c:rich>
              <a:bodyPr rot="0" spcFirstLastPara="1" vertOverflow="ellipsis" vert="horz" wrap="square" anchor="ctr" anchorCtr="1"/>
              <a:lstStyle/>
              <a:p>
                <a:pPr>
                  <a:defRPr sz="1330" b="0" i="0" u="none" strike="noStrike" kern="1200" baseline="0">
                    <a:solidFill>
                      <a:schemeClr val="tx1">
                        <a:lumMod val="65000"/>
                        <a:lumOff val="35000"/>
                      </a:schemeClr>
                    </a:solidFill>
                    <a:latin typeface="+mj-lt"/>
                    <a:ea typeface="+mn-ea"/>
                    <a:cs typeface="+mn-cs"/>
                  </a:defRPr>
                </a:pPr>
                <a:r>
                  <a:rPr lang="en-US" dirty="0"/>
                  <a:t>Hour of the Day</a:t>
                </a:r>
              </a:p>
            </c:rich>
          </c:tx>
          <c:overlay val="0"/>
          <c:spPr>
            <a:noFill/>
            <a:ln>
              <a:noFill/>
            </a:ln>
            <a:effectLst/>
          </c:spPr>
          <c:txPr>
            <a:bodyPr rot="0" spcFirstLastPara="1" vertOverflow="ellipsis" vert="horz" wrap="square" anchor="ctr" anchorCtr="1"/>
            <a:lstStyle/>
            <a:p>
              <a:pPr>
                <a:defRPr sz="1330" b="0" i="0" u="none" strike="noStrike" kern="1200" baseline="0">
                  <a:solidFill>
                    <a:schemeClr val="tx1">
                      <a:lumMod val="65000"/>
                      <a:lumOff val="35000"/>
                    </a:schemeClr>
                  </a:solidFill>
                  <a:latin typeface="+mj-lt"/>
                  <a:ea typeface="+mn-ea"/>
                  <a:cs typeface="+mn-cs"/>
                </a:defRPr>
              </a:pPr>
              <a:endParaRPr lang="en-US"/>
            </a:p>
          </c:txPr>
        </c:title>
        <c:numFmt formatCode="0"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j-lt"/>
                <a:ea typeface="+mn-ea"/>
                <a:cs typeface="+mn-cs"/>
              </a:defRPr>
            </a:pPr>
            <a:endParaRPr lang="en-US"/>
          </a:p>
        </c:txPr>
        <c:crossAx val="644047384"/>
        <c:crosses val="autoZero"/>
        <c:auto val="1"/>
        <c:lblAlgn val="ctr"/>
        <c:lblOffset val="100"/>
        <c:noMultiLvlLbl val="0"/>
      </c:catAx>
      <c:valAx>
        <c:axId val="644047384"/>
        <c:scaling>
          <c:orientation val="minMax"/>
          <c:max val="140000"/>
          <c:min val="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j-lt"/>
                    <a:ea typeface="+mn-ea"/>
                    <a:cs typeface="+mn-cs"/>
                  </a:defRPr>
                </a:pPr>
                <a:r>
                  <a:rPr lang="en-US" dirty="0" err="1"/>
                  <a:t>MegaWatts</a:t>
                </a:r>
                <a:endParaRPr lang="en-US" dirty="0"/>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j-lt"/>
                  <a:ea typeface="+mn-ea"/>
                  <a:cs typeface="+mn-cs"/>
                </a:defRPr>
              </a:pPr>
              <a:endParaRPr lang="en-US"/>
            </a:p>
          </c:txPr>
        </c:title>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800" b="0" i="0" u="none" strike="noStrike" kern="1200" baseline="0">
                <a:solidFill>
                  <a:schemeClr val="tx1">
                    <a:lumMod val="65000"/>
                    <a:lumOff val="35000"/>
                  </a:schemeClr>
                </a:solidFill>
                <a:latin typeface="+mj-lt"/>
                <a:ea typeface="+mn-ea"/>
                <a:cs typeface="+mn-cs"/>
              </a:defRPr>
            </a:pPr>
            <a:endParaRPr lang="en-US"/>
          </a:p>
        </c:txPr>
        <c:crossAx val="644042464"/>
        <c:crosses val="autoZero"/>
        <c:crossBetween val="midCat"/>
      </c:valAx>
      <c:spPr>
        <a:noFill/>
        <a:ln>
          <a:noFill/>
        </a:ln>
        <a:effectLst/>
      </c:spPr>
    </c:plotArea>
    <c:plotVisOnly val="1"/>
    <c:dispBlanksAs val="zero"/>
    <c:showDLblsOverMax val="0"/>
  </c:chart>
  <c:spPr>
    <a:noFill/>
    <a:ln>
      <a:noFill/>
    </a:ln>
    <a:effectLst/>
  </c:spPr>
  <c:txPr>
    <a:bodyPr/>
    <a:lstStyle/>
    <a:p>
      <a:pPr>
        <a:defRPr>
          <a:latin typeface="+mj-lt"/>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j-lt"/>
                <a:ea typeface="+mn-ea"/>
                <a:cs typeface="+mn-cs"/>
              </a:defRPr>
            </a:pPr>
            <a:r>
              <a:rPr lang="en-US" dirty="0"/>
              <a:t>Hourly Energy Split</a:t>
            </a:r>
          </a:p>
        </c:rich>
      </c:tx>
      <c:layout>
        <c:manualLayout>
          <c:xMode val="edge"/>
          <c:yMode val="edge"/>
          <c:x val="0.42157025098425199"/>
          <c:y val="3.9843747548982067E-2"/>
        </c:manualLayout>
      </c:layout>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j-lt"/>
              <a:ea typeface="+mn-ea"/>
              <a:cs typeface="+mn-cs"/>
            </a:defRPr>
          </a:pPr>
          <a:endParaRPr lang="en-US"/>
        </a:p>
      </c:txPr>
    </c:title>
    <c:autoTitleDeleted val="0"/>
    <c:plotArea>
      <c:layout>
        <c:manualLayout>
          <c:layoutTarget val="inner"/>
          <c:xMode val="edge"/>
          <c:yMode val="edge"/>
          <c:x val="0.2149664124015748"/>
          <c:y val="0.12645711574451796"/>
          <c:w val="0.71378346456692909"/>
          <c:h val="0.74491623124285"/>
        </c:manualLayout>
      </c:layout>
      <c:areaChart>
        <c:grouping val="stacked"/>
        <c:varyColors val="0"/>
        <c:ser>
          <c:idx val="0"/>
          <c:order val="0"/>
          <c:tx>
            <c:strRef>
              <c:f>Sheet1!$B$1</c:f>
              <c:strCache>
                <c:ptCount val="1"/>
                <c:pt idx="0">
                  <c:v>Electricity</c:v>
                </c:pt>
              </c:strCache>
            </c:strRef>
          </c:tx>
          <c:spPr>
            <a:solidFill>
              <a:schemeClr val="accent1"/>
            </a:solidFill>
            <a:ln>
              <a:noFill/>
            </a:ln>
            <a:effectLst/>
          </c:spPr>
          <c:cat>
            <c:numRef>
              <c:f>Sheet1!$A$2:$A$25</c:f>
              <c:numCache>
                <c:formatCode>0</c:formatCode>
                <c:ptCount val="24"/>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pt idx="17">
                  <c:v>18</c:v>
                </c:pt>
                <c:pt idx="18">
                  <c:v>19</c:v>
                </c:pt>
                <c:pt idx="19">
                  <c:v>20</c:v>
                </c:pt>
                <c:pt idx="20">
                  <c:v>21</c:v>
                </c:pt>
                <c:pt idx="21">
                  <c:v>22</c:v>
                </c:pt>
                <c:pt idx="22">
                  <c:v>23</c:v>
                </c:pt>
                <c:pt idx="23">
                  <c:v>24</c:v>
                </c:pt>
              </c:numCache>
            </c:numRef>
          </c:cat>
          <c:val>
            <c:numRef>
              <c:f>Sheet1!$B$2:$B$25</c:f>
              <c:numCache>
                <c:formatCode>General</c:formatCode>
                <c:ptCount val="24"/>
                <c:pt idx="0">
                  <c:v>109000</c:v>
                </c:pt>
                <c:pt idx="1">
                  <c:v>100000</c:v>
                </c:pt>
                <c:pt idx="2">
                  <c:v>95000</c:v>
                </c:pt>
                <c:pt idx="3">
                  <c:v>90000</c:v>
                </c:pt>
                <c:pt idx="4">
                  <c:v>85500</c:v>
                </c:pt>
                <c:pt idx="5">
                  <c:v>85000</c:v>
                </c:pt>
                <c:pt idx="6">
                  <c:v>92000</c:v>
                </c:pt>
                <c:pt idx="7">
                  <c:v>77166.666666666657</c:v>
                </c:pt>
                <c:pt idx="8">
                  <c:v>63333.333333333328</c:v>
                </c:pt>
                <c:pt idx="9">
                  <c:v>49500</c:v>
                </c:pt>
                <c:pt idx="10">
                  <c:v>34666.666666666657</c:v>
                </c:pt>
                <c:pt idx="11">
                  <c:v>29250</c:v>
                </c:pt>
                <c:pt idx="12">
                  <c:v>20833.333333333328</c:v>
                </c:pt>
                <c:pt idx="13">
                  <c:v>35250</c:v>
                </c:pt>
                <c:pt idx="14">
                  <c:v>45666.666666666657</c:v>
                </c:pt>
                <c:pt idx="15">
                  <c:v>69500</c:v>
                </c:pt>
                <c:pt idx="16">
                  <c:v>91333.333333333328</c:v>
                </c:pt>
                <c:pt idx="17">
                  <c:v>110166.66666666666</c:v>
                </c:pt>
                <c:pt idx="18">
                  <c:v>132000</c:v>
                </c:pt>
                <c:pt idx="19">
                  <c:v>129000</c:v>
                </c:pt>
                <c:pt idx="20">
                  <c:v>130000</c:v>
                </c:pt>
                <c:pt idx="21">
                  <c:v>127000</c:v>
                </c:pt>
                <c:pt idx="22">
                  <c:v>122000</c:v>
                </c:pt>
                <c:pt idx="23">
                  <c:v>110000</c:v>
                </c:pt>
              </c:numCache>
            </c:numRef>
          </c:val>
          <c:extLst>
            <c:ext xmlns:c16="http://schemas.microsoft.com/office/drawing/2014/chart" uri="{C3380CC4-5D6E-409C-BE32-E72D297353CC}">
              <c16:uniqueId val="{00000000-7D37-41D3-83AC-E43DC6942191}"/>
            </c:ext>
          </c:extLst>
        </c:ser>
        <c:ser>
          <c:idx val="1"/>
          <c:order val="1"/>
          <c:tx>
            <c:strRef>
              <c:f>Sheet1!$C$1</c:f>
              <c:strCache>
                <c:ptCount val="1"/>
                <c:pt idx="0">
                  <c:v>Synfuel</c:v>
                </c:pt>
              </c:strCache>
            </c:strRef>
          </c:tx>
          <c:spPr>
            <a:solidFill>
              <a:schemeClr val="accent2">
                <a:alpha val="42000"/>
              </a:schemeClr>
            </a:solidFill>
            <a:ln>
              <a:noFill/>
            </a:ln>
            <a:effectLst/>
          </c:spPr>
          <c:cat>
            <c:numRef>
              <c:f>Sheet1!$A$2:$A$25</c:f>
              <c:numCache>
                <c:formatCode>0</c:formatCode>
                <c:ptCount val="24"/>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pt idx="17">
                  <c:v>18</c:v>
                </c:pt>
                <c:pt idx="18">
                  <c:v>19</c:v>
                </c:pt>
                <c:pt idx="19">
                  <c:v>20</c:v>
                </c:pt>
                <c:pt idx="20">
                  <c:v>21</c:v>
                </c:pt>
                <c:pt idx="21">
                  <c:v>22</c:v>
                </c:pt>
                <c:pt idx="22">
                  <c:v>23</c:v>
                </c:pt>
                <c:pt idx="23">
                  <c:v>24</c:v>
                </c:pt>
              </c:numCache>
            </c:numRef>
          </c:cat>
          <c:val>
            <c:numRef>
              <c:f>Sheet1!$C$2:$C$25</c:f>
              <c:numCache>
                <c:formatCode>General</c:formatCode>
                <c:ptCount val="24"/>
                <c:pt idx="0">
                  <c:v>140000</c:v>
                </c:pt>
                <c:pt idx="1">
                  <c:v>140000</c:v>
                </c:pt>
                <c:pt idx="2">
                  <c:v>140000</c:v>
                </c:pt>
                <c:pt idx="3">
                  <c:v>140000</c:v>
                </c:pt>
                <c:pt idx="4">
                  <c:v>140000</c:v>
                </c:pt>
                <c:pt idx="5">
                  <c:v>140000</c:v>
                </c:pt>
                <c:pt idx="6">
                  <c:v>140000</c:v>
                </c:pt>
                <c:pt idx="7">
                  <c:v>140000</c:v>
                </c:pt>
                <c:pt idx="8">
                  <c:v>140000</c:v>
                </c:pt>
                <c:pt idx="9">
                  <c:v>140000</c:v>
                </c:pt>
                <c:pt idx="10">
                  <c:v>140000</c:v>
                </c:pt>
                <c:pt idx="11">
                  <c:v>140000</c:v>
                </c:pt>
                <c:pt idx="12">
                  <c:v>140000</c:v>
                </c:pt>
                <c:pt idx="13">
                  <c:v>140000</c:v>
                </c:pt>
                <c:pt idx="14">
                  <c:v>140000</c:v>
                </c:pt>
                <c:pt idx="15">
                  <c:v>140000</c:v>
                </c:pt>
                <c:pt idx="16">
                  <c:v>140000</c:v>
                </c:pt>
                <c:pt idx="17">
                  <c:v>140000</c:v>
                </c:pt>
                <c:pt idx="18">
                  <c:v>140000</c:v>
                </c:pt>
                <c:pt idx="19">
                  <c:v>140000</c:v>
                </c:pt>
                <c:pt idx="20">
                  <c:v>140000</c:v>
                </c:pt>
                <c:pt idx="21">
                  <c:v>140000</c:v>
                </c:pt>
                <c:pt idx="22">
                  <c:v>140000</c:v>
                </c:pt>
                <c:pt idx="23">
                  <c:v>140000</c:v>
                </c:pt>
              </c:numCache>
            </c:numRef>
          </c:val>
          <c:extLst>
            <c:ext xmlns:c16="http://schemas.microsoft.com/office/drawing/2014/chart" uri="{C3380CC4-5D6E-409C-BE32-E72D297353CC}">
              <c16:uniqueId val="{00000001-7D37-41D3-83AC-E43DC6942191}"/>
            </c:ext>
          </c:extLst>
        </c:ser>
        <c:dLbls>
          <c:showLegendKey val="0"/>
          <c:showVal val="0"/>
          <c:showCatName val="0"/>
          <c:showSerName val="0"/>
          <c:showPercent val="0"/>
          <c:showBubbleSize val="0"/>
        </c:dLbls>
        <c:axId val="644042464"/>
        <c:axId val="644047384"/>
      </c:areaChart>
      <c:catAx>
        <c:axId val="644042464"/>
        <c:scaling>
          <c:orientation val="minMax"/>
        </c:scaling>
        <c:delete val="0"/>
        <c:axPos val="b"/>
        <c:title>
          <c:tx>
            <c:rich>
              <a:bodyPr rot="0" spcFirstLastPara="1" vertOverflow="ellipsis" vert="horz" wrap="square" anchor="ctr" anchorCtr="1"/>
              <a:lstStyle/>
              <a:p>
                <a:pPr>
                  <a:defRPr sz="1330" b="0" i="0" u="none" strike="noStrike" kern="1200" baseline="0">
                    <a:solidFill>
                      <a:schemeClr val="tx1">
                        <a:lumMod val="65000"/>
                        <a:lumOff val="35000"/>
                      </a:schemeClr>
                    </a:solidFill>
                    <a:latin typeface="+mj-lt"/>
                    <a:ea typeface="+mn-ea"/>
                    <a:cs typeface="+mn-cs"/>
                  </a:defRPr>
                </a:pPr>
                <a:r>
                  <a:rPr lang="en-US" dirty="0"/>
                  <a:t>Hour of the Day</a:t>
                </a:r>
              </a:p>
            </c:rich>
          </c:tx>
          <c:overlay val="0"/>
          <c:spPr>
            <a:noFill/>
            <a:ln>
              <a:noFill/>
            </a:ln>
            <a:effectLst/>
          </c:spPr>
          <c:txPr>
            <a:bodyPr rot="0" spcFirstLastPara="1" vertOverflow="ellipsis" vert="horz" wrap="square" anchor="ctr" anchorCtr="1"/>
            <a:lstStyle/>
            <a:p>
              <a:pPr>
                <a:defRPr sz="1330" b="0" i="0" u="none" strike="noStrike" kern="1200" baseline="0">
                  <a:solidFill>
                    <a:schemeClr val="tx1">
                      <a:lumMod val="65000"/>
                      <a:lumOff val="35000"/>
                    </a:schemeClr>
                  </a:solidFill>
                  <a:latin typeface="+mj-lt"/>
                  <a:ea typeface="+mn-ea"/>
                  <a:cs typeface="+mn-cs"/>
                </a:defRPr>
              </a:pPr>
              <a:endParaRPr lang="en-US"/>
            </a:p>
          </c:txPr>
        </c:title>
        <c:numFmt formatCode="0"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j-lt"/>
                <a:ea typeface="+mn-ea"/>
                <a:cs typeface="+mn-cs"/>
              </a:defRPr>
            </a:pPr>
            <a:endParaRPr lang="en-US"/>
          </a:p>
        </c:txPr>
        <c:crossAx val="644047384"/>
        <c:crosses val="autoZero"/>
        <c:auto val="1"/>
        <c:lblAlgn val="ctr"/>
        <c:lblOffset val="100"/>
        <c:noMultiLvlLbl val="0"/>
      </c:catAx>
      <c:valAx>
        <c:axId val="644047384"/>
        <c:scaling>
          <c:orientation val="minMax"/>
          <c:max val="140000"/>
          <c:min val="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j-lt"/>
                    <a:ea typeface="+mn-ea"/>
                    <a:cs typeface="+mn-cs"/>
                  </a:defRPr>
                </a:pPr>
                <a:r>
                  <a:rPr lang="en-US" dirty="0" err="1"/>
                  <a:t>MegaWatts</a:t>
                </a:r>
                <a:endParaRPr lang="en-US" dirty="0"/>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j-lt"/>
                  <a:ea typeface="+mn-ea"/>
                  <a:cs typeface="+mn-cs"/>
                </a:defRPr>
              </a:pPr>
              <a:endParaRPr lang="en-US"/>
            </a:p>
          </c:txPr>
        </c:title>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800" b="0" i="0" u="none" strike="noStrike" kern="1200" baseline="0">
                <a:solidFill>
                  <a:schemeClr val="tx1">
                    <a:lumMod val="65000"/>
                    <a:lumOff val="35000"/>
                  </a:schemeClr>
                </a:solidFill>
                <a:latin typeface="+mj-lt"/>
                <a:ea typeface="+mn-ea"/>
                <a:cs typeface="+mn-cs"/>
              </a:defRPr>
            </a:pPr>
            <a:endParaRPr lang="en-US"/>
          </a:p>
        </c:txPr>
        <c:crossAx val="644042464"/>
        <c:crosses val="autoZero"/>
        <c:crossBetween val="midCat"/>
      </c:valAx>
      <c:spPr>
        <a:noFill/>
        <a:ln>
          <a:noFill/>
        </a:ln>
        <a:effectLst/>
      </c:spPr>
    </c:plotArea>
    <c:plotVisOnly val="1"/>
    <c:dispBlanksAs val="zero"/>
    <c:showDLblsOverMax val="0"/>
  </c:chart>
  <c:spPr>
    <a:noFill/>
    <a:ln>
      <a:noFill/>
    </a:ln>
    <a:effectLst/>
  </c:spPr>
  <c:txPr>
    <a:bodyPr/>
    <a:lstStyle/>
    <a:p>
      <a:pPr>
        <a:defRPr>
          <a:latin typeface="+mj-lt"/>
        </a:defRPr>
      </a:pPr>
      <a:endParaRPr lang="en-U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a:t>H2 Yield</a:t>
            </a:r>
          </a:p>
        </c:rich>
      </c:tx>
      <c:overlay val="0"/>
    </c:title>
    <c:autoTitleDeleted val="0"/>
    <c:plotArea>
      <c:layout/>
      <c:scatterChart>
        <c:scatterStyle val="smoothMarker"/>
        <c:varyColors val="0"/>
        <c:ser>
          <c:idx val="0"/>
          <c:order val="0"/>
          <c:tx>
            <c:strRef>
              <c:f>'Process Heat w Turboinductor'!$G$278</c:f>
              <c:strCache>
                <c:ptCount val="1"/>
                <c:pt idx="0">
                  <c:v>He</c:v>
                </c:pt>
              </c:strCache>
            </c:strRef>
          </c:tx>
          <c:marker>
            <c:symbol val="none"/>
          </c:marker>
          <c:xVal>
            <c:numRef>
              <c:f>'Process Heat w Turboinductor'!$H$277:$L$277</c:f>
              <c:numCache>
                <c:formatCode>General</c:formatCode>
                <c:ptCount val="5"/>
                <c:pt idx="0">
                  <c:v>675</c:v>
                </c:pt>
                <c:pt idx="1">
                  <c:v>700</c:v>
                </c:pt>
                <c:pt idx="2">
                  <c:v>800</c:v>
                </c:pt>
                <c:pt idx="3">
                  <c:v>900</c:v>
                </c:pt>
                <c:pt idx="4">
                  <c:v>1000</c:v>
                </c:pt>
              </c:numCache>
            </c:numRef>
          </c:xVal>
          <c:yVal>
            <c:numRef>
              <c:f>'Process Heat w Turboinductor'!$H$280:$L$280</c:f>
              <c:numCache>
                <c:formatCode>0%</c:formatCode>
                <c:ptCount val="5"/>
                <c:pt idx="0">
                  <c:v>0</c:v>
                </c:pt>
                <c:pt idx="1">
                  <c:v>8.7461836351439143E-2</c:v>
                </c:pt>
                <c:pt idx="2">
                  <c:v>0.34734542855247197</c:v>
                </c:pt>
                <c:pt idx="3">
                  <c:v>0.46637260846873457</c:v>
                </c:pt>
                <c:pt idx="4">
                  <c:v>0.51151190729509433</c:v>
                </c:pt>
              </c:numCache>
            </c:numRef>
          </c:yVal>
          <c:smooth val="1"/>
          <c:extLst>
            <c:ext xmlns:c16="http://schemas.microsoft.com/office/drawing/2014/chart" uri="{C3380CC4-5D6E-409C-BE32-E72D297353CC}">
              <c16:uniqueId val="{00000000-0414-473B-9CD8-306EDFAB2218}"/>
            </c:ext>
          </c:extLst>
        </c:ser>
        <c:dLbls>
          <c:showLegendKey val="0"/>
          <c:showVal val="0"/>
          <c:showCatName val="0"/>
          <c:showSerName val="0"/>
          <c:showPercent val="0"/>
          <c:showBubbleSize val="0"/>
        </c:dLbls>
        <c:axId val="50685824"/>
        <c:axId val="50687360"/>
      </c:scatterChart>
      <c:valAx>
        <c:axId val="50685824"/>
        <c:scaling>
          <c:orientation val="minMax"/>
          <c:max val="1000"/>
          <c:min val="600"/>
        </c:scaling>
        <c:delete val="0"/>
        <c:axPos val="b"/>
        <c:title>
          <c:tx>
            <c:rich>
              <a:bodyPr/>
              <a:lstStyle/>
              <a:p>
                <a:pPr>
                  <a:defRPr/>
                </a:pPr>
                <a:r>
                  <a:rPr lang="en-US"/>
                  <a:t>Peak Process Temperature (deg C)</a:t>
                </a:r>
              </a:p>
            </c:rich>
          </c:tx>
          <c:overlay val="0"/>
        </c:title>
        <c:numFmt formatCode="General" sourceLinked="1"/>
        <c:majorTickMark val="out"/>
        <c:minorTickMark val="none"/>
        <c:tickLblPos val="nextTo"/>
        <c:crossAx val="50687360"/>
        <c:crosses val="autoZero"/>
        <c:crossBetween val="midCat"/>
      </c:valAx>
      <c:valAx>
        <c:axId val="50687360"/>
        <c:scaling>
          <c:orientation val="minMax"/>
        </c:scaling>
        <c:delete val="0"/>
        <c:axPos val="l"/>
        <c:majorGridlines/>
        <c:title>
          <c:tx>
            <c:rich>
              <a:bodyPr/>
              <a:lstStyle/>
              <a:p>
                <a:pPr>
                  <a:defRPr/>
                </a:pPr>
                <a:r>
                  <a:rPr lang="en-US"/>
                  <a:t>Process Yield</a:t>
                </a:r>
              </a:p>
            </c:rich>
          </c:tx>
          <c:overlay val="0"/>
        </c:title>
        <c:numFmt formatCode="0%" sourceLinked="1"/>
        <c:majorTickMark val="out"/>
        <c:minorTickMark val="none"/>
        <c:tickLblPos val="nextTo"/>
        <c:crossAx val="50685824"/>
        <c:crosses val="autoZero"/>
        <c:crossBetween val="midCat"/>
      </c:valAx>
    </c:plotArea>
    <c:plotVisOnly val="1"/>
    <c:dispBlanksAs val="gap"/>
    <c:showDLblsOverMax val="0"/>
  </c:chart>
  <c:txPr>
    <a:bodyPr/>
    <a:lstStyle/>
    <a:p>
      <a:pPr>
        <a:defRPr>
          <a:latin typeface="+mj-lt"/>
        </a:defRPr>
      </a:pPr>
      <a:endParaRPr lang="en-US"/>
    </a:p>
  </c:txPr>
  <c:externalData r:id="rId1">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3">
  <cs:axisTitle>
    <cs:lnRef idx="0"/>
    <cs:fillRef idx="0"/>
    <cs:effectRef idx="0"/>
    <cs:fontRef idx="minor">
      <a:schemeClr val="dk1">
        <a:lumMod val="75000"/>
        <a:lumOff val="25000"/>
      </a:schemeClr>
    </cs:fontRef>
    <cs:defRPr sz="1197"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1197"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1197" kern="1200"/>
  </cs:chartArea>
  <cs:dataLabel>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330" b="1" i="0" u="none" strike="noStrike" kern="1200" baseline="0"/>
  </cs:dataLabel>
  <cs:dataLabelCallout>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330" b="1" i="0" u="none" strike="noStrike" kern="1200" baseline="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1197"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1197"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1197"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22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1197"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1197" kern="1200"/>
  </cs:valueAxis>
  <cs:wall>
    <cs:lnRef idx="0"/>
    <cs:fillRef idx="0"/>
    <cs:effectRef idx="0"/>
    <cs:fontRef idx="minor">
      <a:schemeClr val="dk1"/>
    </cs:fontRef>
  </cs:wall>
</cs:chartStyle>
</file>

<file path=ppt/charts/style2.xml><?xml version="1.0" encoding="utf-8"?>
<cs:chartStyle xmlns:cs="http://schemas.microsoft.com/office/drawing/2012/chartStyle" xmlns:a="http://schemas.openxmlformats.org/drawingml/2006/main" id="253">
  <cs:axisTitle>
    <cs:lnRef idx="0"/>
    <cs:fillRef idx="0"/>
    <cs:effectRef idx="0"/>
    <cs:fontRef idx="minor">
      <a:schemeClr val="dk1">
        <a:lumMod val="75000"/>
        <a:lumOff val="25000"/>
      </a:schemeClr>
    </cs:fontRef>
    <cs:defRPr sz="1197"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1197"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1197" kern="1200"/>
  </cs:chartArea>
  <cs:dataLabel>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330" b="1" i="0" u="none" strike="noStrike" kern="1200" baseline="0"/>
  </cs:dataLabel>
  <cs:dataLabelCallout>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330" b="1" i="0" u="none" strike="noStrike" kern="1200" baseline="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1197"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1197"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1197"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22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1197"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1197" kern="1200"/>
  </cs:valueAxis>
  <cs:wall>
    <cs:lnRef idx="0"/>
    <cs:fillRef idx="0"/>
    <cs:effectRef idx="0"/>
    <cs:fontRef idx="minor">
      <a:schemeClr val="dk1"/>
    </cs:fontRef>
  </cs:wall>
</cs:chartStyle>
</file>

<file path=ppt/charts/style3.xml><?xml version="1.0" encoding="utf-8"?>
<cs:chartStyle xmlns:cs="http://schemas.microsoft.com/office/drawing/2012/chartStyle" xmlns:a="http://schemas.openxmlformats.org/drawingml/2006/main" id="253">
  <cs:axisTitle>
    <cs:lnRef idx="0"/>
    <cs:fillRef idx="0"/>
    <cs:effectRef idx="0"/>
    <cs:fontRef idx="minor">
      <a:schemeClr val="dk1">
        <a:lumMod val="75000"/>
        <a:lumOff val="25000"/>
      </a:schemeClr>
    </cs:fontRef>
    <cs:defRPr sz="1197"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1197"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1197" kern="1200"/>
  </cs:chartArea>
  <cs:dataLabel>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330" b="1" i="0" u="none" strike="noStrike" kern="1200" baseline="0"/>
  </cs:dataLabel>
  <cs:dataLabelCallout>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330" b="1" i="0" u="none" strike="noStrike" kern="1200" baseline="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1197"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1197"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1197"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22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1197"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1197" kern="1200"/>
  </cs:valueAxis>
  <cs:wall>
    <cs:lnRef idx="0"/>
    <cs:fillRef idx="0"/>
    <cs:effectRef idx="0"/>
    <cs:fontRef idx="minor">
      <a:schemeClr val="dk1"/>
    </cs:fontRef>
  </cs:wall>
</cs:chartStyle>
</file>

<file path=ppt/charts/style4.xml><?xml version="1.0" encoding="utf-8"?>
<cs:chartStyle xmlns:cs="http://schemas.microsoft.com/office/drawing/2012/chartStyle" xmlns:a="http://schemas.openxmlformats.org/drawingml/2006/main" id="27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ln w="9525" cap="flat" cmpd="sng" algn="ctr">
        <a:solidFill>
          <a:schemeClr val="tx1">
            <a:lumMod val="15000"/>
            <a:lumOff val="85000"/>
          </a:schemeClr>
        </a:solidFill>
        <a:round/>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7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ln w="9525" cap="flat" cmpd="sng" algn="ctr">
        <a:solidFill>
          <a:schemeClr val="tx1">
            <a:lumMod val="15000"/>
            <a:lumOff val="85000"/>
          </a:schemeClr>
        </a:solidFill>
        <a:round/>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hdr" sz="quarter"/>
          </p:nvPr>
        </p:nvSpPr>
        <p:spPr bwMode="auto">
          <a:xfrm>
            <a:off x="0" y="0"/>
            <a:ext cx="3169920" cy="480060"/>
          </a:xfrm>
          <a:prstGeom prst="rect">
            <a:avLst/>
          </a:prstGeom>
          <a:noFill/>
          <a:ln w="9525">
            <a:noFill/>
            <a:miter lim="800000"/>
            <a:headEnd/>
            <a:tailEnd/>
          </a:ln>
        </p:spPr>
        <p:txBody>
          <a:bodyPr vert="horz" wrap="square" lIns="96661" tIns="48331" rIns="96661" bIns="48331" numCol="1" anchor="t" anchorCtr="0" compatLnSpc="1">
            <a:prstTxWarp prst="textNoShape">
              <a:avLst/>
            </a:prstTxWarp>
          </a:bodyPr>
          <a:lstStyle>
            <a:lvl1pPr>
              <a:defRPr sz="1300">
                <a:ea typeface="ＭＳ Ｐゴシック" pitchFamily="-112" charset="-128"/>
              </a:defRPr>
            </a:lvl1pPr>
          </a:lstStyle>
          <a:p>
            <a:pPr>
              <a:defRPr/>
            </a:pPr>
            <a:endParaRPr lang="en-US" dirty="0"/>
          </a:p>
        </p:txBody>
      </p:sp>
      <p:sp>
        <p:nvSpPr>
          <p:cNvPr id="6147" name="Rectangle 3"/>
          <p:cNvSpPr>
            <a:spLocks noGrp="1" noChangeArrowheads="1"/>
          </p:cNvSpPr>
          <p:nvPr>
            <p:ph type="dt" idx="1"/>
          </p:nvPr>
        </p:nvSpPr>
        <p:spPr bwMode="auto">
          <a:xfrm>
            <a:off x="4145280" y="0"/>
            <a:ext cx="3169920" cy="480060"/>
          </a:xfrm>
          <a:prstGeom prst="rect">
            <a:avLst/>
          </a:prstGeom>
          <a:noFill/>
          <a:ln w="9525">
            <a:noFill/>
            <a:miter lim="800000"/>
            <a:headEnd/>
            <a:tailEnd/>
          </a:ln>
        </p:spPr>
        <p:txBody>
          <a:bodyPr vert="horz" wrap="square" lIns="96661" tIns="48331" rIns="96661" bIns="48331" numCol="1" anchor="t" anchorCtr="0" compatLnSpc="1">
            <a:prstTxWarp prst="textNoShape">
              <a:avLst/>
            </a:prstTxWarp>
          </a:bodyPr>
          <a:lstStyle>
            <a:lvl1pPr algn="r">
              <a:defRPr sz="1300">
                <a:ea typeface="ＭＳ Ｐゴシック" pitchFamily="-112" charset="-128"/>
              </a:defRPr>
            </a:lvl1pPr>
          </a:lstStyle>
          <a:p>
            <a:pPr>
              <a:defRPr/>
            </a:pPr>
            <a:endParaRPr lang="en-US" dirty="0"/>
          </a:p>
        </p:txBody>
      </p:sp>
      <p:sp>
        <p:nvSpPr>
          <p:cNvPr id="27652" name="Rectangle 4"/>
          <p:cNvSpPr>
            <a:spLocks noGrp="1" noRot="1" noChangeAspect="1" noChangeArrowheads="1" noTextEdit="1"/>
          </p:cNvSpPr>
          <p:nvPr>
            <p:ph type="sldImg" idx="2"/>
          </p:nvPr>
        </p:nvSpPr>
        <p:spPr bwMode="auto">
          <a:xfrm>
            <a:off x="457200" y="720725"/>
            <a:ext cx="6400800" cy="360045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9" name="Rectangle 5"/>
          <p:cNvSpPr>
            <a:spLocks noGrp="1" noChangeArrowheads="1"/>
          </p:cNvSpPr>
          <p:nvPr>
            <p:ph type="body" sz="quarter" idx="3"/>
          </p:nvPr>
        </p:nvSpPr>
        <p:spPr bwMode="auto">
          <a:xfrm>
            <a:off x="975360" y="4560570"/>
            <a:ext cx="5364480" cy="4320540"/>
          </a:xfrm>
          <a:prstGeom prst="rect">
            <a:avLst/>
          </a:prstGeom>
          <a:noFill/>
          <a:ln w="9525">
            <a:noFill/>
            <a:miter lim="800000"/>
            <a:headEnd/>
            <a:tailEnd/>
          </a:ln>
        </p:spPr>
        <p:txBody>
          <a:bodyPr vert="horz" wrap="square" lIns="96661" tIns="48331" rIns="96661" bIns="48331"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150" name="Rectangle 6"/>
          <p:cNvSpPr>
            <a:spLocks noGrp="1" noChangeArrowheads="1"/>
          </p:cNvSpPr>
          <p:nvPr>
            <p:ph type="ftr" sz="quarter" idx="4"/>
          </p:nvPr>
        </p:nvSpPr>
        <p:spPr bwMode="auto">
          <a:xfrm>
            <a:off x="0" y="9121140"/>
            <a:ext cx="3169920" cy="480060"/>
          </a:xfrm>
          <a:prstGeom prst="rect">
            <a:avLst/>
          </a:prstGeom>
          <a:noFill/>
          <a:ln w="9525">
            <a:noFill/>
            <a:miter lim="800000"/>
            <a:headEnd/>
            <a:tailEnd/>
          </a:ln>
        </p:spPr>
        <p:txBody>
          <a:bodyPr vert="horz" wrap="square" lIns="96661" tIns="48331" rIns="96661" bIns="48331" numCol="1" anchor="b" anchorCtr="0" compatLnSpc="1">
            <a:prstTxWarp prst="textNoShape">
              <a:avLst/>
            </a:prstTxWarp>
          </a:bodyPr>
          <a:lstStyle>
            <a:lvl1pPr>
              <a:defRPr sz="1300">
                <a:ea typeface="ＭＳ Ｐゴシック" pitchFamily="-112" charset="-128"/>
              </a:defRPr>
            </a:lvl1pPr>
          </a:lstStyle>
          <a:p>
            <a:pPr>
              <a:defRPr/>
            </a:pPr>
            <a:endParaRPr lang="en-US" dirty="0"/>
          </a:p>
        </p:txBody>
      </p:sp>
      <p:sp>
        <p:nvSpPr>
          <p:cNvPr id="6151" name="Rectangle 7"/>
          <p:cNvSpPr>
            <a:spLocks noGrp="1" noChangeArrowheads="1"/>
          </p:cNvSpPr>
          <p:nvPr>
            <p:ph type="sldNum" sz="quarter" idx="5"/>
          </p:nvPr>
        </p:nvSpPr>
        <p:spPr bwMode="auto">
          <a:xfrm>
            <a:off x="4145280" y="9121140"/>
            <a:ext cx="3169920" cy="480060"/>
          </a:xfrm>
          <a:prstGeom prst="rect">
            <a:avLst/>
          </a:prstGeom>
          <a:noFill/>
          <a:ln w="9525">
            <a:noFill/>
            <a:miter lim="800000"/>
            <a:headEnd/>
            <a:tailEnd/>
          </a:ln>
        </p:spPr>
        <p:txBody>
          <a:bodyPr vert="horz" wrap="square" lIns="96661" tIns="48331" rIns="96661" bIns="48331" numCol="1" anchor="b" anchorCtr="0" compatLnSpc="1">
            <a:prstTxWarp prst="textNoShape">
              <a:avLst/>
            </a:prstTxWarp>
          </a:bodyPr>
          <a:lstStyle>
            <a:lvl1pPr algn="r">
              <a:defRPr sz="1300">
                <a:ea typeface="ＭＳ Ｐゴシック" pitchFamily="-112" charset="-128"/>
              </a:defRPr>
            </a:lvl1pPr>
          </a:lstStyle>
          <a:p>
            <a:pPr>
              <a:defRPr/>
            </a:pPr>
            <a:fld id="{69E72166-2B6C-4228-84CD-6C6BA0199C11}" type="slidenum">
              <a:rPr lang="en-US"/>
              <a:pPr>
                <a:defRPr/>
              </a:pPr>
              <a:t>‹#›</a:t>
            </a:fld>
            <a:endParaRPr lang="en-US" dirty="0"/>
          </a:p>
        </p:txBody>
      </p:sp>
    </p:spTree>
    <p:extLst>
      <p:ext uri="{BB962C8B-B14F-4D97-AF65-F5344CB8AC3E}">
        <p14:creationId xmlns:p14="http://schemas.microsoft.com/office/powerpoint/2010/main" val="8297612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ＭＳ Ｐゴシック" pitchFamily="-112" charset="-128"/>
        <a:cs typeface="+mn-cs"/>
      </a:defRPr>
    </a:lvl1pPr>
    <a:lvl2pPr marL="457200" algn="l" rtl="0" eaLnBrk="0" fontAlgn="base" hangingPunct="0">
      <a:spcBef>
        <a:spcPct val="30000"/>
      </a:spcBef>
      <a:spcAft>
        <a:spcPct val="0"/>
      </a:spcAft>
      <a:defRPr sz="1200" kern="1200">
        <a:solidFill>
          <a:schemeClr val="tx1"/>
        </a:solidFill>
        <a:latin typeface="Arial" charset="0"/>
        <a:ea typeface="ＭＳ Ｐゴシック" pitchFamily="-112" charset="-128"/>
        <a:cs typeface="+mn-cs"/>
      </a:defRPr>
    </a:lvl2pPr>
    <a:lvl3pPr marL="914400" algn="l" rtl="0" eaLnBrk="0" fontAlgn="base" hangingPunct="0">
      <a:spcBef>
        <a:spcPct val="30000"/>
      </a:spcBef>
      <a:spcAft>
        <a:spcPct val="0"/>
      </a:spcAft>
      <a:defRPr sz="1200" kern="1200">
        <a:solidFill>
          <a:schemeClr val="tx1"/>
        </a:solidFill>
        <a:latin typeface="Arial" charset="0"/>
        <a:ea typeface="ＭＳ Ｐゴシック" pitchFamily="-112" charset="-128"/>
        <a:cs typeface="+mn-cs"/>
      </a:defRPr>
    </a:lvl3pPr>
    <a:lvl4pPr marL="1371600" algn="l" rtl="0" eaLnBrk="0" fontAlgn="base" hangingPunct="0">
      <a:spcBef>
        <a:spcPct val="30000"/>
      </a:spcBef>
      <a:spcAft>
        <a:spcPct val="0"/>
      </a:spcAft>
      <a:defRPr sz="1200" kern="1200">
        <a:solidFill>
          <a:schemeClr val="tx1"/>
        </a:solidFill>
        <a:latin typeface="Arial" charset="0"/>
        <a:ea typeface="ＭＳ Ｐゴシック" pitchFamily="-112" charset="-128"/>
        <a:cs typeface="+mn-cs"/>
      </a:defRPr>
    </a:lvl4pPr>
    <a:lvl5pPr marL="1828800" algn="l" rtl="0" eaLnBrk="0" fontAlgn="base" hangingPunct="0">
      <a:spcBef>
        <a:spcPct val="30000"/>
      </a:spcBef>
      <a:spcAft>
        <a:spcPct val="0"/>
      </a:spcAft>
      <a:defRPr sz="1200" kern="1200">
        <a:solidFill>
          <a:schemeClr val="tx1"/>
        </a:solidFill>
        <a:latin typeface="Arial" charset="0"/>
        <a:ea typeface="ＭＳ Ｐゴシック" pitchFamily="-112"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Arial" charset="0"/>
                <a:ea typeface="ＭＳ Ｐゴシック" pitchFamily="-112" charset="-128"/>
                <a:cs typeface="+mn-cs"/>
              </a:rPr>
              <a:t>A new energy conversion cycle is proposed that enhances the economics of high temperature nuclear power plants.  Molten salt cooling for either actinide burning or thorium breeding reactors have several synergistic characteristics:  safety features such as passive temperature regulation and operational enhancements such as on-line refueling (as a fuel-bearing coolant) as well as high temperature that enhances the efficiency of thermodynamic cycles.  These molten salt characteristics promise to lower costs of power production relative to existing reactors, both by reducing the capital cost burden per unit capacity as well as improving operating costs through lower fuel costs and improved capacity utilization.  High capital costs of nuclear power plants have made high capacity utilization a necessity for adequate economics - typically installed as base load power.  Base load can be half or less of peak demand on a daily basis with great seasonal variation at high latitudes, and in the presence of intermittent sources such as wind and solar implies the need for “dispatchable” power to meet demand (typically gas-fired aero-derived turbines).  These realities narrow the economic application of nuclear power to a fraction of the power market.  At least one proposal attempts to address the daily demand variation by storing heat energy and supplementing with fuel-firing for lower capital costs as compared to non-integrated solutions.  The new proposed conversion cycle attempts to address both the daily and seasonal variation by providing a mechanism to operate a high temperature nuclear plant at a capacity equal to peak demand continuously and actively diverting thermal energy into electricity or synthetic fuel production or any combination of either.  The synthetic hydrocarbon fuel is carbon-neutral as CO</a:t>
            </a:r>
            <a:r>
              <a:rPr lang="en-US" sz="1200" kern="1200" baseline="-25000" dirty="0">
                <a:solidFill>
                  <a:schemeClr val="tx1"/>
                </a:solidFill>
                <a:effectLst/>
                <a:latin typeface="Arial" charset="0"/>
                <a:ea typeface="ＭＳ Ｐゴシック" pitchFamily="-112" charset="-128"/>
                <a:cs typeface="+mn-cs"/>
              </a:rPr>
              <a:t>2 </a:t>
            </a:r>
            <a:r>
              <a:rPr lang="en-US" sz="1200" kern="1200" dirty="0">
                <a:solidFill>
                  <a:schemeClr val="tx1"/>
                </a:solidFill>
                <a:effectLst/>
                <a:latin typeface="Arial" charset="0"/>
                <a:ea typeface="ＭＳ Ｐゴシック" pitchFamily="-112" charset="-128"/>
                <a:cs typeface="+mn-cs"/>
              </a:rPr>
              <a:t>is preferentially sourced from sea water, and the synfuel process can economically yield any product stream from gaseous hydrogen to methanol given a low-cost energy source.  Methanol is preferred as an energy storage medium as it can be easily stored and transported and is also a feedstock to many chemical processes and can also be easily upgraded to higher order hydrocarbons.   Therefore the synfuel is widely applicable to consumers representing over 85% of current world energy consumption (ensuring a large market for the foreseeable future).   In this fashion capital costs per unit power is minimized providing most economical energy production.</a:t>
            </a:r>
          </a:p>
          <a:p>
            <a:r>
              <a:rPr lang="en-US" sz="1200" kern="1200" dirty="0">
                <a:solidFill>
                  <a:schemeClr val="tx1"/>
                </a:solidFill>
                <a:effectLst/>
                <a:latin typeface="Arial" charset="0"/>
                <a:ea typeface="ＭＳ Ｐゴシック" pitchFamily="-112" charset="-128"/>
                <a:cs typeface="+mn-cs"/>
              </a:rPr>
              <a:t> </a:t>
            </a:r>
          </a:p>
          <a:p>
            <a:r>
              <a:rPr lang="en-US" sz="1200" kern="1200" dirty="0">
                <a:solidFill>
                  <a:schemeClr val="tx1"/>
                </a:solidFill>
                <a:effectLst/>
                <a:latin typeface="Arial" charset="0"/>
                <a:ea typeface="ＭＳ Ｐゴシック" pitchFamily="-112" charset="-128"/>
                <a:cs typeface="+mn-cs"/>
              </a:rPr>
              <a:t>called Nuclear Air-Brayton Combined Cycle (NACC) with Firebrick Resistance Heating Energy Storage (FIRES)</a:t>
            </a:r>
          </a:p>
        </p:txBody>
      </p:sp>
      <p:sp>
        <p:nvSpPr>
          <p:cNvPr id="4" name="Slide Number Placeholder 3"/>
          <p:cNvSpPr>
            <a:spLocks noGrp="1"/>
          </p:cNvSpPr>
          <p:nvPr>
            <p:ph type="sldNum" sz="quarter" idx="10"/>
          </p:nvPr>
        </p:nvSpPr>
        <p:spPr/>
        <p:txBody>
          <a:bodyPr/>
          <a:lstStyle/>
          <a:p>
            <a:pPr>
              <a:defRPr/>
            </a:pPr>
            <a:fld id="{69E72166-2B6C-4228-84CD-6C6BA0199C11}" type="slidenum">
              <a:rPr lang="en-US" smtClean="0"/>
              <a:pPr>
                <a:defRPr/>
              </a:pPr>
              <a:t>2</a:t>
            </a:fld>
            <a:endParaRPr lang="en-US" dirty="0"/>
          </a:p>
        </p:txBody>
      </p:sp>
    </p:spTree>
    <p:extLst>
      <p:ext uri="{BB962C8B-B14F-4D97-AF65-F5344CB8AC3E}">
        <p14:creationId xmlns:p14="http://schemas.microsoft.com/office/powerpoint/2010/main" val="387758483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720725"/>
            <a:ext cx="6400800" cy="36004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69E72166-2B6C-4228-84CD-6C6BA0199C11}" type="slidenum">
              <a:rPr lang="en-US" smtClean="0"/>
              <a:pPr>
                <a:defRPr/>
              </a:pPr>
              <a:t>11</a:t>
            </a:fld>
            <a:endParaRPr lang="en-US" dirty="0"/>
          </a:p>
        </p:txBody>
      </p:sp>
    </p:spTree>
    <p:extLst>
      <p:ext uri="{BB962C8B-B14F-4D97-AF65-F5344CB8AC3E}">
        <p14:creationId xmlns:p14="http://schemas.microsoft.com/office/powerpoint/2010/main" val="282462860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720725"/>
            <a:ext cx="6400800" cy="36004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69E72166-2B6C-4228-84CD-6C6BA0199C11}" type="slidenum">
              <a:rPr lang="en-US" smtClean="0"/>
              <a:pPr>
                <a:defRPr/>
              </a:pPr>
              <a:t>12</a:t>
            </a:fld>
            <a:endParaRPr lang="en-US" dirty="0"/>
          </a:p>
        </p:txBody>
      </p:sp>
    </p:spTree>
    <p:extLst>
      <p:ext uri="{BB962C8B-B14F-4D97-AF65-F5344CB8AC3E}">
        <p14:creationId xmlns:p14="http://schemas.microsoft.com/office/powerpoint/2010/main" val="296612241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720725"/>
            <a:ext cx="6400800" cy="36004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69E72166-2B6C-4228-84CD-6C6BA0199C11}" type="slidenum">
              <a:rPr lang="en-US" smtClean="0"/>
              <a:pPr>
                <a:defRPr/>
              </a:pPr>
              <a:t>13</a:t>
            </a:fld>
            <a:endParaRPr lang="en-US" dirty="0"/>
          </a:p>
        </p:txBody>
      </p:sp>
    </p:spTree>
    <p:extLst>
      <p:ext uri="{BB962C8B-B14F-4D97-AF65-F5344CB8AC3E}">
        <p14:creationId xmlns:p14="http://schemas.microsoft.com/office/powerpoint/2010/main" val="236585864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720725"/>
            <a:ext cx="6400800" cy="36004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69E72166-2B6C-4228-84CD-6C6BA0199C11}" type="slidenum">
              <a:rPr lang="en-US" smtClean="0"/>
              <a:pPr>
                <a:defRPr/>
              </a:pPr>
              <a:t>14</a:t>
            </a:fld>
            <a:endParaRPr lang="en-US" dirty="0"/>
          </a:p>
        </p:txBody>
      </p:sp>
    </p:spTree>
    <p:extLst>
      <p:ext uri="{BB962C8B-B14F-4D97-AF65-F5344CB8AC3E}">
        <p14:creationId xmlns:p14="http://schemas.microsoft.com/office/powerpoint/2010/main" val="60157800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720725"/>
            <a:ext cx="6400800" cy="36004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69E72166-2B6C-4228-84CD-6C6BA0199C11}" type="slidenum">
              <a:rPr lang="en-US" smtClean="0"/>
              <a:pPr>
                <a:defRPr/>
              </a:pPr>
              <a:t>15</a:t>
            </a:fld>
            <a:endParaRPr lang="en-US" dirty="0"/>
          </a:p>
        </p:txBody>
      </p:sp>
    </p:spTree>
    <p:extLst>
      <p:ext uri="{BB962C8B-B14F-4D97-AF65-F5344CB8AC3E}">
        <p14:creationId xmlns:p14="http://schemas.microsoft.com/office/powerpoint/2010/main" val="9955058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720725"/>
            <a:ext cx="6400800" cy="3600450"/>
          </a:xfrm>
        </p:spPr>
      </p:sp>
      <p:sp>
        <p:nvSpPr>
          <p:cNvPr id="3" name="Notes Placeholder 2"/>
          <p:cNvSpPr>
            <a:spLocks noGrp="1"/>
          </p:cNvSpPr>
          <p:nvPr>
            <p:ph type="body" idx="1"/>
          </p:nvPr>
        </p:nvSpPr>
        <p:spPr/>
        <p:txBody>
          <a:bodyPr/>
          <a:lstStyle/>
          <a:p>
            <a:r>
              <a:rPr lang="en-US" sz="1200" b="0" i="0" kern="1200" dirty="0">
                <a:solidFill>
                  <a:schemeClr val="tx1"/>
                </a:solidFill>
                <a:effectLst/>
                <a:latin typeface="Arial" charset="0"/>
                <a:ea typeface="ＭＳ Ｐゴシック" pitchFamily="-112" charset="-128"/>
                <a:cs typeface="+mn-cs"/>
              </a:rPr>
              <a:t>$3.22/MMBtu Natural Gas in May 2017 or $10.98/MWh at Henry Hub, vs $5.21/MMBtu in Europe or $17.77/MWh</a:t>
            </a:r>
          </a:p>
          <a:p>
            <a:endParaRPr lang="en-US" dirty="0"/>
          </a:p>
        </p:txBody>
      </p:sp>
      <p:sp>
        <p:nvSpPr>
          <p:cNvPr id="4" name="Slide Number Placeholder 3"/>
          <p:cNvSpPr>
            <a:spLocks noGrp="1"/>
          </p:cNvSpPr>
          <p:nvPr>
            <p:ph type="sldNum" sz="quarter" idx="10"/>
          </p:nvPr>
        </p:nvSpPr>
        <p:spPr/>
        <p:txBody>
          <a:bodyPr/>
          <a:lstStyle/>
          <a:p>
            <a:pPr>
              <a:defRPr/>
            </a:pPr>
            <a:fld id="{69E72166-2B6C-4228-84CD-6C6BA0199C11}" type="slidenum">
              <a:rPr lang="en-US" smtClean="0"/>
              <a:pPr>
                <a:defRPr/>
              </a:pPr>
              <a:t>16</a:t>
            </a:fld>
            <a:endParaRPr lang="en-US" dirty="0"/>
          </a:p>
        </p:txBody>
      </p:sp>
    </p:spTree>
    <p:extLst>
      <p:ext uri="{BB962C8B-B14F-4D97-AF65-F5344CB8AC3E}">
        <p14:creationId xmlns:p14="http://schemas.microsoft.com/office/powerpoint/2010/main" val="331257156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720725"/>
            <a:ext cx="6400800" cy="36004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69E72166-2B6C-4228-84CD-6C6BA0199C11}" type="slidenum">
              <a:rPr lang="en-US" smtClean="0"/>
              <a:pPr>
                <a:defRPr/>
              </a:pPr>
              <a:t>17</a:t>
            </a:fld>
            <a:endParaRPr lang="en-US" dirty="0"/>
          </a:p>
        </p:txBody>
      </p:sp>
    </p:spTree>
    <p:extLst>
      <p:ext uri="{BB962C8B-B14F-4D97-AF65-F5344CB8AC3E}">
        <p14:creationId xmlns:p14="http://schemas.microsoft.com/office/powerpoint/2010/main" val="260643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69E72166-2B6C-4228-84CD-6C6BA0199C11}" type="slidenum">
              <a:rPr lang="en-US" smtClean="0"/>
              <a:pPr>
                <a:defRPr/>
              </a:pPr>
              <a:t>18</a:t>
            </a:fld>
            <a:endParaRPr lang="en-US" dirty="0"/>
          </a:p>
        </p:txBody>
      </p:sp>
    </p:spTree>
    <p:extLst>
      <p:ext uri="{BB962C8B-B14F-4D97-AF65-F5344CB8AC3E}">
        <p14:creationId xmlns:p14="http://schemas.microsoft.com/office/powerpoint/2010/main" val="164498288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720725"/>
            <a:ext cx="6400800" cy="3600450"/>
          </a:xfrm>
        </p:spPr>
      </p:sp>
      <p:sp>
        <p:nvSpPr>
          <p:cNvPr id="3" name="Notes Placeholder 2"/>
          <p:cNvSpPr>
            <a:spLocks noGrp="1"/>
          </p:cNvSpPr>
          <p:nvPr>
            <p:ph type="body" idx="1"/>
          </p:nvPr>
        </p:nvSpPr>
        <p:spPr/>
        <p:txBody>
          <a:bodyPr/>
          <a:lstStyle/>
          <a:p>
            <a:r>
              <a:rPr lang="en-US" sz="1200" kern="1200" dirty="0">
                <a:solidFill>
                  <a:schemeClr val="tx1"/>
                </a:solidFill>
                <a:effectLst/>
                <a:latin typeface="Arial" charset="0"/>
                <a:ea typeface="ＭＳ Ｐゴシック" pitchFamily="-112" charset="-128"/>
                <a:cs typeface="+mn-cs"/>
              </a:rPr>
              <a:t>A new energy conversion cycle is proposed that enhances the economics of high temperature nuclear power plants.  Molten salt cooling for either actinide burning or thorium breeding reactors have several synergistic characteristics:  safety features such as passive temperature regulation and operational enhancements such as on-line refueling (as a fuel-bearing coolant) as well as high temperature that enhances the efficiency of thermodynamic cycles.  These molten salt characteristics promise to lower costs of power production relative to existing reactors, both by reducing the capital cost burden per unit capacity as well as improving operating costs through lower fuel costs and improved capacity utilization.  High capital costs of nuclear power plants have made high capacity utilization a necessity for adequate economics - typically installed as base load power.  Base load can be half or less of peak demand on a daily basis with great seasonal variation at high latitudes, and in the presence of intermittent sources such as wind and solar implies the need for “dispatchable” power to meet demand (typically gas-fired aero-derived turbines).  These realities narrow the economic application of nuclear power to a fraction of the power market.  At least one proposal attempts to address the daily demand variation by storing heat energy and supplementing with fuel-firing for lower capital costs as compared to non-integrated solutions.  The new proposed conversion cycle attempts to address both the daily and seasonal variation by providing a mechanism to operate a high temperature nuclear plant at a capacity equal to peak demand continuously and actively diverting thermal energy into electricity or synthetic fuel production or any combination of either.  The synthetic hydrocarbon fuel is carbon-neutral as CO</a:t>
            </a:r>
            <a:r>
              <a:rPr lang="en-US" sz="1200" kern="1200" baseline="-25000" dirty="0">
                <a:solidFill>
                  <a:schemeClr val="tx1"/>
                </a:solidFill>
                <a:effectLst/>
                <a:latin typeface="Arial" charset="0"/>
                <a:ea typeface="ＭＳ Ｐゴシック" pitchFamily="-112" charset="-128"/>
                <a:cs typeface="+mn-cs"/>
              </a:rPr>
              <a:t>2 </a:t>
            </a:r>
            <a:r>
              <a:rPr lang="en-US" sz="1200" kern="1200" dirty="0">
                <a:solidFill>
                  <a:schemeClr val="tx1"/>
                </a:solidFill>
                <a:effectLst/>
                <a:latin typeface="Arial" charset="0"/>
                <a:ea typeface="ＭＳ Ｐゴシック" pitchFamily="-112" charset="-128"/>
                <a:cs typeface="+mn-cs"/>
              </a:rPr>
              <a:t>is preferentially sourced from sea water, and the synfuel process can economically yield any product stream from gaseous hydrogen to methanol given a low-cost energy source.  Methanol is preferred as an energy storage medium as it can be easily stored and transported and is also a feedstock to many chemical processes and can also be easily upgraded to higher order hydrocarbons.   Therefore the synfuel is widely applicable to consumers representing over 90% of current world energy consumption (ensuring a large market for the foreseeable future).   In this fashion capital costs per unit power is minimized providing most economical energy production.</a:t>
            </a:r>
          </a:p>
          <a:p>
            <a:r>
              <a:rPr lang="en-US" sz="1200" kern="1200" dirty="0">
                <a:solidFill>
                  <a:schemeClr val="tx1"/>
                </a:solidFill>
                <a:effectLst/>
                <a:latin typeface="Arial" charset="0"/>
                <a:ea typeface="ＭＳ Ｐゴシック" pitchFamily="-112" charset="-128"/>
                <a:cs typeface="+mn-cs"/>
              </a:rPr>
              <a:t> </a:t>
            </a:r>
          </a:p>
          <a:p>
            <a:r>
              <a:rPr lang="en-US" sz="1200" kern="1200" dirty="0">
                <a:solidFill>
                  <a:schemeClr val="tx1"/>
                </a:solidFill>
                <a:effectLst/>
                <a:latin typeface="Arial" charset="0"/>
                <a:ea typeface="ＭＳ Ｐゴシック" pitchFamily="-112" charset="-128"/>
                <a:cs typeface="+mn-cs"/>
              </a:rPr>
              <a:t>called Nuclear Air-Brayton Combined Cycle (NACC) with Firebrick Resistance Heating Energy Storage (FIRES)</a:t>
            </a:r>
          </a:p>
        </p:txBody>
      </p:sp>
      <p:sp>
        <p:nvSpPr>
          <p:cNvPr id="4" name="Slide Number Placeholder 3"/>
          <p:cNvSpPr>
            <a:spLocks noGrp="1"/>
          </p:cNvSpPr>
          <p:nvPr>
            <p:ph type="sldNum" sz="quarter" idx="10"/>
          </p:nvPr>
        </p:nvSpPr>
        <p:spPr/>
        <p:txBody>
          <a:bodyPr/>
          <a:lstStyle/>
          <a:p>
            <a:pPr>
              <a:defRPr/>
            </a:pPr>
            <a:fld id="{69E72166-2B6C-4228-84CD-6C6BA0199C11}" type="slidenum">
              <a:rPr lang="en-US" smtClean="0"/>
              <a:pPr>
                <a:defRPr/>
              </a:pPr>
              <a:t>3</a:t>
            </a:fld>
            <a:endParaRPr lang="en-US" dirty="0"/>
          </a:p>
        </p:txBody>
      </p:sp>
    </p:spTree>
    <p:extLst>
      <p:ext uri="{BB962C8B-B14F-4D97-AF65-F5344CB8AC3E}">
        <p14:creationId xmlns:p14="http://schemas.microsoft.com/office/powerpoint/2010/main" val="225085666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720725"/>
            <a:ext cx="6400800" cy="36004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69E72166-2B6C-4228-84CD-6C6BA0199C11}" type="slidenum">
              <a:rPr lang="en-US" smtClean="0"/>
              <a:pPr>
                <a:defRPr/>
              </a:pPr>
              <a:t>4</a:t>
            </a:fld>
            <a:endParaRPr lang="en-US" dirty="0"/>
          </a:p>
        </p:txBody>
      </p:sp>
    </p:spTree>
    <p:extLst>
      <p:ext uri="{BB962C8B-B14F-4D97-AF65-F5344CB8AC3E}">
        <p14:creationId xmlns:p14="http://schemas.microsoft.com/office/powerpoint/2010/main" val="192542282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720725"/>
            <a:ext cx="6400800" cy="3600450"/>
          </a:xfrm>
        </p:spPr>
      </p:sp>
      <p:sp>
        <p:nvSpPr>
          <p:cNvPr id="3" name="Notes Placeholder 2"/>
          <p:cNvSpPr>
            <a:spLocks noGrp="1"/>
          </p:cNvSpPr>
          <p:nvPr>
            <p:ph type="body" idx="1"/>
          </p:nvPr>
        </p:nvSpPr>
        <p:spPr/>
        <p:txBody>
          <a:bodyPr/>
          <a:lstStyle/>
          <a:p>
            <a:r>
              <a:rPr lang="en-US" dirty="0"/>
              <a:t>100-150 of 550 Quads is used in Transport, nearly 50% of which has no electrification possibility</a:t>
            </a:r>
          </a:p>
        </p:txBody>
      </p:sp>
      <p:sp>
        <p:nvSpPr>
          <p:cNvPr id="4" name="Slide Number Placeholder 3"/>
          <p:cNvSpPr>
            <a:spLocks noGrp="1"/>
          </p:cNvSpPr>
          <p:nvPr>
            <p:ph type="sldNum" sz="quarter" idx="10"/>
          </p:nvPr>
        </p:nvSpPr>
        <p:spPr/>
        <p:txBody>
          <a:bodyPr/>
          <a:lstStyle/>
          <a:p>
            <a:pPr>
              <a:defRPr/>
            </a:pPr>
            <a:fld id="{69E72166-2B6C-4228-84CD-6C6BA0199C11}" type="slidenum">
              <a:rPr lang="en-US" smtClean="0"/>
              <a:pPr>
                <a:defRPr/>
              </a:pPr>
              <a:t>5</a:t>
            </a:fld>
            <a:endParaRPr lang="en-US" dirty="0"/>
          </a:p>
        </p:txBody>
      </p:sp>
    </p:spTree>
    <p:extLst>
      <p:ext uri="{BB962C8B-B14F-4D97-AF65-F5344CB8AC3E}">
        <p14:creationId xmlns:p14="http://schemas.microsoft.com/office/powerpoint/2010/main" val="225085666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720725"/>
            <a:ext cx="6400800" cy="36004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69E72166-2B6C-4228-84CD-6C6BA0199C11}" type="slidenum">
              <a:rPr lang="en-US" smtClean="0"/>
              <a:pPr>
                <a:defRPr/>
              </a:pPr>
              <a:t>6</a:t>
            </a:fld>
            <a:endParaRPr lang="en-US" dirty="0"/>
          </a:p>
        </p:txBody>
      </p:sp>
    </p:spTree>
    <p:extLst>
      <p:ext uri="{BB962C8B-B14F-4D97-AF65-F5344CB8AC3E}">
        <p14:creationId xmlns:p14="http://schemas.microsoft.com/office/powerpoint/2010/main" val="122245775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720725"/>
            <a:ext cx="6400800" cy="36004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69E72166-2B6C-4228-84CD-6C6BA0199C11}" type="slidenum">
              <a:rPr lang="en-US" smtClean="0"/>
              <a:pPr>
                <a:defRPr/>
              </a:pPr>
              <a:t>7</a:t>
            </a:fld>
            <a:endParaRPr lang="en-US" dirty="0"/>
          </a:p>
        </p:txBody>
      </p:sp>
    </p:spTree>
    <p:extLst>
      <p:ext uri="{BB962C8B-B14F-4D97-AF65-F5344CB8AC3E}">
        <p14:creationId xmlns:p14="http://schemas.microsoft.com/office/powerpoint/2010/main" val="380502005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720725"/>
            <a:ext cx="6400800" cy="36004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69E72166-2B6C-4228-84CD-6C6BA0199C11}" type="slidenum">
              <a:rPr lang="en-US" smtClean="0"/>
              <a:pPr>
                <a:defRPr/>
              </a:pPr>
              <a:t>8</a:t>
            </a:fld>
            <a:endParaRPr lang="en-US" dirty="0"/>
          </a:p>
        </p:txBody>
      </p:sp>
    </p:spTree>
    <p:extLst>
      <p:ext uri="{BB962C8B-B14F-4D97-AF65-F5344CB8AC3E}">
        <p14:creationId xmlns:p14="http://schemas.microsoft.com/office/powerpoint/2010/main" val="80631327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720725"/>
            <a:ext cx="6400800" cy="36004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69E72166-2B6C-4228-84CD-6C6BA0199C11}" type="slidenum">
              <a:rPr lang="en-US" smtClean="0"/>
              <a:pPr>
                <a:defRPr/>
              </a:pPr>
              <a:t>9</a:t>
            </a:fld>
            <a:endParaRPr lang="en-US" dirty="0"/>
          </a:p>
        </p:txBody>
      </p:sp>
    </p:spTree>
    <p:extLst>
      <p:ext uri="{BB962C8B-B14F-4D97-AF65-F5344CB8AC3E}">
        <p14:creationId xmlns:p14="http://schemas.microsoft.com/office/powerpoint/2010/main" val="398039421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720725"/>
            <a:ext cx="6400800" cy="36004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69E72166-2B6C-4228-84CD-6C6BA0199C11}" type="slidenum">
              <a:rPr lang="en-US" smtClean="0"/>
              <a:pPr>
                <a:defRPr/>
              </a:pPr>
              <a:t>10</a:t>
            </a:fld>
            <a:endParaRPr lang="en-US" dirty="0"/>
          </a:p>
        </p:txBody>
      </p:sp>
    </p:spTree>
    <p:extLst>
      <p:ext uri="{BB962C8B-B14F-4D97-AF65-F5344CB8AC3E}">
        <p14:creationId xmlns:p14="http://schemas.microsoft.com/office/powerpoint/2010/main" val="63631018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3" name="Rectangle 22"/>
          <p:cNvSpPr/>
          <p:nvPr/>
        </p:nvSpPr>
        <p:spPr>
          <a:xfrm flipV="1">
            <a:off x="7213577" y="3810001"/>
            <a:ext cx="4978425" cy="9108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2400"/>
          </a:p>
        </p:txBody>
      </p:sp>
      <p:sp>
        <p:nvSpPr>
          <p:cNvPr id="24" name="Rectangle 23"/>
          <p:cNvSpPr/>
          <p:nvPr/>
        </p:nvSpPr>
        <p:spPr>
          <a:xfrm flipV="1">
            <a:off x="7213601" y="3897010"/>
            <a:ext cx="4978401" cy="192024"/>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2400"/>
          </a:p>
        </p:txBody>
      </p:sp>
      <p:sp>
        <p:nvSpPr>
          <p:cNvPr id="25" name="Rectangle 24"/>
          <p:cNvSpPr/>
          <p:nvPr/>
        </p:nvSpPr>
        <p:spPr>
          <a:xfrm flipV="1">
            <a:off x="7213601" y="4115167"/>
            <a:ext cx="4978401" cy="9144"/>
          </a:xfrm>
          <a:prstGeom prst="rect">
            <a:avLst/>
          </a:prstGeom>
          <a:solidFill>
            <a:schemeClr val="accent2">
              <a:alpha val="65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2400"/>
          </a:p>
        </p:txBody>
      </p:sp>
      <p:sp>
        <p:nvSpPr>
          <p:cNvPr id="26" name="Rectangle 25"/>
          <p:cNvSpPr/>
          <p:nvPr/>
        </p:nvSpPr>
        <p:spPr>
          <a:xfrm flipV="1">
            <a:off x="7213600" y="4164403"/>
            <a:ext cx="2621280" cy="18288"/>
          </a:xfrm>
          <a:prstGeom prst="rect">
            <a:avLst/>
          </a:prstGeom>
          <a:solidFill>
            <a:schemeClr val="accent2">
              <a:alpha val="6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2400"/>
          </a:p>
        </p:txBody>
      </p:sp>
      <p:sp>
        <p:nvSpPr>
          <p:cNvPr id="27" name="Rectangle 26"/>
          <p:cNvSpPr/>
          <p:nvPr/>
        </p:nvSpPr>
        <p:spPr>
          <a:xfrm flipV="1">
            <a:off x="7213600" y="4199572"/>
            <a:ext cx="2621280" cy="9144"/>
          </a:xfrm>
          <a:prstGeom prst="rect">
            <a:avLst/>
          </a:prstGeom>
          <a:solidFill>
            <a:schemeClr val="accent2">
              <a:alpha val="65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2400"/>
          </a:p>
        </p:txBody>
      </p:sp>
      <p:sp useBgFill="1">
        <p:nvSpPr>
          <p:cNvPr id="30" name="Rounded Rectangle 29"/>
          <p:cNvSpPr/>
          <p:nvPr/>
        </p:nvSpPr>
        <p:spPr bwMode="white">
          <a:xfrm>
            <a:off x="7213600" y="3962400"/>
            <a:ext cx="4084320" cy="27432"/>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2400"/>
          </a:p>
        </p:txBody>
      </p:sp>
      <p:sp useBgFill="1">
        <p:nvSpPr>
          <p:cNvPr id="31" name="Rounded Rectangle 30"/>
          <p:cNvSpPr/>
          <p:nvPr/>
        </p:nvSpPr>
        <p:spPr bwMode="white">
          <a:xfrm>
            <a:off x="9835343" y="4060983"/>
            <a:ext cx="2133600" cy="36576"/>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2400"/>
          </a:p>
        </p:txBody>
      </p:sp>
      <p:sp>
        <p:nvSpPr>
          <p:cNvPr id="7" name="Rectangle 6"/>
          <p:cNvSpPr/>
          <p:nvPr/>
        </p:nvSpPr>
        <p:spPr>
          <a:xfrm>
            <a:off x="1" y="3649662"/>
            <a:ext cx="12192000" cy="244170"/>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2400"/>
          </a:p>
        </p:txBody>
      </p:sp>
      <p:sp>
        <p:nvSpPr>
          <p:cNvPr id="10" name="Rectangle 9"/>
          <p:cNvSpPr/>
          <p:nvPr/>
        </p:nvSpPr>
        <p:spPr>
          <a:xfrm>
            <a:off x="1" y="3675528"/>
            <a:ext cx="12192001" cy="14067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2400"/>
          </a:p>
        </p:txBody>
      </p:sp>
      <p:sp>
        <p:nvSpPr>
          <p:cNvPr id="11" name="Rectangle 10"/>
          <p:cNvSpPr/>
          <p:nvPr/>
        </p:nvSpPr>
        <p:spPr>
          <a:xfrm flipV="1">
            <a:off x="8552068" y="3643090"/>
            <a:ext cx="3639933" cy="248432"/>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2400"/>
          </a:p>
        </p:txBody>
      </p:sp>
      <p:sp>
        <p:nvSpPr>
          <p:cNvPr id="19" name="Rectangle 18"/>
          <p:cNvSpPr/>
          <p:nvPr/>
        </p:nvSpPr>
        <p:spPr>
          <a:xfrm>
            <a:off x="0" y="0"/>
            <a:ext cx="12192000" cy="3701700"/>
          </a:xfrm>
          <a:prstGeom prst="rect">
            <a:avLst/>
          </a:prstGeom>
          <a:solidFill>
            <a:schemeClr val="tx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2400"/>
          </a:p>
        </p:txBody>
      </p:sp>
      <p:sp>
        <p:nvSpPr>
          <p:cNvPr id="8" name="Title 7"/>
          <p:cNvSpPr>
            <a:spLocks noGrp="1"/>
          </p:cNvSpPr>
          <p:nvPr>
            <p:ph type="ctrTitle"/>
          </p:nvPr>
        </p:nvSpPr>
        <p:spPr>
          <a:xfrm>
            <a:off x="609600" y="2401888"/>
            <a:ext cx="11277600" cy="1470025"/>
          </a:xfrm>
        </p:spPr>
        <p:txBody>
          <a:bodyPr anchor="b"/>
          <a:lstStyle>
            <a:lvl1pPr>
              <a:defRPr sz="4400">
                <a:solidFill>
                  <a:schemeClr val="bg1"/>
                </a:solidFill>
              </a:defRPr>
            </a:lvl1pPr>
          </a:lstStyle>
          <a:p>
            <a:r>
              <a:rPr kumimoji="0" lang="en-US"/>
              <a:t>Click to edit Master title style</a:t>
            </a:r>
          </a:p>
        </p:txBody>
      </p:sp>
      <p:sp>
        <p:nvSpPr>
          <p:cNvPr id="9" name="Subtitle 8"/>
          <p:cNvSpPr>
            <a:spLocks noGrp="1"/>
          </p:cNvSpPr>
          <p:nvPr>
            <p:ph type="subTitle" idx="1"/>
          </p:nvPr>
        </p:nvSpPr>
        <p:spPr>
          <a:xfrm>
            <a:off x="609600" y="3899938"/>
            <a:ext cx="6604000" cy="1752600"/>
          </a:xfrm>
        </p:spPr>
        <p:txBody>
          <a:bodyPr/>
          <a:lstStyle>
            <a:lvl1pPr marL="64008" indent="0" algn="l">
              <a:buNone/>
              <a:defRPr sz="240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a:t>Click to edit Master subtitle style</a:t>
            </a:r>
          </a:p>
        </p:txBody>
      </p:sp>
      <p:sp>
        <p:nvSpPr>
          <p:cNvPr id="28" name="Date Placeholder 27"/>
          <p:cNvSpPr>
            <a:spLocks noGrp="1"/>
          </p:cNvSpPr>
          <p:nvPr>
            <p:ph type="dt" sz="half" idx="10"/>
          </p:nvPr>
        </p:nvSpPr>
        <p:spPr>
          <a:xfrm>
            <a:off x="8940800" y="4206240"/>
            <a:ext cx="1280160" cy="457200"/>
          </a:xfrm>
        </p:spPr>
        <p:txBody>
          <a:bodyPr/>
          <a:lstStyle/>
          <a:p>
            <a:pPr eaLnBrk="1" latinLnBrk="0" hangingPunct="1"/>
            <a:fld id="{C3F416CD-67A3-4CF0-A210-F6AF31AC147F}" type="datetimeFigureOut">
              <a:rPr lang="en-US" smtClean="0"/>
              <a:pPr eaLnBrk="1" latinLnBrk="0" hangingPunct="1"/>
              <a:t>8/20/2017</a:t>
            </a:fld>
            <a:endParaRPr lang="en-US"/>
          </a:p>
        </p:txBody>
      </p:sp>
      <p:sp>
        <p:nvSpPr>
          <p:cNvPr id="17" name="Footer Placeholder 16"/>
          <p:cNvSpPr>
            <a:spLocks noGrp="1"/>
          </p:cNvSpPr>
          <p:nvPr>
            <p:ph type="ftr" sz="quarter" idx="11"/>
          </p:nvPr>
        </p:nvSpPr>
        <p:spPr>
          <a:xfrm>
            <a:off x="7213600" y="4205288"/>
            <a:ext cx="1727200" cy="457200"/>
          </a:xfrm>
        </p:spPr>
        <p:txBody>
          <a:bodyPr/>
          <a:lstStyle/>
          <a:p>
            <a:endParaRPr kumimoji="0" lang="en-US" dirty="0"/>
          </a:p>
        </p:txBody>
      </p:sp>
      <p:sp>
        <p:nvSpPr>
          <p:cNvPr id="29" name="Slide Number Placeholder 28"/>
          <p:cNvSpPr>
            <a:spLocks noGrp="1"/>
          </p:cNvSpPr>
          <p:nvPr>
            <p:ph type="sldNum" sz="quarter" idx="12"/>
          </p:nvPr>
        </p:nvSpPr>
        <p:spPr>
          <a:xfrm>
            <a:off x="11093451" y="1136"/>
            <a:ext cx="996949" cy="365760"/>
          </a:xfrm>
        </p:spPr>
        <p:txBody>
          <a:bodyPr/>
          <a:lstStyle>
            <a:lvl1pPr algn="r">
              <a:defRPr sz="1800">
                <a:solidFill>
                  <a:schemeClr val="bg1"/>
                </a:solidFill>
              </a:defRPr>
            </a:lvl1pPr>
          </a:lstStyle>
          <a:p>
            <a:pPr algn="r" eaLnBrk="1" latinLnBrk="0" hangingPunct="1"/>
            <a:fld id="{96652B35-718D-4E28-AFEB-B694A3B357E8}" type="slidenum">
              <a:rPr kumimoji="0" lang="en-US" smtClean="0"/>
              <a:pPr algn="r" eaLnBrk="1" latinLnBrk="0" hangingPunct="1"/>
              <a:t>‹#›</a:t>
            </a:fld>
            <a:endParaRPr kumimoji="0" lang="en-US" sz="1800" dirty="0">
              <a:solidFill>
                <a:schemeClr val="bg1"/>
              </a:solidFill>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pPr>
              <a:defRPr/>
            </a:pPr>
            <a:endParaRPr lang="en-US" dirty="0"/>
          </a:p>
        </p:txBody>
      </p:sp>
      <p:sp>
        <p:nvSpPr>
          <p:cNvPr id="5" name="Footer Placeholder 4"/>
          <p:cNvSpPr>
            <a:spLocks noGrp="1"/>
          </p:cNvSpPr>
          <p:nvPr>
            <p:ph type="ftr" sz="quarter" idx="11"/>
          </p:nvPr>
        </p:nvSpPr>
        <p:spPr/>
        <p:txBody>
          <a:bodyPr/>
          <a:lstStyle/>
          <a:p>
            <a:pPr>
              <a:defRPr/>
            </a:pPr>
            <a:endParaRPr lang="en-US" dirty="0"/>
          </a:p>
        </p:txBody>
      </p:sp>
      <p:sp>
        <p:nvSpPr>
          <p:cNvPr id="6" name="Slide Number Placeholder 5"/>
          <p:cNvSpPr>
            <a:spLocks noGrp="1"/>
          </p:cNvSpPr>
          <p:nvPr>
            <p:ph type="sldNum" sz="quarter" idx="12"/>
          </p:nvPr>
        </p:nvSpPr>
        <p:spPr/>
        <p:txBody>
          <a:bodyPr/>
          <a:lstStyle/>
          <a:p>
            <a:pPr>
              <a:defRPr/>
            </a:pPr>
            <a:fld id="{9F44DCB8-FF39-4781-9786-86FACF2DF519}" type="slidenum">
              <a:rPr lang="en-US" smtClean="0"/>
              <a:pPr>
                <a:defRPr/>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042400" y="1143000"/>
            <a:ext cx="2540000" cy="5486400"/>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609600" y="1143000"/>
            <a:ext cx="8331200" cy="5486400"/>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pPr>
              <a:defRPr/>
            </a:pPr>
            <a:endParaRPr lang="en-US" dirty="0"/>
          </a:p>
        </p:txBody>
      </p:sp>
      <p:sp>
        <p:nvSpPr>
          <p:cNvPr id="5" name="Footer Placeholder 4"/>
          <p:cNvSpPr>
            <a:spLocks noGrp="1"/>
          </p:cNvSpPr>
          <p:nvPr>
            <p:ph type="ftr" sz="quarter" idx="11"/>
          </p:nvPr>
        </p:nvSpPr>
        <p:spPr/>
        <p:txBody>
          <a:bodyPr/>
          <a:lstStyle/>
          <a:p>
            <a:pPr>
              <a:defRPr/>
            </a:pPr>
            <a:endParaRPr lang="en-US" dirty="0"/>
          </a:p>
        </p:txBody>
      </p:sp>
      <p:sp>
        <p:nvSpPr>
          <p:cNvPr id="6" name="Slide Number Placeholder 5"/>
          <p:cNvSpPr>
            <a:spLocks noGrp="1"/>
          </p:cNvSpPr>
          <p:nvPr>
            <p:ph type="sldNum" sz="quarter" idx="12"/>
          </p:nvPr>
        </p:nvSpPr>
        <p:spPr/>
        <p:txBody>
          <a:bodyPr/>
          <a:lstStyle/>
          <a:p>
            <a:pPr>
              <a:defRPr/>
            </a:pPr>
            <a:fld id="{B6DC03B1-B394-4205-A844-23ED717D5671}" type="slidenum">
              <a:rPr lang="en-US" smtClean="0"/>
              <a:pPr>
                <a:defRPr/>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Content Placeholder 2"/>
          <p:cNvSpPr>
            <a:spLocks noGrp="1"/>
          </p:cNvSpPr>
          <p:nvPr>
            <p:ph idx="1"/>
          </p:nvPr>
        </p:nvSpPr>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pPr>
              <a:defRPr/>
            </a:pPr>
            <a:endParaRPr lang="en-US" dirty="0"/>
          </a:p>
        </p:txBody>
      </p:sp>
      <p:sp>
        <p:nvSpPr>
          <p:cNvPr id="5" name="Footer Placeholder 4"/>
          <p:cNvSpPr>
            <a:spLocks noGrp="1"/>
          </p:cNvSpPr>
          <p:nvPr>
            <p:ph type="ftr" sz="quarter" idx="11"/>
          </p:nvPr>
        </p:nvSpPr>
        <p:spPr/>
        <p:txBody>
          <a:bodyPr/>
          <a:lstStyle/>
          <a:p>
            <a:pPr>
              <a:defRPr/>
            </a:pPr>
            <a:endParaRPr lang="en-US" dirty="0"/>
          </a:p>
        </p:txBody>
      </p:sp>
      <p:sp>
        <p:nvSpPr>
          <p:cNvPr id="6" name="Slide Number Placeholder 5"/>
          <p:cNvSpPr>
            <a:spLocks noGrp="1"/>
          </p:cNvSpPr>
          <p:nvPr>
            <p:ph type="sldNum" sz="quarter" idx="12"/>
          </p:nvPr>
        </p:nvSpPr>
        <p:spPr/>
        <p:txBody>
          <a:bodyPr/>
          <a:lstStyle/>
          <a:p>
            <a:pPr>
              <a:defRPr/>
            </a:pPr>
            <a:fld id="{C6F192A9-17F8-463B-8E74-E65F11F6B3F6}" type="slidenum">
              <a:rPr lang="en-US" smtClean="0"/>
              <a:pPr>
                <a:defRPr/>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1981201"/>
            <a:ext cx="10363200" cy="1362075"/>
          </a:xfrm>
        </p:spPr>
        <p:txBody>
          <a:bodyPr anchor="b">
            <a:noAutofit/>
          </a:bodyPr>
          <a:lstStyle>
            <a:lvl1pPr algn="l">
              <a:buNone/>
              <a:defRPr sz="4300" b="1" cap="none" baseline="0">
                <a:ln w="12700">
                  <a:solidFill>
                    <a:schemeClr val="accent2">
                      <a:shade val="90000"/>
                      <a:satMod val="150000"/>
                    </a:schemeClr>
                  </a:solidFill>
                </a:ln>
                <a:solidFill>
                  <a:srgbClr val="FFFFFF"/>
                </a:solidFill>
                <a:effectLst>
                  <a:outerShdw blurRad="38100" dist="38100" dir="5400000" algn="tl" rotWithShape="0">
                    <a:srgbClr val="000000">
                      <a:alpha val="25000"/>
                    </a:srgbClr>
                  </a:outerShdw>
                </a:effectLst>
              </a:defRPr>
            </a:lvl1pPr>
          </a:lstStyle>
          <a:p>
            <a:r>
              <a:rPr kumimoji="0" lang="en-US"/>
              <a:t>Click to edit Master title style</a:t>
            </a:r>
          </a:p>
        </p:txBody>
      </p:sp>
      <p:sp>
        <p:nvSpPr>
          <p:cNvPr id="3" name="Text Placeholder 2"/>
          <p:cNvSpPr>
            <a:spLocks noGrp="1"/>
          </p:cNvSpPr>
          <p:nvPr>
            <p:ph type="body" idx="1"/>
          </p:nvPr>
        </p:nvSpPr>
        <p:spPr>
          <a:xfrm>
            <a:off x="963084" y="3367088"/>
            <a:ext cx="10363200" cy="1509712"/>
          </a:xfrm>
        </p:spPr>
        <p:txBody>
          <a:bodyPr anchor="t"/>
          <a:lstStyle>
            <a:lvl1pPr marL="45720" indent="0">
              <a:buNone/>
              <a:defRPr sz="2100" b="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a:t>Click to edit Master text styles</a:t>
            </a:r>
          </a:p>
        </p:txBody>
      </p:sp>
      <p:sp>
        <p:nvSpPr>
          <p:cNvPr id="4" name="Date Placeholder 3"/>
          <p:cNvSpPr>
            <a:spLocks noGrp="1"/>
          </p:cNvSpPr>
          <p:nvPr>
            <p:ph type="dt" sz="half" idx="10"/>
          </p:nvPr>
        </p:nvSpPr>
        <p:spPr/>
        <p:txBody>
          <a:bodyPr/>
          <a:lstStyle/>
          <a:p>
            <a:pPr>
              <a:defRPr/>
            </a:pPr>
            <a:endParaRPr lang="en-US" dirty="0"/>
          </a:p>
        </p:txBody>
      </p:sp>
      <p:sp>
        <p:nvSpPr>
          <p:cNvPr id="5" name="Footer Placeholder 4"/>
          <p:cNvSpPr>
            <a:spLocks noGrp="1"/>
          </p:cNvSpPr>
          <p:nvPr>
            <p:ph type="ftr" sz="quarter" idx="11"/>
          </p:nvPr>
        </p:nvSpPr>
        <p:spPr/>
        <p:txBody>
          <a:bodyPr/>
          <a:lstStyle/>
          <a:p>
            <a:pPr>
              <a:defRPr/>
            </a:pPr>
            <a:endParaRPr lang="en-US" dirty="0"/>
          </a:p>
        </p:txBody>
      </p:sp>
      <p:sp>
        <p:nvSpPr>
          <p:cNvPr id="6" name="Slide Number Placeholder 5"/>
          <p:cNvSpPr>
            <a:spLocks noGrp="1"/>
          </p:cNvSpPr>
          <p:nvPr>
            <p:ph type="sldNum" sz="quarter" idx="12"/>
          </p:nvPr>
        </p:nvSpPr>
        <p:spPr/>
        <p:txBody>
          <a:bodyPr/>
          <a:lstStyle/>
          <a:p>
            <a:pPr>
              <a:defRPr/>
            </a:pPr>
            <a:fld id="{455B6D72-BD71-4F3F-AF80-ADCC1E793D56}" type="slidenum">
              <a:rPr lang="en-US" smtClean="0"/>
              <a:pPr>
                <a:defRPr/>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Content Placeholder 2"/>
          <p:cNvSpPr>
            <a:spLocks noGrp="1"/>
          </p:cNvSpPr>
          <p:nvPr>
            <p:ph sz="half" idx="1"/>
          </p:nvPr>
        </p:nvSpPr>
        <p:spPr>
          <a:xfrm>
            <a:off x="609600" y="2249425"/>
            <a:ext cx="5384800" cy="4525963"/>
          </a:xfrm>
        </p:spPr>
        <p:txBody>
          <a:bodyPr/>
          <a:lstStyle>
            <a:lvl1pPr>
              <a:defRPr sz="2000"/>
            </a:lvl1pPr>
            <a:lvl2pPr>
              <a:defRPr sz="1900"/>
            </a:lvl2pPr>
            <a:lvl3pPr>
              <a:defRPr sz="1800"/>
            </a:lvl3pPr>
            <a:lvl4pPr>
              <a:defRPr sz="18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Content Placeholder 3"/>
          <p:cNvSpPr>
            <a:spLocks noGrp="1"/>
          </p:cNvSpPr>
          <p:nvPr>
            <p:ph sz="half" idx="2"/>
          </p:nvPr>
        </p:nvSpPr>
        <p:spPr>
          <a:xfrm>
            <a:off x="6197600" y="2249425"/>
            <a:ext cx="5384800" cy="4525963"/>
          </a:xfrm>
        </p:spPr>
        <p:txBody>
          <a:bodyPr/>
          <a:lstStyle>
            <a:lvl1pPr>
              <a:defRPr sz="2000"/>
            </a:lvl1pPr>
            <a:lvl2pPr>
              <a:defRPr sz="1900"/>
            </a:lvl2pPr>
            <a:lvl3pPr>
              <a:defRPr sz="1800"/>
            </a:lvl3pPr>
            <a:lvl4pPr>
              <a:defRPr sz="18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pPr>
              <a:defRPr/>
            </a:pPr>
            <a:endParaRPr lang="en-US" dirty="0"/>
          </a:p>
        </p:txBody>
      </p:sp>
      <p:sp>
        <p:nvSpPr>
          <p:cNvPr id="6" name="Footer Placeholder 5"/>
          <p:cNvSpPr>
            <a:spLocks noGrp="1"/>
          </p:cNvSpPr>
          <p:nvPr>
            <p:ph type="ftr" sz="quarter" idx="11"/>
          </p:nvPr>
        </p:nvSpPr>
        <p:spPr/>
        <p:txBody>
          <a:bodyPr/>
          <a:lstStyle/>
          <a:p>
            <a:pPr>
              <a:defRPr/>
            </a:pPr>
            <a:endParaRPr lang="en-US" dirty="0"/>
          </a:p>
        </p:txBody>
      </p:sp>
      <p:sp>
        <p:nvSpPr>
          <p:cNvPr id="7" name="Slide Number Placeholder 6"/>
          <p:cNvSpPr>
            <a:spLocks noGrp="1"/>
          </p:cNvSpPr>
          <p:nvPr>
            <p:ph type="sldNum" sz="quarter" idx="12"/>
          </p:nvPr>
        </p:nvSpPr>
        <p:spPr/>
        <p:txBody>
          <a:bodyPr/>
          <a:lstStyle/>
          <a:p>
            <a:pPr>
              <a:defRPr/>
            </a:pPr>
            <a:fld id="{8CE288C4-7203-493E-805A-9FDE1C234699}" type="slidenum">
              <a:rPr lang="en-US" smtClean="0"/>
              <a:pPr>
                <a:defRPr/>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08000" y="1143000"/>
            <a:ext cx="11176000" cy="1069848"/>
          </a:xfrm>
        </p:spPr>
        <p:txBody>
          <a:bodyPr anchor="ctr"/>
          <a:lstStyle>
            <a:lvl1pPr>
              <a:defRPr sz="4000" b="0" i="0" cap="none" baseline="0"/>
            </a:lvl1pPr>
          </a:lstStyle>
          <a:p>
            <a:r>
              <a:rPr kumimoji="0" lang="en-US"/>
              <a:t>Click to edit Master title style</a:t>
            </a:r>
          </a:p>
        </p:txBody>
      </p:sp>
      <p:sp>
        <p:nvSpPr>
          <p:cNvPr id="3" name="Text Placeholder 2"/>
          <p:cNvSpPr>
            <a:spLocks noGrp="1"/>
          </p:cNvSpPr>
          <p:nvPr>
            <p:ph type="body" idx="1"/>
          </p:nvPr>
        </p:nvSpPr>
        <p:spPr>
          <a:xfrm>
            <a:off x="508000" y="2244970"/>
            <a:ext cx="5388864" cy="457200"/>
          </a:xfrm>
          <a:solidFill>
            <a:schemeClr val="accent2">
              <a:satMod val="150000"/>
              <a:alpha val="25000"/>
            </a:schemeClr>
          </a:solidFill>
          <a:ln w="12700">
            <a:solidFill>
              <a:schemeClr val="accent2"/>
            </a:solidFill>
          </a:ln>
        </p:spPr>
        <p:txBody>
          <a:bodyPr anchor="ctr">
            <a:noAutofit/>
          </a:bodyPr>
          <a:lstStyle>
            <a:lvl1pPr marL="45720" indent="0">
              <a:buNone/>
              <a:defRPr sz="1900" b="1">
                <a:solidFill>
                  <a:schemeClr val="tx1">
                    <a:tint val="95000"/>
                  </a:schemeClr>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4" name="Text Placeholder 3"/>
          <p:cNvSpPr>
            <a:spLocks noGrp="1"/>
          </p:cNvSpPr>
          <p:nvPr>
            <p:ph type="body" sz="half" idx="3"/>
          </p:nvPr>
        </p:nvSpPr>
        <p:spPr>
          <a:xfrm>
            <a:off x="6294968" y="2244970"/>
            <a:ext cx="5389033" cy="457200"/>
          </a:xfrm>
          <a:solidFill>
            <a:schemeClr val="accent2">
              <a:satMod val="150000"/>
              <a:alpha val="25000"/>
            </a:schemeClr>
          </a:solidFill>
          <a:ln w="12700">
            <a:solidFill>
              <a:schemeClr val="accent2"/>
            </a:solidFill>
          </a:ln>
        </p:spPr>
        <p:txBody>
          <a:bodyPr anchor="ctr">
            <a:noAutofit/>
          </a:bodyPr>
          <a:lstStyle>
            <a:lvl1pPr marL="45720" indent="0">
              <a:buNone/>
              <a:defRPr sz="1900" b="1">
                <a:solidFill>
                  <a:schemeClr val="tx1">
                    <a:tint val="95000"/>
                  </a:schemeClr>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5" name="Content Placeholder 4"/>
          <p:cNvSpPr>
            <a:spLocks noGrp="1"/>
          </p:cNvSpPr>
          <p:nvPr>
            <p:ph sz="quarter" idx="2"/>
          </p:nvPr>
        </p:nvSpPr>
        <p:spPr>
          <a:xfrm>
            <a:off x="508000" y="2708519"/>
            <a:ext cx="5388864" cy="3886200"/>
          </a:xfrm>
        </p:spPr>
        <p:txBody>
          <a:bodyPr/>
          <a:lstStyle>
            <a:lvl1pPr>
              <a:defRPr sz="2000"/>
            </a:lvl1pPr>
            <a:lvl2pPr>
              <a:defRPr sz="2000"/>
            </a:lvl2pPr>
            <a:lvl3pPr>
              <a:defRPr sz="1800"/>
            </a:lvl3pPr>
            <a:lvl4pPr>
              <a:defRPr sz="1600"/>
            </a:lvl4pPr>
            <a:lvl5pPr>
              <a:defRPr sz="16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6" name="Content Placeholder 5"/>
          <p:cNvSpPr>
            <a:spLocks noGrp="1"/>
          </p:cNvSpPr>
          <p:nvPr>
            <p:ph sz="quarter" idx="4"/>
          </p:nvPr>
        </p:nvSpPr>
        <p:spPr>
          <a:xfrm>
            <a:off x="6291073" y="2708519"/>
            <a:ext cx="5389033" cy="3886200"/>
          </a:xfrm>
        </p:spPr>
        <p:txBody>
          <a:bodyPr/>
          <a:lstStyle>
            <a:lvl1pPr>
              <a:defRPr sz="2000"/>
            </a:lvl1pPr>
            <a:lvl2pPr>
              <a:defRPr sz="2000"/>
            </a:lvl2pPr>
            <a:lvl3pPr>
              <a:defRPr sz="1800"/>
            </a:lvl3pPr>
            <a:lvl4pPr>
              <a:defRPr sz="1600"/>
            </a:lvl4pPr>
            <a:lvl5pPr>
              <a:defRPr sz="16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26" name="Date Placeholder 25"/>
          <p:cNvSpPr>
            <a:spLocks noGrp="1"/>
          </p:cNvSpPr>
          <p:nvPr>
            <p:ph type="dt" sz="half" idx="10"/>
          </p:nvPr>
        </p:nvSpPr>
        <p:spPr/>
        <p:txBody>
          <a:bodyPr rtlCol="0"/>
          <a:lstStyle/>
          <a:p>
            <a:pPr>
              <a:defRPr/>
            </a:pPr>
            <a:endParaRPr lang="en-US" dirty="0"/>
          </a:p>
        </p:txBody>
      </p:sp>
      <p:sp>
        <p:nvSpPr>
          <p:cNvPr id="27" name="Slide Number Placeholder 26"/>
          <p:cNvSpPr>
            <a:spLocks noGrp="1"/>
          </p:cNvSpPr>
          <p:nvPr>
            <p:ph type="sldNum" sz="quarter" idx="11"/>
          </p:nvPr>
        </p:nvSpPr>
        <p:spPr/>
        <p:txBody>
          <a:bodyPr rtlCol="0"/>
          <a:lstStyle/>
          <a:p>
            <a:pPr>
              <a:defRPr/>
            </a:pPr>
            <a:fld id="{36D4F5B4-CAB0-4BE5-B17B-5A787E775555}" type="slidenum">
              <a:rPr lang="en-US" smtClean="0"/>
              <a:pPr>
                <a:defRPr/>
              </a:pPr>
              <a:t>‹#›</a:t>
            </a:fld>
            <a:endParaRPr lang="en-US" dirty="0"/>
          </a:p>
        </p:txBody>
      </p:sp>
      <p:sp>
        <p:nvSpPr>
          <p:cNvPr id="28" name="Footer Placeholder 27"/>
          <p:cNvSpPr>
            <a:spLocks noGrp="1"/>
          </p:cNvSpPr>
          <p:nvPr>
            <p:ph type="ftr" sz="quarter" idx="12"/>
          </p:nvPr>
        </p:nvSpPr>
        <p:spPr/>
        <p:txBody>
          <a:bodyPr rtlCol="0"/>
          <a:lstStyle/>
          <a:p>
            <a:pPr>
              <a:defRPr/>
            </a:pPr>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09600" y="1143000"/>
            <a:ext cx="10972800" cy="1069848"/>
          </a:xfrm>
        </p:spPr>
        <p:txBody>
          <a:bodyPr anchor="ctr"/>
          <a:lstStyle>
            <a:lvl1pPr>
              <a:defRPr sz="4000">
                <a:solidFill>
                  <a:schemeClr val="tx2"/>
                </a:solidFill>
              </a:defRPr>
            </a:lvl1pPr>
          </a:lstStyle>
          <a:p>
            <a:r>
              <a:rPr kumimoji="0" lang="en-US"/>
              <a:t>Click to edit Master title style</a:t>
            </a:r>
          </a:p>
        </p:txBody>
      </p:sp>
      <p:sp>
        <p:nvSpPr>
          <p:cNvPr id="3" name="Date Placeholder 2"/>
          <p:cNvSpPr>
            <a:spLocks noGrp="1"/>
          </p:cNvSpPr>
          <p:nvPr>
            <p:ph type="dt" sz="half" idx="10"/>
          </p:nvPr>
        </p:nvSpPr>
        <p:spPr>
          <a:xfrm>
            <a:off x="8778240" y="612648"/>
            <a:ext cx="1276352" cy="457200"/>
          </a:xfrm>
        </p:spPr>
        <p:txBody>
          <a:bodyPr/>
          <a:lstStyle/>
          <a:p>
            <a:pPr>
              <a:defRPr/>
            </a:pPr>
            <a:endParaRPr lang="en-US" dirty="0"/>
          </a:p>
        </p:txBody>
      </p:sp>
      <p:sp>
        <p:nvSpPr>
          <p:cNvPr id="4" name="Footer Placeholder 3"/>
          <p:cNvSpPr>
            <a:spLocks noGrp="1"/>
          </p:cNvSpPr>
          <p:nvPr>
            <p:ph type="ftr" sz="quarter" idx="11"/>
          </p:nvPr>
        </p:nvSpPr>
        <p:spPr>
          <a:xfrm>
            <a:off x="7010400" y="612648"/>
            <a:ext cx="1767840" cy="457200"/>
          </a:xfrm>
        </p:spPr>
        <p:txBody>
          <a:bodyPr/>
          <a:lstStyle/>
          <a:p>
            <a:pPr>
              <a:defRPr/>
            </a:pPr>
            <a:endParaRPr lang="en-US" dirty="0"/>
          </a:p>
        </p:txBody>
      </p:sp>
      <p:sp>
        <p:nvSpPr>
          <p:cNvPr id="5" name="Slide Number Placeholder 4"/>
          <p:cNvSpPr>
            <a:spLocks noGrp="1"/>
          </p:cNvSpPr>
          <p:nvPr>
            <p:ph type="sldNum" sz="quarter" idx="12"/>
          </p:nvPr>
        </p:nvSpPr>
        <p:spPr>
          <a:xfrm>
            <a:off x="10899648" y="2272"/>
            <a:ext cx="1016000" cy="365760"/>
          </a:xfrm>
        </p:spPr>
        <p:txBody>
          <a:bodyPr/>
          <a:lstStyle/>
          <a:p>
            <a:pPr>
              <a:defRPr/>
            </a:pPr>
            <a:fld id="{B760D45A-94D5-4CD4-9879-146FCDF76C4D}" type="slidenum">
              <a:rPr lang="en-US" smtClean="0"/>
              <a:pPr>
                <a:defRPr/>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endParaRPr lang="en-US" dirty="0"/>
          </a:p>
        </p:txBody>
      </p:sp>
      <p:sp>
        <p:nvSpPr>
          <p:cNvPr id="3" name="Footer Placeholder 2"/>
          <p:cNvSpPr>
            <a:spLocks noGrp="1"/>
          </p:cNvSpPr>
          <p:nvPr>
            <p:ph type="ftr" sz="quarter" idx="11"/>
          </p:nvPr>
        </p:nvSpPr>
        <p:spPr/>
        <p:txBody>
          <a:bodyPr/>
          <a:lstStyle/>
          <a:p>
            <a:pPr>
              <a:defRPr/>
            </a:pPr>
            <a:endParaRPr lang="en-US" dirty="0"/>
          </a:p>
        </p:txBody>
      </p:sp>
      <p:sp>
        <p:nvSpPr>
          <p:cNvPr id="4" name="Slide Number Placeholder 3"/>
          <p:cNvSpPr>
            <a:spLocks noGrp="1"/>
          </p:cNvSpPr>
          <p:nvPr>
            <p:ph type="sldNum" sz="quarter" idx="12"/>
          </p:nvPr>
        </p:nvSpPr>
        <p:spPr/>
        <p:txBody>
          <a:bodyPr/>
          <a:lstStyle/>
          <a:p>
            <a:pPr>
              <a:defRPr/>
            </a:pPr>
            <a:fld id="{6F45D050-3559-4F06-9225-C2DDAEB85002}" type="slidenum">
              <a:rPr lang="en-US" smtClean="0"/>
              <a:pPr>
                <a:defRPr/>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137995" y="1101970"/>
            <a:ext cx="4511040" cy="877824"/>
          </a:xfrm>
        </p:spPr>
        <p:txBody>
          <a:bodyPr anchor="b"/>
          <a:lstStyle>
            <a:lvl1pPr algn="l">
              <a:buNone/>
              <a:defRPr sz="1800" b="1"/>
            </a:lvl1pPr>
          </a:lstStyle>
          <a:p>
            <a:r>
              <a:rPr kumimoji="0" lang="en-US"/>
              <a:t>Click to edit Master title style</a:t>
            </a:r>
          </a:p>
        </p:txBody>
      </p:sp>
      <p:sp>
        <p:nvSpPr>
          <p:cNvPr id="3" name="Text Placeholder 2"/>
          <p:cNvSpPr>
            <a:spLocks noGrp="1"/>
          </p:cNvSpPr>
          <p:nvPr>
            <p:ph type="body" idx="2"/>
          </p:nvPr>
        </p:nvSpPr>
        <p:spPr>
          <a:xfrm>
            <a:off x="7137995" y="2010727"/>
            <a:ext cx="4511040" cy="4617720"/>
          </a:xfrm>
        </p:spPr>
        <p:txBody>
          <a:bodyPr/>
          <a:lstStyle>
            <a:lvl1pPr marL="9144"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a:t>Click to edit Master text styles</a:t>
            </a:r>
          </a:p>
        </p:txBody>
      </p:sp>
      <p:sp>
        <p:nvSpPr>
          <p:cNvPr id="4" name="Content Placeholder 3"/>
          <p:cNvSpPr>
            <a:spLocks noGrp="1"/>
          </p:cNvSpPr>
          <p:nvPr>
            <p:ph sz="half" idx="1"/>
          </p:nvPr>
        </p:nvSpPr>
        <p:spPr>
          <a:xfrm>
            <a:off x="203200" y="776287"/>
            <a:ext cx="6803136" cy="5852160"/>
          </a:xfrm>
        </p:spPr>
        <p:txBody>
          <a:bodyPr/>
          <a:lstStyle>
            <a:lvl1pPr>
              <a:defRPr sz="3200"/>
            </a:lvl1pPr>
            <a:lvl2pPr>
              <a:defRPr sz="2800"/>
            </a:lvl2pPr>
            <a:lvl3pPr>
              <a:defRPr sz="2400"/>
            </a:lvl3pPr>
            <a:lvl4pPr>
              <a:defRPr sz="2000"/>
            </a:lvl4pPr>
            <a:lvl5pPr>
              <a:defRPr sz="20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pPr>
              <a:defRPr/>
            </a:pPr>
            <a:endParaRPr lang="en-US" dirty="0"/>
          </a:p>
        </p:txBody>
      </p:sp>
      <p:sp>
        <p:nvSpPr>
          <p:cNvPr id="6" name="Footer Placeholder 5"/>
          <p:cNvSpPr>
            <a:spLocks noGrp="1"/>
          </p:cNvSpPr>
          <p:nvPr>
            <p:ph type="ftr" sz="quarter" idx="11"/>
          </p:nvPr>
        </p:nvSpPr>
        <p:spPr/>
        <p:txBody>
          <a:bodyPr/>
          <a:lstStyle/>
          <a:p>
            <a:pPr>
              <a:defRPr/>
            </a:pPr>
            <a:endParaRPr lang="en-US" dirty="0"/>
          </a:p>
        </p:txBody>
      </p:sp>
      <p:sp>
        <p:nvSpPr>
          <p:cNvPr id="7" name="Slide Number Placeholder 6"/>
          <p:cNvSpPr>
            <a:spLocks noGrp="1"/>
          </p:cNvSpPr>
          <p:nvPr>
            <p:ph type="sldNum" sz="quarter" idx="12"/>
          </p:nvPr>
        </p:nvSpPr>
        <p:spPr/>
        <p:txBody>
          <a:bodyPr/>
          <a:lstStyle/>
          <a:p>
            <a:pPr>
              <a:defRPr/>
            </a:pPr>
            <a:fld id="{876600F7-72E0-4632-BDBF-B41FD5F9922C}" type="slidenum">
              <a:rPr lang="en-US" smtClean="0"/>
              <a:pPr>
                <a:defRPr/>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253913" y="1109161"/>
            <a:ext cx="782404" cy="4681637"/>
          </a:xfrm>
        </p:spPr>
        <p:txBody>
          <a:bodyPr vert="vert270" lIns="45720" tIns="0" rIns="45720" anchor="t"/>
          <a:lstStyle>
            <a:lvl1pPr algn="ctr">
              <a:buNone/>
              <a:defRPr sz="2000" b="1"/>
            </a:lvl1pPr>
          </a:lstStyle>
          <a:p>
            <a:r>
              <a:rPr kumimoji="0" lang="en-US"/>
              <a:t>Click to edit Master title style</a:t>
            </a:r>
          </a:p>
        </p:txBody>
      </p:sp>
      <p:sp>
        <p:nvSpPr>
          <p:cNvPr id="3" name="Picture Placeholder 2"/>
          <p:cNvSpPr>
            <a:spLocks noGrp="1"/>
          </p:cNvSpPr>
          <p:nvPr>
            <p:ph type="pic" idx="1"/>
          </p:nvPr>
        </p:nvSpPr>
        <p:spPr>
          <a:xfrm>
            <a:off x="538228" y="1143000"/>
            <a:ext cx="6096000" cy="4572000"/>
          </a:xfrm>
          <a:solidFill>
            <a:srgbClr val="EAEAEA"/>
          </a:solidFill>
          <a:ln w="50800">
            <a:solidFill>
              <a:srgbClr val="FFFFFF"/>
            </a:solidFill>
            <a:miter lim="800000"/>
          </a:ln>
          <a:effectLst>
            <a:outerShdw blurRad="57150" dist="31750" dir="4800000" algn="tl" rotWithShape="0">
              <a:srgbClr val="000000">
                <a:alpha val="25000"/>
              </a:srgbClr>
            </a:outerShdw>
          </a:effectLst>
          <a:scene3d>
            <a:camera prst="orthographicFront"/>
            <a:lightRig rig="twoPt" dir="t">
              <a:rot lat="0" lon="0" rev="7200000"/>
            </a:lightRig>
          </a:scene3d>
          <a:sp3d contourW="2540">
            <a:bevelT w="25400" h="19050"/>
            <a:contourClr>
              <a:srgbClr val="AEAEAE"/>
            </a:contourClr>
          </a:sp3d>
        </p:spPr>
        <p:txBody>
          <a:bodyPr/>
          <a:lstStyle>
            <a:lvl1pPr marL="0" indent="0">
              <a:buNone/>
              <a:defRPr sz="3200"/>
            </a:lvl1pPr>
          </a:lstStyle>
          <a:p>
            <a:r>
              <a:rPr kumimoji="0" lang="en-US"/>
              <a:t>Click icon to add picture</a:t>
            </a:r>
            <a:endParaRPr kumimoji="0" lang="en-US" dirty="0"/>
          </a:p>
        </p:txBody>
      </p:sp>
      <p:sp>
        <p:nvSpPr>
          <p:cNvPr id="4" name="Text Placeholder 3"/>
          <p:cNvSpPr>
            <a:spLocks noGrp="1"/>
          </p:cNvSpPr>
          <p:nvPr>
            <p:ph type="body" sz="half" idx="2"/>
          </p:nvPr>
        </p:nvSpPr>
        <p:spPr>
          <a:xfrm>
            <a:off x="8117924" y="3274309"/>
            <a:ext cx="3454400" cy="2516489"/>
          </a:xfrm>
        </p:spPr>
        <p:txBody>
          <a:bodyPr lIns="0" tIns="0" rIns="45720" anchor="t"/>
          <a:lstStyle>
            <a:lvl1pPr marL="0" indent="0">
              <a:lnSpc>
                <a:spcPct val="100000"/>
              </a:lnSpc>
              <a:spcBef>
                <a:spcPts val="0"/>
              </a:spcBef>
              <a:buFontTx/>
              <a:buNone/>
              <a:defRPr sz="13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en-US"/>
              <a:t>Click to edit Master text styles</a:t>
            </a:r>
          </a:p>
        </p:txBody>
      </p:sp>
      <p:sp>
        <p:nvSpPr>
          <p:cNvPr id="5" name="Date Placeholder 4"/>
          <p:cNvSpPr>
            <a:spLocks noGrp="1"/>
          </p:cNvSpPr>
          <p:nvPr>
            <p:ph type="dt" sz="half" idx="10"/>
          </p:nvPr>
        </p:nvSpPr>
        <p:spPr/>
        <p:txBody>
          <a:bodyPr/>
          <a:lstStyle/>
          <a:p>
            <a:pPr>
              <a:defRPr/>
            </a:pPr>
            <a:endParaRPr lang="en-US" dirty="0"/>
          </a:p>
        </p:txBody>
      </p:sp>
      <p:sp>
        <p:nvSpPr>
          <p:cNvPr id="6" name="Footer Placeholder 5"/>
          <p:cNvSpPr>
            <a:spLocks noGrp="1"/>
          </p:cNvSpPr>
          <p:nvPr>
            <p:ph type="ftr" sz="quarter" idx="11"/>
          </p:nvPr>
        </p:nvSpPr>
        <p:spPr/>
        <p:txBody>
          <a:bodyPr/>
          <a:lstStyle/>
          <a:p>
            <a:pPr>
              <a:defRPr/>
            </a:pPr>
            <a:endParaRPr lang="en-US" dirty="0"/>
          </a:p>
        </p:txBody>
      </p:sp>
      <p:sp>
        <p:nvSpPr>
          <p:cNvPr id="7" name="Slide Number Placeholder 6"/>
          <p:cNvSpPr>
            <a:spLocks noGrp="1"/>
          </p:cNvSpPr>
          <p:nvPr>
            <p:ph type="sldNum" sz="quarter" idx="12"/>
          </p:nvPr>
        </p:nvSpPr>
        <p:spPr/>
        <p:txBody>
          <a:bodyPr/>
          <a:lstStyle/>
          <a:p>
            <a:pPr>
              <a:defRPr/>
            </a:pPr>
            <a:fld id="{68A21D0A-CE29-4074-A0E5-9D6B9501F5A3}" type="slidenum">
              <a:rPr lang="en-US" smtClean="0"/>
              <a:pPr>
                <a:defRPr/>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8" name="Rectangle 27"/>
          <p:cNvSpPr/>
          <p:nvPr/>
        </p:nvSpPr>
        <p:spPr>
          <a:xfrm>
            <a:off x="1" y="366819"/>
            <a:ext cx="12192000" cy="84407"/>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2400"/>
          </a:p>
        </p:txBody>
      </p:sp>
      <p:sp>
        <p:nvSpPr>
          <p:cNvPr id="29" name="Rectangle 28"/>
          <p:cNvSpPr/>
          <p:nvPr/>
        </p:nvSpPr>
        <p:spPr>
          <a:xfrm>
            <a:off x="0" y="-1"/>
            <a:ext cx="12192000" cy="310663"/>
          </a:xfrm>
          <a:prstGeom prst="rect">
            <a:avLst/>
          </a:prstGeom>
          <a:solidFill>
            <a:schemeClr val="tx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2400"/>
          </a:p>
        </p:txBody>
      </p:sp>
      <p:sp>
        <p:nvSpPr>
          <p:cNvPr id="30" name="Rectangle 29"/>
          <p:cNvSpPr/>
          <p:nvPr/>
        </p:nvSpPr>
        <p:spPr>
          <a:xfrm>
            <a:off x="1" y="308277"/>
            <a:ext cx="12192001" cy="91441"/>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2400"/>
          </a:p>
        </p:txBody>
      </p:sp>
      <p:sp>
        <p:nvSpPr>
          <p:cNvPr id="31" name="Rectangle 30"/>
          <p:cNvSpPr/>
          <p:nvPr/>
        </p:nvSpPr>
        <p:spPr>
          <a:xfrm flipV="1">
            <a:off x="7213577" y="360247"/>
            <a:ext cx="4978425" cy="9108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2400"/>
          </a:p>
        </p:txBody>
      </p:sp>
      <p:sp>
        <p:nvSpPr>
          <p:cNvPr id="32" name="Rectangle 31"/>
          <p:cNvSpPr/>
          <p:nvPr/>
        </p:nvSpPr>
        <p:spPr>
          <a:xfrm flipV="1">
            <a:off x="7213601" y="440113"/>
            <a:ext cx="4978401" cy="180035"/>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2400"/>
          </a:p>
        </p:txBody>
      </p:sp>
      <p:sp useBgFill="1">
        <p:nvSpPr>
          <p:cNvPr id="33" name="Rounded Rectangle 32"/>
          <p:cNvSpPr/>
          <p:nvPr/>
        </p:nvSpPr>
        <p:spPr bwMode="white">
          <a:xfrm>
            <a:off x="7209785" y="497504"/>
            <a:ext cx="4084320" cy="27432"/>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2400"/>
          </a:p>
        </p:txBody>
      </p:sp>
      <p:sp useBgFill="1">
        <p:nvSpPr>
          <p:cNvPr id="34" name="Rounded Rectangle 33"/>
          <p:cNvSpPr/>
          <p:nvPr/>
        </p:nvSpPr>
        <p:spPr bwMode="white">
          <a:xfrm>
            <a:off x="9831528" y="588943"/>
            <a:ext cx="2133600" cy="36576"/>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2400"/>
          </a:p>
        </p:txBody>
      </p:sp>
      <p:sp>
        <p:nvSpPr>
          <p:cNvPr id="35" name="Rectangle 34"/>
          <p:cNvSpPr/>
          <p:nvPr/>
        </p:nvSpPr>
        <p:spPr bwMode="invGray">
          <a:xfrm>
            <a:off x="12113288" y="-2001"/>
            <a:ext cx="76835" cy="621792"/>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2400" dirty="0"/>
          </a:p>
        </p:txBody>
      </p:sp>
      <p:sp>
        <p:nvSpPr>
          <p:cNvPr id="36" name="Rectangle 35"/>
          <p:cNvSpPr/>
          <p:nvPr/>
        </p:nvSpPr>
        <p:spPr bwMode="invGray">
          <a:xfrm>
            <a:off x="12059308" y="-2001"/>
            <a:ext cx="36576" cy="621792"/>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2400" dirty="0"/>
          </a:p>
        </p:txBody>
      </p:sp>
      <p:sp>
        <p:nvSpPr>
          <p:cNvPr id="37" name="Rectangle 36"/>
          <p:cNvSpPr/>
          <p:nvPr/>
        </p:nvSpPr>
        <p:spPr bwMode="invGray">
          <a:xfrm>
            <a:off x="12033904" y="-2001"/>
            <a:ext cx="12192" cy="621792"/>
          </a:xfrm>
          <a:prstGeom prst="rect">
            <a:avLst/>
          </a:prstGeom>
          <a:solidFill>
            <a:srgbClr val="FFFFFF">
              <a:alpha val="6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2400"/>
          </a:p>
        </p:txBody>
      </p:sp>
      <p:sp>
        <p:nvSpPr>
          <p:cNvPr id="38" name="Rectangle 37"/>
          <p:cNvSpPr/>
          <p:nvPr/>
        </p:nvSpPr>
        <p:spPr bwMode="invGray">
          <a:xfrm>
            <a:off x="11967231" y="-2001"/>
            <a:ext cx="36576" cy="621792"/>
          </a:xfrm>
          <a:prstGeom prst="rect">
            <a:avLst/>
          </a:prstGeom>
          <a:solidFill>
            <a:srgbClr val="FFFFFF">
              <a:alpha val="4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2400"/>
          </a:p>
        </p:txBody>
      </p:sp>
      <p:sp>
        <p:nvSpPr>
          <p:cNvPr id="39" name="Rectangle 38"/>
          <p:cNvSpPr/>
          <p:nvPr/>
        </p:nvSpPr>
        <p:spPr bwMode="invGray">
          <a:xfrm>
            <a:off x="11887569" y="380"/>
            <a:ext cx="73152" cy="585216"/>
          </a:xfrm>
          <a:prstGeom prst="rect">
            <a:avLst/>
          </a:prstGeom>
          <a:solidFill>
            <a:srgbClr val="FFFFFF">
              <a:alpha val="2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2400"/>
          </a:p>
        </p:txBody>
      </p:sp>
      <p:sp>
        <p:nvSpPr>
          <p:cNvPr id="40" name="Rectangle 39"/>
          <p:cNvSpPr/>
          <p:nvPr/>
        </p:nvSpPr>
        <p:spPr bwMode="invGray">
          <a:xfrm>
            <a:off x="11831300" y="380"/>
            <a:ext cx="12192" cy="585216"/>
          </a:xfrm>
          <a:prstGeom prst="rect">
            <a:avLst/>
          </a:prstGeom>
          <a:solidFill>
            <a:srgbClr val="FFFFFF">
              <a:alpha val="30196"/>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2400" dirty="0"/>
          </a:p>
        </p:txBody>
      </p:sp>
      <p:sp>
        <p:nvSpPr>
          <p:cNvPr id="22" name="Title Placeholder 21"/>
          <p:cNvSpPr>
            <a:spLocks noGrp="1"/>
          </p:cNvSpPr>
          <p:nvPr>
            <p:ph type="title"/>
          </p:nvPr>
        </p:nvSpPr>
        <p:spPr>
          <a:xfrm>
            <a:off x="609600" y="1143000"/>
            <a:ext cx="10972800" cy="1066800"/>
          </a:xfrm>
          <a:prstGeom prst="rect">
            <a:avLst/>
          </a:prstGeom>
        </p:spPr>
        <p:txBody>
          <a:bodyPr vert="horz" anchor="ctr">
            <a:normAutofit/>
          </a:bodyPr>
          <a:lstStyle/>
          <a:p>
            <a:r>
              <a:rPr kumimoji="0" lang="en-US"/>
              <a:t>Click to edit Master title style</a:t>
            </a:r>
          </a:p>
        </p:txBody>
      </p:sp>
      <p:sp>
        <p:nvSpPr>
          <p:cNvPr id="13" name="Text Placeholder 12"/>
          <p:cNvSpPr>
            <a:spLocks noGrp="1"/>
          </p:cNvSpPr>
          <p:nvPr>
            <p:ph type="body" idx="1"/>
          </p:nvPr>
        </p:nvSpPr>
        <p:spPr>
          <a:xfrm>
            <a:off x="609600" y="2249424"/>
            <a:ext cx="10972800" cy="4325112"/>
          </a:xfrm>
          <a:prstGeom prst="rect">
            <a:avLst/>
          </a:prstGeom>
        </p:spPr>
        <p:txBody>
          <a:bodyPr vert="horz">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14" name="Date Placeholder 13"/>
          <p:cNvSpPr>
            <a:spLocks noGrp="1"/>
          </p:cNvSpPr>
          <p:nvPr>
            <p:ph type="dt" sz="half" idx="2"/>
          </p:nvPr>
        </p:nvSpPr>
        <p:spPr>
          <a:xfrm>
            <a:off x="8782048" y="612648"/>
            <a:ext cx="1276352" cy="457200"/>
          </a:xfrm>
          <a:prstGeom prst="rect">
            <a:avLst/>
          </a:prstGeom>
        </p:spPr>
        <p:txBody>
          <a:bodyPr vert="horz"/>
          <a:lstStyle>
            <a:lvl1pPr algn="l" eaLnBrk="1" latinLnBrk="0" hangingPunct="1">
              <a:defRPr kumimoji="0" sz="800">
                <a:solidFill>
                  <a:schemeClr val="accent2"/>
                </a:solidFill>
              </a:defRPr>
            </a:lvl1pPr>
          </a:lstStyle>
          <a:p>
            <a:pPr>
              <a:defRPr/>
            </a:pPr>
            <a:endParaRPr lang="en-US" dirty="0"/>
          </a:p>
        </p:txBody>
      </p:sp>
      <p:sp>
        <p:nvSpPr>
          <p:cNvPr id="3" name="Footer Placeholder 2"/>
          <p:cNvSpPr>
            <a:spLocks noGrp="1"/>
          </p:cNvSpPr>
          <p:nvPr>
            <p:ph type="ftr" sz="quarter" idx="3"/>
          </p:nvPr>
        </p:nvSpPr>
        <p:spPr>
          <a:xfrm>
            <a:off x="7010400" y="612648"/>
            <a:ext cx="1767840" cy="457200"/>
          </a:xfrm>
          <a:prstGeom prst="rect">
            <a:avLst/>
          </a:prstGeom>
        </p:spPr>
        <p:txBody>
          <a:bodyPr vert="horz"/>
          <a:lstStyle>
            <a:lvl1pPr algn="r" eaLnBrk="1" latinLnBrk="0" hangingPunct="1">
              <a:defRPr kumimoji="0" sz="800">
                <a:solidFill>
                  <a:schemeClr val="accent2"/>
                </a:solidFill>
              </a:defRPr>
            </a:lvl1pPr>
          </a:lstStyle>
          <a:p>
            <a:pPr>
              <a:defRPr/>
            </a:pPr>
            <a:endParaRPr lang="en-US" dirty="0"/>
          </a:p>
        </p:txBody>
      </p:sp>
      <p:sp>
        <p:nvSpPr>
          <p:cNvPr id="23" name="Slide Number Placeholder 22"/>
          <p:cNvSpPr>
            <a:spLocks noGrp="1"/>
          </p:cNvSpPr>
          <p:nvPr>
            <p:ph type="sldNum" sz="quarter" idx="4"/>
          </p:nvPr>
        </p:nvSpPr>
        <p:spPr>
          <a:xfrm>
            <a:off x="10899648" y="2272"/>
            <a:ext cx="1016000" cy="365760"/>
          </a:xfrm>
          <a:prstGeom prst="rect">
            <a:avLst/>
          </a:prstGeom>
        </p:spPr>
        <p:txBody>
          <a:bodyPr vert="horz" anchor="b"/>
          <a:lstStyle>
            <a:lvl1pPr algn="r" eaLnBrk="1" latinLnBrk="0" hangingPunct="1">
              <a:defRPr kumimoji="0" sz="1800">
                <a:solidFill>
                  <a:srgbClr val="FFFFFF"/>
                </a:solidFill>
              </a:defRPr>
            </a:lvl1pPr>
          </a:lstStyle>
          <a:p>
            <a:pPr>
              <a:defRPr/>
            </a:pPr>
            <a:fld id="{71952FC7-8E4A-479B-89EB-38554BB5CB70}" type="slidenum">
              <a:rPr lang="en-US" smtClean="0"/>
              <a:pPr>
                <a:defRPr/>
              </a:pPr>
              <a:t>‹#›</a:t>
            </a:fld>
            <a:endParaRPr lang="en-US" dirty="0"/>
          </a:p>
        </p:txBody>
      </p:sp>
    </p:spTree>
  </p:cSld>
  <p:clrMap bg1="lt1" tx1="dk1" bg2="lt2" tx2="dk2" accent1="accent1" accent2="accent2" accent3="accent3" accent4="accent4" accent5="accent5" accent6="accent6" hlink="hlink" folHlink="folHlink"/>
  <p:sldLayoutIdLst>
    <p:sldLayoutId id="2147483769" r:id="rId1"/>
    <p:sldLayoutId id="2147483770" r:id="rId2"/>
    <p:sldLayoutId id="2147483771" r:id="rId3"/>
    <p:sldLayoutId id="2147483772" r:id="rId4"/>
    <p:sldLayoutId id="2147483773" r:id="rId5"/>
    <p:sldLayoutId id="2147483774" r:id="rId6"/>
    <p:sldLayoutId id="2147483775" r:id="rId7"/>
    <p:sldLayoutId id="2147483776" r:id="rId8"/>
    <p:sldLayoutId id="2147483777" r:id="rId9"/>
    <p:sldLayoutId id="2147483778" r:id="rId10"/>
    <p:sldLayoutId id="2147483779" r:id="rId11"/>
  </p:sldLayoutIdLst>
  <p:hf hdr="0" ftr="0" dt="0"/>
  <p:txStyles>
    <p:titleStyle>
      <a:lvl1pPr algn="l" rtl="0" eaLnBrk="1" latinLnBrk="0" hangingPunct="1">
        <a:spcBef>
          <a:spcPct val="0"/>
        </a:spcBef>
        <a:buNone/>
        <a:defRPr kumimoji="0" sz="4000" kern="1200">
          <a:solidFill>
            <a:schemeClr val="tx2"/>
          </a:solidFill>
          <a:latin typeface="+mj-lt"/>
          <a:ea typeface="+mj-ea"/>
          <a:cs typeface="+mj-cs"/>
        </a:defRPr>
      </a:lvl1pPr>
    </p:titleStyle>
    <p:bodyStyle>
      <a:lvl1pPr marL="365760" indent="-256032" algn="l" rtl="0" eaLnBrk="1" latinLnBrk="0" hangingPunct="1">
        <a:spcBef>
          <a:spcPts val="300"/>
        </a:spcBef>
        <a:buClr>
          <a:schemeClr val="accent3"/>
        </a:buClr>
        <a:buFont typeface="Georgia"/>
        <a:buChar char="•"/>
        <a:defRPr kumimoji="0" sz="2800" kern="1200">
          <a:solidFill>
            <a:schemeClr val="tx1"/>
          </a:solidFill>
          <a:latin typeface="+mn-lt"/>
          <a:ea typeface="+mn-ea"/>
          <a:cs typeface="+mn-cs"/>
        </a:defRPr>
      </a:lvl1pPr>
      <a:lvl2pPr marL="658368" indent="-246888" algn="l" rtl="0" eaLnBrk="1" latinLnBrk="0" hangingPunct="1">
        <a:spcBef>
          <a:spcPts val="300"/>
        </a:spcBef>
        <a:buClr>
          <a:schemeClr val="accent2"/>
        </a:buClr>
        <a:buFont typeface="Georgia"/>
        <a:buChar char="▫"/>
        <a:defRPr kumimoji="0" sz="2600" kern="1200">
          <a:solidFill>
            <a:schemeClr val="accent2"/>
          </a:solidFill>
          <a:latin typeface="+mn-lt"/>
          <a:ea typeface="+mn-ea"/>
          <a:cs typeface="+mn-cs"/>
        </a:defRPr>
      </a:lvl2pPr>
      <a:lvl3pPr marL="923544" indent="-219456" algn="l" rtl="0" eaLnBrk="1" latinLnBrk="0" hangingPunct="1">
        <a:spcBef>
          <a:spcPts val="300"/>
        </a:spcBef>
        <a:buClr>
          <a:schemeClr val="accent1"/>
        </a:buClr>
        <a:buFont typeface="Wingdings 2"/>
        <a:buChar char=""/>
        <a:defRPr kumimoji="0" sz="2400" kern="1200">
          <a:solidFill>
            <a:schemeClr val="accent1"/>
          </a:solidFill>
          <a:latin typeface="+mn-lt"/>
          <a:ea typeface="+mn-ea"/>
          <a:cs typeface="+mn-cs"/>
        </a:defRPr>
      </a:lvl3pPr>
      <a:lvl4pPr marL="1179576" indent="-201168" algn="l" rtl="0" eaLnBrk="1" latinLnBrk="0" hangingPunct="1">
        <a:spcBef>
          <a:spcPts val="300"/>
        </a:spcBef>
        <a:buClr>
          <a:schemeClr val="accent1"/>
        </a:buClr>
        <a:buFont typeface="Wingdings 2"/>
        <a:buChar char=""/>
        <a:defRPr kumimoji="0" sz="2200" kern="1200">
          <a:solidFill>
            <a:schemeClr val="accent1"/>
          </a:solidFill>
          <a:latin typeface="+mn-lt"/>
          <a:ea typeface="+mn-ea"/>
          <a:cs typeface="+mn-cs"/>
        </a:defRPr>
      </a:lvl4pPr>
      <a:lvl5pPr marL="1389888" indent="-182880" algn="l" rtl="0" eaLnBrk="1" latinLnBrk="0" hangingPunct="1">
        <a:spcBef>
          <a:spcPts val="300"/>
        </a:spcBef>
        <a:buClr>
          <a:schemeClr val="accent3"/>
        </a:buClr>
        <a:buFont typeface="Georgia"/>
        <a:buChar char="▫"/>
        <a:defRPr kumimoji="0" sz="2000" kern="1200">
          <a:solidFill>
            <a:schemeClr val="accent3"/>
          </a:solidFill>
          <a:latin typeface="+mn-lt"/>
          <a:ea typeface="+mn-ea"/>
          <a:cs typeface="+mn-cs"/>
        </a:defRPr>
      </a:lvl5pPr>
      <a:lvl6pPr marL="1609344" indent="-182880" algn="l" rtl="0" eaLnBrk="1" latinLnBrk="0" hangingPunct="1">
        <a:spcBef>
          <a:spcPts val="300"/>
        </a:spcBef>
        <a:buClr>
          <a:schemeClr val="accent3"/>
        </a:buClr>
        <a:buFont typeface="Georgia"/>
        <a:buChar char="▫"/>
        <a:defRPr kumimoji="0" sz="1800" kern="1200">
          <a:solidFill>
            <a:schemeClr val="accent3"/>
          </a:solidFill>
          <a:latin typeface="+mn-lt"/>
          <a:ea typeface="+mn-ea"/>
          <a:cs typeface="+mn-cs"/>
        </a:defRPr>
      </a:lvl6pPr>
      <a:lvl7pPr marL="1828800" indent="-182880" algn="l" rtl="0" eaLnBrk="1" latinLnBrk="0" hangingPunct="1">
        <a:spcBef>
          <a:spcPts val="300"/>
        </a:spcBef>
        <a:buClr>
          <a:schemeClr val="accent3"/>
        </a:buClr>
        <a:buFont typeface="Georgia"/>
        <a:buChar char="▫"/>
        <a:defRPr kumimoji="0" sz="1600" kern="1200">
          <a:solidFill>
            <a:schemeClr val="accent3"/>
          </a:solidFill>
          <a:latin typeface="+mn-lt"/>
          <a:ea typeface="+mn-ea"/>
          <a:cs typeface="+mn-cs"/>
        </a:defRPr>
      </a:lvl7pPr>
      <a:lvl8pPr marL="2029968" indent="-182880" algn="l" rtl="0" eaLnBrk="1" latinLnBrk="0" hangingPunct="1">
        <a:spcBef>
          <a:spcPts val="300"/>
        </a:spcBef>
        <a:buClr>
          <a:schemeClr val="accent3"/>
        </a:buClr>
        <a:buFont typeface="Georgia"/>
        <a:buChar char="◦"/>
        <a:defRPr kumimoji="0" sz="1500" kern="1200">
          <a:solidFill>
            <a:schemeClr val="accent3"/>
          </a:solidFill>
          <a:latin typeface="+mn-lt"/>
          <a:ea typeface="+mn-ea"/>
          <a:cs typeface="+mn-cs"/>
        </a:defRPr>
      </a:lvl8pPr>
      <a:lvl9pPr marL="2240280" indent="-182880" algn="l" rtl="0" eaLnBrk="1" latinLnBrk="0" hangingPunct="1">
        <a:spcBef>
          <a:spcPts val="300"/>
        </a:spcBef>
        <a:buClr>
          <a:schemeClr val="accent3"/>
        </a:buClr>
        <a:buFont typeface="Georgia"/>
        <a:buChar char="◦"/>
        <a:defRPr kumimoji="0" sz="1400" kern="1200" baseline="0">
          <a:solidFill>
            <a:schemeClr val="accent3"/>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image" Target="../media/image9.emf"/><Relationship Id="rId4" Type="http://schemas.openxmlformats.org/officeDocument/2006/relationships/image" Target="../media/image8.emf"/></Relationships>
</file>

<file path=ppt/slides/_rels/slide12.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chart" Target="../charts/chart2.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chart" Target="../charts/chart3.xml"/></Relationships>
</file>

<file path=ppt/slides/_rels/slide6.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9.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6.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381000" y="457200"/>
            <a:ext cx="11277600" cy="3124200"/>
          </a:xfrm>
        </p:spPr>
        <p:txBody>
          <a:bodyPr>
            <a:normAutofit fontScale="90000"/>
          </a:bodyPr>
          <a:lstStyle/>
          <a:p>
            <a:r>
              <a:rPr lang="en-US" dirty="0"/>
              <a:t>Enhanced High Temperature Nuclear Plant Economics through Maximal Capacity Utilization</a:t>
            </a:r>
            <a:br>
              <a:rPr lang="en-US" dirty="0"/>
            </a:br>
            <a:br>
              <a:rPr lang="en-US" dirty="0"/>
            </a:br>
            <a:r>
              <a:rPr lang="en-US" dirty="0"/>
              <a:t>Cogeneration of Electrical Power and Synthetic Fuel with Fully Flexible Product Selection</a:t>
            </a:r>
          </a:p>
        </p:txBody>
      </p:sp>
      <p:sp>
        <p:nvSpPr>
          <p:cNvPr id="3075" name="Rectangle 3"/>
          <p:cNvSpPr>
            <a:spLocks noGrp="1" noChangeArrowheads="1"/>
          </p:cNvSpPr>
          <p:nvPr>
            <p:ph type="subTitle" idx="1"/>
          </p:nvPr>
        </p:nvSpPr>
        <p:spPr>
          <a:xfrm>
            <a:off x="2133600" y="4953000"/>
            <a:ext cx="6934200" cy="1219200"/>
          </a:xfrm>
        </p:spPr>
        <p:txBody>
          <a:bodyPr>
            <a:normAutofit/>
          </a:bodyPr>
          <a:lstStyle/>
          <a:p>
            <a:pPr eaLnBrk="1" hangingPunct="1">
              <a:buFont typeface="Times" pitchFamily="18" charset="0"/>
              <a:buNone/>
            </a:pPr>
            <a:r>
              <a:rPr lang="en-US" sz="1600" b="1" dirty="0">
                <a:latin typeface="+mj-lt"/>
              </a:rPr>
              <a:t>John R. Bucknell</a:t>
            </a:r>
          </a:p>
          <a:p>
            <a:pPr eaLnBrk="1" hangingPunct="1">
              <a:buFont typeface="Times" pitchFamily="18" charset="0"/>
              <a:buNone/>
            </a:pPr>
            <a:r>
              <a:rPr lang="en-US" sz="1600" b="1" dirty="0">
                <a:latin typeface="+mj-lt"/>
              </a:rPr>
              <a:t>Independent Researcher</a:t>
            </a:r>
          </a:p>
          <a:p>
            <a:pPr eaLnBrk="1" hangingPunct="1">
              <a:buFont typeface="Times" pitchFamily="18" charset="0"/>
              <a:buNone/>
            </a:pPr>
            <a:r>
              <a:rPr lang="en-US" sz="1600" dirty="0">
                <a:latin typeface="+mj-lt"/>
              </a:rPr>
              <a:t>Thorium Energy Alliance Conference, 21-22 August 2017, St. Louis MO</a:t>
            </a:r>
          </a:p>
          <a:p>
            <a:pPr eaLnBrk="1" hangingPunct="1">
              <a:buFont typeface="Times" pitchFamily="18" charset="0"/>
              <a:buNone/>
            </a:pPr>
            <a:endParaRPr lang="en-US" dirty="0">
              <a:latin typeface="+mj-lt"/>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Rectangle 2"/>
          <p:cNvSpPr>
            <a:spLocks noGrp="1" noChangeArrowheads="1"/>
          </p:cNvSpPr>
          <p:nvPr>
            <p:ph type="title"/>
          </p:nvPr>
        </p:nvSpPr>
        <p:spPr>
          <a:xfrm>
            <a:off x="685800" y="609600"/>
            <a:ext cx="8610600" cy="1066800"/>
          </a:xfrm>
        </p:spPr>
        <p:txBody>
          <a:bodyPr>
            <a:normAutofit/>
          </a:bodyPr>
          <a:lstStyle/>
          <a:p>
            <a:r>
              <a:rPr lang="en-US" sz="3200" dirty="0"/>
              <a:t>Fully Renewable Fuels via CO</a:t>
            </a:r>
            <a:r>
              <a:rPr lang="en-US" sz="3200" baseline="-25000" dirty="0"/>
              <a:t>2</a:t>
            </a:r>
            <a:r>
              <a:rPr lang="en-US" sz="3200" dirty="0"/>
              <a:t> Recycling</a:t>
            </a:r>
          </a:p>
        </p:txBody>
      </p:sp>
      <p:sp>
        <p:nvSpPr>
          <p:cNvPr id="6146"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fld id="{2FFFD129-56BE-4F15-8885-814ACF5F762C}" type="slidenum">
              <a:rPr lang="en-US" sz="1400"/>
              <a:pPr/>
              <a:t>10</a:t>
            </a:fld>
            <a:endParaRPr lang="en-US" sz="1400" dirty="0"/>
          </a:p>
        </p:txBody>
      </p:sp>
      <p:pic>
        <p:nvPicPr>
          <p:cNvPr id="3" name="Picture 2">
            <a:extLst>
              <a:ext uri="{FF2B5EF4-FFF2-40B4-BE49-F238E27FC236}">
                <a16:creationId xmlns:a16="http://schemas.microsoft.com/office/drawing/2014/main" id="{217D12B0-2EA5-4D0A-A659-AE87CF5E93D8}"/>
              </a:ext>
            </a:extLst>
          </p:cNvPr>
          <p:cNvPicPr>
            <a:picLocks noChangeAspect="1"/>
          </p:cNvPicPr>
          <p:nvPr/>
        </p:nvPicPr>
        <p:blipFill>
          <a:blip r:embed="rId3"/>
          <a:stretch>
            <a:fillRect/>
          </a:stretch>
        </p:blipFill>
        <p:spPr>
          <a:xfrm>
            <a:off x="2209800" y="1447800"/>
            <a:ext cx="7719001" cy="5189220"/>
          </a:xfrm>
          <a:prstGeom prst="rect">
            <a:avLst/>
          </a:prstGeom>
        </p:spPr>
      </p:pic>
      <p:sp>
        <p:nvSpPr>
          <p:cNvPr id="2" name="Oval 1">
            <a:extLst>
              <a:ext uri="{FF2B5EF4-FFF2-40B4-BE49-F238E27FC236}">
                <a16:creationId xmlns:a16="http://schemas.microsoft.com/office/drawing/2014/main" id="{AF29FD1A-226F-467A-8AA8-94C85C4244DF}"/>
              </a:ext>
            </a:extLst>
          </p:cNvPr>
          <p:cNvSpPr/>
          <p:nvPr/>
        </p:nvSpPr>
        <p:spPr>
          <a:xfrm>
            <a:off x="5105400" y="4051935"/>
            <a:ext cx="1295400" cy="367665"/>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Freeform: Shape 3">
            <a:extLst>
              <a:ext uri="{FF2B5EF4-FFF2-40B4-BE49-F238E27FC236}">
                <a16:creationId xmlns:a16="http://schemas.microsoft.com/office/drawing/2014/main" id="{E9FF1355-9913-413F-89E0-F895C7266C73}"/>
              </a:ext>
            </a:extLst>
          </p:cNvPr>
          <p:cNvSpPr/>
          <p:nvPr/>
        </p:nvSpPr>
        <p:spPr>
          <a:xfrm>
            <a:off x="2008547" y="2449914"/>
            <a:ext cx="569191" cy="3228077"/>
          </a:xfrm>
          <a:custGeom>
            <a:avLst/>
            <a:gdLst>
              <a:gd name="connsiteX0" fmla="*/ 493211 w 493211"/>
              <a:gd name="connsiteY0" fmla="*/ 300011 h 3732028"/>
              <a:gd name="connsiteX1" fmla="*/ 57783 w 493211"/>
              <a:gd name="connsiteY1" fmla="*/ 308720 h 3732028"/>
              <a:gd name="connsiteX2" fmla="*/ 49074 w 493211"/>
              <a:gd name="connsiteY2" fmla="*/ 3487348 h 3732028"/>
              <a:gd name="connsiteX3" fmla="*/ 467085 w 493211"/>
              <a:gd name="connsiteY3" fmla="*/ 3522183 h 3732028"/>
              <a:gd name="connsiteX0" fmla="*/ 493211 w 493211"/>
              <a:gd name="connsiteY0" fmla="*/ 300011 h 3732028"/>
              <a:gd name="connsiteX1" fmla="*/ 57783 w 493211"/>
              <a:gd name="connsiteY1" fmla="*/ 308720 h 3732028"/>
              <a:gd name="connsiteX2" fmla="*/ 49074 w 493211"/>
              <a:gd name="connsiteY2" fmla="*/ 3487348 h 3732028"/>
              <a:gd name="connsiteX3" fmla="*/ 467085 w 493211"/>
              <a:gd name="connsiteY3" fmla="*/ 3522183 h 3732028"/>
              <a:gd name="connsiteX0" fmla="*/ 493211 w 493211"/>
              <a:gd name="connsiteY0" fmla="*/ 300011 h 3732028"/>
              <a:gd name="connsiteX1" fmla="*/ 57783 w 493211"/>
              <a:gd name="connsiteY1" fmla="*/ 308720 h 3732028"/>
              <a:gd name="connsiteX2" fmla="*/ 49074 w 493211"/>
              <a:gd name="connsiteY2" fmla="*/ 3487348 h 3732028"/>
              <a:gd name="connsiteX3" fmla="*/ 467085 w 493211"/>
              <a:gd name="connsiteY3" fmla="*/ 3522183 h 3732028"/>
              <a:gd name="connsiteX0" fmla="*/ 493211 w 493211"/>
              <a:gd name="connsiteY0" fmla="*/ 300011 h 3528514"/>
              <a:gd name="connsiteX1" fmla="*/ 57783 w 493211"/>
              <a:gd name="connsiteY1" fmla="*/ 308720 h 3528514"/>
              <a:gd name="connsiteX2" fmla="*/ 49074 w 493211"/>
              <a:gd name="connsiteY2" fmla="*/ 3487348 h 3528514"/>
              <a:gd name="connsiteX3" fmla="*/ 467085 w 493211"/>
              <a:gd name="connsiteY3" fmla="*/ 3522183 h 3528514"/>
              <a:gd name="connsiteX0" fmla="*/ 493211 w 493211"/>
              <a:gd name="connsiteY0" fmla="*/ 142404 h 3370907"/>
              <a:gd name="connsiteX1" fmla="*/ 57783 w 493211"/>
              <a:gd name="connsiteY1" fmla="*/ 151113 h 3370907"/>
              <a:gd name="connsiteX2" fmla="*/ 49074 w 493211"/>
              <a:gd name="connsiteY2" fmla="*/ 3329741 h 3370907"/>
              <a:gd name="connsiteX3" fmla="*/ 467085 w 493211"/>
              <a:gd name="connsiteY3" fmla="*/ 3364576 h 3370907"/>
              <a:gd name="connsiteX0" fmla="*/ 493211 w 493211"/>
              <a:gd name="connsiteY0" fmla="*/ 142404 h 3370907"/>
              <a:gd name="connsiteX1" fmla="*/ 57783 w 493211"/>
              <a:gd name="connsiteY1" fmla="*/ 151113 h 3370907"/>
              <a:gd name="connsiteX2" fmla="*/ 49074 w 493211"/>
              <a:gd name="connsiteY2" fmla="*/ 3329741 h 3370907"/>
              <a:gd name="connsiteX3" fmla="*/ 467085 w 493211"/>
              <a:gd name="connsiteY3" fmla="*/ 3364576 h 3370907"/>
              <a:gd name="connsiteX0" fmla="*/ 493211 w 493211"/>
              <a:gd name="connsiteY0" fmla="*/ 43969 h 3272472"/>
              <a:gd name="connsiteX1" fmla="*/ 57783 w 493211"/>
              <a:gd name="connsiteY1" fmla="*/ 52678 h 3272472"/>
              <a:gd name="connsiteX2" fmla="*/ 49074 w 493211"/>
              <a:gd name="connsiteY2" fmla="*/ 3231306 h 3272472"/>
              <a:gd name="connsiteX3" fmla="*/ 467085 w 493211"/>
              <a:gd name="connsiteY3" fmla="*/ 3266141 h 3272472"/>
              <a:gd name="connsiteX0" fmla="*/ 493211 w 493211"/>
              <a:gd name="connsiteY0" fmla="*/ 43969 h 3272472"/>
              <a:gd name="connsiteX1" fmla="*/ 57783 w 493211"/>
              <a:gd name="connsiteY1" fmla="*/ 52678 h 3272472"/>
              <a:gd name="connsiteX2" fmla="*/ 49074 w 493211"/>
              <a:gd name="connsiteY2" fmla="*/ 3231306 h 3272472"/>
              <a:gd name="connsiteX3" fmla="*/ 467085 w 493211"/>
              <a:gd name="connsiteY3" fmla="*/ 3266141 h 3272472"/>
              <a:gd name="connsiteX0" fmla="*/ 514710 w 514710"/>
              <a:gd name="connsiteY0" fmla="*/ 43969 h 3266141"/>
              <a:gd name="connsiteX1" fmla="*/ 79282 w 514710"/>
              <a:gd name="connsiteY1" fmla="*/ 52678 h 3266141"/>
              <a:gd name="connsiteX2" fmla="*/ 35738 w 514710"/>
              <a:gd name="connsiteY2" fmla="*/ 3083261 h 3266141"/>
              <a:gd name="connsiteX3" fmla="*/ 488584 w 514710"/>
              <a:gd name="connsiteY3" fmla="*/ 3266141 h 3266141"/>
              <a:gd name="connsiteX0" fmla="*/ 514710 w 514710"/>
              <a:gd name="connsiteY0" fmla="*/ 43969 h 3266141"/>
              <a:gd name="connsiteX1" fmla="*/ 79282 w 514710"/>
              <a:gd name="connsiteY1" fmla="*/ 52678 h 3266141"/>
              <a:gd name="connsiteX2" fmla="*/ 35738 w 514710"/>
              <a:gd name="connsiteY2" fmla="*/ 3083261 h 3266141"/>
              <a:gd name="connsiteX3" fmla="*/ 488584 w 514710"/>
              <a:gd name="connsiteY3" fmla="*/ 3266141 h 3266141"/>
              <a:gd name="connsiteX0" fmla="*/ 514710 w 514710"/>
              <a:gd name="connsiteY0" fmla="*/ 43969 h 3266819"/>
              <a:gd name="connsiteX1" fmla="*/ 79282 w 514710"/>
              <a:gd name="connsiteY1" fmla="*/ 52678 h 3266819"/>
              <a:gd name="connsiteX2" fmla="*/ 35738 w 514710"/>
              <a:gd name="connsiteY2" fmla="*/ 3083261 h 3266819"/>
              <a:gd name="connsiteX3" fmla="*/ 488584 w 514710"/>
              <a:gd name="connsiteY3" fmla="*/ 3266141 h 3266819"/>
              <a:gd name="connsiteX0" fmla="*/ 484599 w 484599"/>
              <a:gd name="connsiteY0" fmla="*/ 43969 h 3266819"/>
              <a:gd name="connsiteX1" fmla="*/ 49171 w 484599"/>
              <a:gd name="connsiteY1" fmla="*/ 52678 h 3266819"/>
              <a:gd name="connsiteX2" fmla="*/ 5627 w 484599"/>
              <a:gd name="connsiteY2" fmla="*/ 3083261 h 3266819"/>
              <a:gd name="connsiteX3" fmla="*/ 458473 w 484599"/>
              <a:gd name="connsiteY3" fmla="*/ 3266141 h 3266819"/>
              <a:gd name="connsiteX0" fmla="*/ 499257 w 499257"/>
              <a:gd name="connsiteY0" fmla="*/ 0 h 3222850"/>
              <a:gd name="connsiteX1" fmla="*/ 37704 w 499257"/>
              <a:gd name="connsiteY1" fmla="*/ 130629 h 3222850"/>
              <a:gd name="connsiteX2" fmla="*/ 20285 w 499257"/>
              <a:gd name="connsiteY2" fmla="*/ 3039292 h 3222850"/>
              <a:gd name="connsiteX3" fmla="*/ 473131 w 499257"/>
              <a:gd name="connsiteY3" fmla="*/ 3222172 h 3222850"/>
              <a:gd name="connsiteX0" fmla="*/ 481177 w 481177"/>
              <a:gd name="connsiteY0" fmla="*/ 0 h 3222850"/>
              <a:gd name="connsiteX1" fmla="*/ 19624 w 481177"/>
              <a:gd name="connsiteY1" fmla="*/ 130629 h 3222850"/>
              <a:gd name="connsiteX2" fmla="*/ 2205 w 481177"/>
              <a:gd name="connsiteY2" fmla="*/ 3039292 h 3222850"/>
              <a:gd name="connsiteX3" fmla="*/ 455051 w 481177"/>
              <a:gd name="connsiteY3" fmla="*/ 3222172 h 3222850"/>
              <a:gd name="connsiteX0" fmla="*/ 481177 w 481177"/>
              <a:gd name="connsiteY0" fmla="*/ 6909 h 3229759"/>
              <a:gd name="connsiteX1" fmla="*/ 19624 w 481177"/>
              <a:gd name="connsiteY1" fmla="*/ 137538 h 3229759"/>
              <a:gd name="connsiteX2" fmla="*/ 2205 w 481177"/>
              <a:gd name="connsiteY2" fmla="*/ 3046201 h 3229759"/>
              <a:gd name="connsiteX3" fmla="*/ 455051 w 481177"/>
              <a:gd name="connsiteY3" fmla="*/ 3229081 h 3229759"/>
              <a:gd name="connsiteX0" fmla="*/ 546411 w 546411"/>
              <a:gd name="connsiteY0" fmla="*/ 6909 h 3229759"/>
              <a:gd name="connsiteX1" fmla="*/ 84858 w 546411"/>
              <a:gd name="connsiteY1" fmla="*/ 137538 h 3229759"/>
              <a:gd name="connsiteX2" fmla="*/ 67439 w 546411"/>
              <a:gd name="connsiteY2" fmla="*/ 3046201 h 3229759"/>
              <a:gd name="connsiteX3" fmla="*/ 520285 w 546411"/>
              <a:gd name="connsiteY3" fmla="*/ 3229081 h 3229759"/>
              <a:gd name="connsiteX0" fmla="*/ 546411 w 546411"/>
              <a:gd name="connsiteY0" fmla="*/ 156158 h 3379008"/>
              <a:gd name="connsiteX1" fmla="*/ 84858 w 546411"/>
              <a:gd name="connsiteY1" fmla="*/ 286787 h 3379008"/>
              <a:gd name="connsiteX2" fmla="*/ 67439 w 546411"/>
              <a:gd name="connsiteY2" fmla="*/ 3195450 h 3379008"/>
              <a:gd name="connsiteX3" fmla="*/ 520285 w 546411"/>
              <a:gd name="connsiteY3" fmla="*/ 3378330 h 3379008"/>
              <a:gd name="connsiteX0" fmla="*/ 619346 w 619346"/>
              <a:gd name="connsiteY0" fmla="*/ 85309 h 3308159"/>
              <a:gd name="connsiteX1" fmla="*/ 157793 w 619346"/>
              <a:gd name="connsiteY1" fmla="*/ 215938 h 3308159"/>
              <a:gd name="connsiteX2" fmla="*/ 140374 w 619346"/>
              <a:gd name="connsiteY2" fmla="*/ 3124601 h 3308159"/>
              <a:gd name="connsiteX3" fmla="*/ 593220 w 619346"/>
              <a:gd name="connsiteY3" fmla="*/ 3307481 h 3308159"/>
              <a:gd name="connsiteX0" fmla="*/ 595817 w 595817"/>
              <a:gd name="connsiteY0" fmla="*/ 42622 h 3361107"/>
              <a:gd name="connsiteX1" fmla="*/ 134264 w 595817"/>
              <a:gd name="connsiteY1" fmla="*/ 251628 h 3361107"/>
              <a:gd name="connsiteX2" fmla="*/ 116845 w 595817"/>
              <a:gd name="connsiteY2" fmla="*/ 3081914 h 3361107"/>
              <a:gd name="connsiteX3" fmla="*/ 569691 w 595817"/>
              <a:gd name="connsiteY3" fmla="*/ 3264794 h 3361107"/>
              <a:gd name="connsiteX0" fmla="*/ 687268 w 687268"/>
              <a:gd name="connsiteY0" fmla="*/ 42622 h 3289127"/>
              <a:gd name="connsiteX1" fmla="*/ 225715 w 687268"/>
              <a:gd name="connsiteY1" fmla="*/ 251628 h 3289127"/>
              <a:gd name="connsiteX2" fmla="*/ 208296 w 687268"/>
              <a:gd name="connsiteY2" fmla="*/ 3081914 h 3289127"/>
              <a:gd name="connsiteX3" fmla="*/ 661142 w 687268"/>
              <a:gd name="connsiteY3" fmla="*/ 3264794 h 3289127"/>
              <a:gd name="connsiteX0" fmla="*/ 649383 w 649383"/>
              <a:gd name="connsiteY0" fmla="*/ 42622 h 3264794"/>
              <a:gd name="connsiteX1" fmla="*/ 187830 w 649383"/>
              <a:gd name="connsiteY1" fmla="*/ 251628 h 3264794"/>
              <a:gd name="connsiteX2" fmla="*/ 170411 w 649383"/>
              <a:gd name="connsiteY2" fmla="*/ 3081914 h 3264794"/>
              <a:gd name="connsiteX3" fmla="*/ 623257 w 649383"/>
              <a:gd name="connsiteY3" fmla="*/ 3264794 h 3264794"/>
              <a:gd name="connsiteX0" fmla="*/ 639903 w 639903"/>
              <a:gd name="connsiteY0" fmla="*/ 21944 h 3244116"/>
              <a:gd name="connsiteX1" fmla="*/ 178350 w 639903"/>
              <a:gd name="connsiteY1" fmla="*/ 230950 h 3244116"/>
              <a:gd name="connsiteX2" fmla="*/ 160931 w 639903"/>
              <a:gd name="connsiteY2" fmla="*/ 3061236 h 3244116"/>
              <a:gd name="connsiteX3" fmla="*/ 613777 w 639903"/>
              <a:gd name="connsiteY3" fmla="*/ 3244116 h 3244116"/>
              <a:gd name="connsiteX0" fmla="*/ 621974 w 621974"/>
              <a:gd name="connsiteY0" fmla="*/ 4419 h 3318678"/>
              <a:gd name="connsiteX1" fmla="*/ 108170 w 621974"/>
              <a:gd name="connsiteY1" fmla="*/ 274385 h 3318678"/>
              <a:gd name="connsiteX2" fmla="*/ 143002 w 621974"/>
              <a:gd name="connsiteY2" fmla="*/ 3043711 h 3318678"/>
              <a:gd name="connsiteX3" fmla="*/ 595848 w 621974"/>
              <a:gd name="connsiteY3" fmla="*/ 3226591 h 3318678"/>
              <a:gd name="connsiteX0" fmla="*/ 549607 w 549607"/>
              <a:gd name="connsiteY0" fmla="*/ 54658 h 3363796"/>
              <a:gd name="connsiteX1" fmla="*/ 35803 w 549607"/>
              <a:gd name="connsiteY1" fmla="*/ 324624 h 3363796"/>
              <a:gd name="connsiteX2" fmla="*/ 96760 w 549607"/>
              <a:gd name="connsiteY2" fmla="*/ 3085241 h 3363796"/>
              <a:gd name="connsiteX3" fmla="*/ 523481 w 549607"/>
              <a:gd name="connsiteY3" fmla="*/ 3276830 h 3363796"/>
              <a:gd name="connsiteX0" fmla="*/ 587839 w 587839"/>
              <a:gd name="connsiteY0" fmla="*/ 54658 h 3346060"/>
              <a:gd name="connsiteX1" fmla="*/ 74035 w 587839"/>
              <a:gd name="connsiteY1" fmla="*/ 324624 h 3346060"/>
              <a:gd name="connsiteX2" fmla="*/ 134992 w 587839"/>
              <a:gd name="connsiteY2" fmla="*/ 3085241 h 3346060"/>
              <a:gd name="connsiteX3" fmla="*/ 561713 w 587839"/>
              <a:gd name="connsiteY3" fmla="*/ 3276830 h 3346060"/>
              <a:gd name="connsiteX0" fmla="*/ 582966 w 582966"/>
              <a:gd name="connsiteY0" fmla="*/ 45897 h 3274535"/>
              <a:gd name="connsiteX1" fmla="*/ 69162 w 582966"/>
              <a:gd name="connsiteY1" fmla="*/ 315863 h 3274535"/>
              <a:gd name="connsiteX2" fmla="*/ 138827 w 582966"/>
              <a:gd name="connsiteY2" fmla="*/ 2928435 h 3274535"/>
              <a:gd name="connsiteX3" fmla="*/ 556840 w 582966"/>
              <a:gd name="connsiteY3" fmla="*/ 3268069 h 3274535"/>
              <a:gd name="connsiteX0" fmla="*/ 598089 w 598089"/>
              <a:gd name="connsiteY0" fmla="*/ 44887 h 3269651"/>
              <a:gd name="connsiteX1" fmla="*/ 84285 w 598089"/>
              <a:gd name="connsiteY1" fmla="*/ 314853 h 3269651"/>
              <a:gd name="connsiteX2" fmla="*/ 127825 w 598089"/>
              <a:gd name="connsiteY2" fmla="*/ 2910008 h 3269651"/>
              <a:gd name="connsiteX3" fmla="*/ 571963 w 598089"/>
              <a:gd name="connsiteY3" fmla="*/ 3267059 h 3269651"/>
              <a:gd name="connsiteX0" fmla="*/ 562336 w 562336"/>
              <a:gd name="connsiteY0" fmla="*/ 7568 h 3237165"/>
              <a:gd name="connsiteX1" fmla="*/ 39823 w 562336"/>
              <a:gd name="connsiteY1" fmla="*/ 390746 h 3237165"/>
              <a:gd name="connsiteX2" fmla="*/ 92072 w 562336"/>
              <a:gd name="connsiteY2" fmla="*/ 2872689 h 3237165"/>
              <a:gd name="connsiteX3" fmla="*/ 536210 w 562336"/>
              <a:gd name="connsiteY3" fmla="*/ 3229740 h 3237165"/>
              <a:gd name="connsiteX0" fmla="*/ 569191 w 569191"/>
              <a:gd name="connsiteY0" fmla="*/ 5905 h 3228077"/>
              <a:gd name="connsiteX1" fmla="*/ 46678 w 569191"/>
              <a:gd name="connsiteY1" fmla="*/ 389083 h 3228077"/>
              <a:gd name="connsiteX2" fmla="*/ 81509 w 569191"/>
              <a:gd name="connsiteY2" fmla="*/ 2810066 h 3228077"/>
              <a:gd name="connsiteX3" fmla="*/ 543065 w 569191"/>
              <a:gd name="connsiteY3" fmla="*/ 3228077 h 3228077"/>
            </a:gdLst>
            <a:ahLst/>
            <a:cxnLst>
              <a:cxn ang="0">
                <a:pos x="connsiteX0" y="connsiteY0"/>
              </a:cxn>
              <a:cxn ang="0">
                <a:pos x="connsiteX1" y="connsiteY1"/>
              </a:cxn>
              <a:cxn ang="0">
                <a:pos x="connsiteX2" y="connsiteY2"/>
              </a:cxn>
              <a:cxn ang="0">
                <a:pos x="connsiteX3" y="connsiteY3"/>
              </a:cxn>
            </a:cxnLst>
            <a:rect l="l" t="t" r="r" b="b"/>
            <a:pathLst>
              <a:path w="569191" h="3228077">
                <a:moveTo>
                  <a:pt x="569191" y="5905"/>
                </a:moveTo>
                <a:cubicBezTo>
                  <a:pt x="318820" y="5905"/>
                  <a:pt x="127958" y="-78277"/>
                  <a:pt x="46678" y="389083"/>
                </a:cubicBezTo>
                <a:cubicBezTo>
                  <a:pt x="-34602" y="856443"/>
                  <a:pt x="-1222" y="2336900"/>
                  <a:pt x="81509" y="2810066"/>
                </a:cubicBezTo>
                <a:cubicBezTo>
                  <a:pt x="164240" y="3283232"/>
                  <a:pt x="316642" y="3216466"/>
                  <a:pt x="543065" y="3228077"/>
                </a:cubicBezTo>
              </a:path>
            </a:pathLst>
          </a:custGeom>
          <a:noFill/>
          <a:ln w="76200">
            <a:solidFill>
              <a:srgbClr val="ABD1E9"/>
            </a:solidFill>
            <a:headEnd type="triangl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0647576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 name="Chart 10">
            <a:extLst>
              <a:ext uri="{FF2B5EF4-FFF2-40B4-BE49-F238E27FC236}">
                <a16:creationId xmlns:a16="http://schemas.microsoft.com/office/drawing/2014/main" id="{00000000-0008-0000-0200-000005000000}"/>
              </a:ext>
            </a:extLst>
          </p:cNvPr>
          <p:cNvGraphicFramePr>
            <a:graphicFrameLocks/>
          </p:cNvGraphicFramePr>
          <p:nvPr>
            <p:extLst>
              <p:ext uri="{D42A27DB-BD31-4B8C-83A1-F6EECF244321}">
                <p14:modId xmlns:p14="http://schemas.microsoft.com/office/powerpoint/2010/main" val="2451399602"/>
              </p:ext>
            </p:extLst>
          </p:nvPr>
        </p:nvGraphicFramePr>
        <p:xfrm>
          <a:off x="3222523" y="1676400"/>
          <a:ext cx="5840362" cy="4572000"/>
        </p:xfrm>
        <a:graphic>
          <a:graphicData uri="http://schemas.openxmlformats.org/drawingml/2006/chart">
            <c:chart xmlns:c="http://schemas.openxmlformats.org/drawingml/2006/chart" xmlns:r="http://schemas.openxmlformats.org/officeDocument/2006/relationships" r:id="rId3"/>
          </a:graphicData>
        </a:graphic>
      </p:graphicFrame>
      <p:sp>
        <p:nvSpPr>
          <p:cNvPr id="6147" name="Rectangle 2"/>
          <p:cNvSpPr>
            <a:spLocks noGrp="1" noChangeArrowheads="1"/>
          </p:cNvSpPr>
          <p:nvPr>
            <p:ph type="title"/>
          </p:nvPr>
        </p:nvSpPr>
        <p:spPr>
          <a:xfrm>
            <a:off x="685800" y="609600"/>
            <a:ext cx="10363200" cy="1066800"/>
          </a:xfrm>
        </p:spPr>
        <p:txBody>
          <a:bodyPr>
            <a:normAutofit/>
          </a:bodyPr>
          <a:lstStyle/>
          <a:p>
            <a:pPr eaLnBrk="1" hangingPunct="1"/>
            <a:r>
              <a:rPr lang="en-US" sz="3200" dirty="0"/>
              <a:t>Sulphur-Iodine Hydrogen Production with Heat Pump</a:t>
            </a:r>
          </a:p>
        </p:txBody>
      </p:sp>
      <p:sp>
        <p:nvSpPr>
          <p:cNvPr id="6146"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fld id="{2FFFD129-56BE-4F15-8885-814ACF5F762C}" type="slidenum">
              <a:rPr lang="en-US" sz="1400"/>
              <a:pPr/>
              <a:t>11</a:t>
            </a:fld>
            <a:endParaRPr lang="en-US" sz="1400" dirty="0"/>
          </a:p>
        </p:txBody>
      </p:sp>
      <p:grpSp>
        <p:nvGrpSpPr>
          <p:cNvPr id="7" name="Group 6">
            <a:extLst>
              <a:ext uri="{FF2B5EF4-FFF2-40B4-BE49-F238E27FC236}">
                <a16:creationId xmlns:a16="http://schemas.microsoft.com/office/drawing/2014/main" id="{15D7B133-2BF5-41CC-B15A-FF8AD8E98DB7}"/>
              </a:ext>
            </a:extLst>
          </p:cNvPr>
          <p:cNvGrpSpPr/>
          <p:nvPr/>
        </p:nvGrpSpPr>
        <p:grpSpPr>
          <a:xfrm>
            <a:off x="4648200" y="2694293"/>
            <a:ext cx="1066800" cy="2971800"/>
            <a:chOff x="4038600" y="2667000"/>
            <a:chExt cx="1066800" cy="2971800"/>
          </a:xfrm>
        </p:grpSpPr>
        <p:cxnSp>
          <p:nvCxnSpPr>
            <p:cNvPr id="3" name="Straight Connector 2">
              <a:extLst>
                <a:ext uri="{FF2B5EF4-FFF2-40B4-BE49-F238E27FC236}">
                  <a16:creationId xmlns:a16="http://schemas.microsoft.com/office/drawing/2014/main" id="{6FDAB10D-4DD7-4B70-B836-5FE8872A8439}"/>
                </a:ext>
              </a:extLst>
            </p:cNvPr>
            <p:cNvCxnSpPr>
              <a:cxnSpLocks/>
            </p:cNvCxnSpPr>
            <p:nvPr/>
          </p:nvCxnSpPr>
          <p:spPr>
            <a:xfrm>
              <a:off x="4572000" y="3048000"/>
              <a:ext cx="0" cy="2590800"/>
            </a:xfrm>
            <a:prstGeom prst="line">
              <a:avLst/>
            </a:prstGeom>
            <a:ln w="38100"/>
          </p:spPr>
          <p:style>
            <a:lnRef idx="1">
              <a:schemeClr val="accent4"/>
            </a:lnRef>
            <a:fillRef idx="0">
              <a:schemeClr val="accent4"/>
            </a:fillRef>
            <a:effectRef idx="0">
              <a:schemeClr val="accent4"/>
            </a:effectRef>
            <a:fontRef idx="minor">
              <a:schemeClr val="tx1"/>
            </a:fontRef>
          </p:style>
        </p:cxnSp>
        <p:sp>
          <p:nvSpPr>
            <p:cNvPr id="5" name="TextBox 4">
              <a:extLst>
                <a:ext uri="{FF2B5EF4-FFF2-40B4-BE49-F238E27FC236}">
                  <a16:creationId xmlns:a16="http://schemas.microsoft.com/office/drawing/2014/main" id="{00AF9196-B54D-468D-B0E5-18A64AE0A2AC}"/>
                </a:ext>
              </a:extLst>
            </p:cNvPr>
            <p:cNvSpPr txBox="1"/>
            <p:nvPr/>
          </p:nvSpPr>
          <p:spPr>
            <a:xfrm>
              <a:off x="4038600" y="2667000"/>
              <a:ext cx="1066800" cy="461665"/>
            </a:xfrm>
            <a:prstGeom prst="rect">
              <a:avLst/>
            </a:prstGeom>
            <a:noFill/>
          </p:spPr>
          <p:txBody>
            <a:bodyPr wrap="square" rtlCol="0">
              <a:spAutoFit/>
            </a:bodyPr>
            <a:lstStyle/>
            <a:p>
              <a:pPr algn="ctr"/>
              <a:r>
                <a:rPr lang="en-US" dirty="0"/>
                <a:t>MSR</a:t>
              </a:r>
            </a:p>
          </p:txBody>
        </p:sp>
      </p:grpSp>
      <p:pic>
        <p:nvPicPr>
          <p:cNvPr id="8" name="Picture 7">
            <a:extLst>
              <a:ext uri="{FF2B5EF4-FFF2-40B4-BE49-F238E27FC236}">
                <a16:creationId xmlns:a16="http://schemas.microsoft.com/office/drawing/2014/main" id="{FCE14E9A-A7B1-424C-A536-5E81850C1CAF}"/>
              </a:ext>
            </a:extLst>
          </p:cNvPr>
          <p:cNvPicPr>
            <a:picLocks noChangeAspect="1"/>
          </p:cNvPicPr>
          <p:nvPr/>
        </p:nvPicPr>
        <p:blipFill>
          <a:blip r:embed="rId4"/>
          <a:stretch>
            <a:fillRect/>
          </a:stretch>
        </p:blipFill>
        <p:spPr>
          <a:xfrm>
            <a:off x="3352800" y="1661652"/>
            <a:ext cx="5638800" cy="4965358"/>
          </a:xfrm>
          <a:prstGeom prst="rect">
            <a:avLst/>
          </a:prstGeom>
        </p:spPr>
      </p:pic>
      <p:grpSp>
        <p:nvGrpSpPr>
          <p:cNvPr id="6" name="Group 5">
            <a:extLst>
              <a:ext uri="{FF2B5EF4-FFF2-40B4-BE49-F238E27FC236}">
                <a16:creationId xmlns:a16="http://schemas.microsoft.com/office/drawing/2014/main" id="{AEB1FF68-CCFD-4857-A883-E3C38103720E}"/>
              </a:ext>
            </a:extLst>
          </p:cNvPr>
          <p:cNvGrpSpPr/>
          <p:nvPr/>
        </p:nvGrpSpPr>
        <p:grpSpPr>
          <a:xfrm>
            <a:off x="3352800" y="1524000"/>
            <a:ext cx="8126361" cy="5172305"/>
            <a:chOff x="3352800" y="1524000"/>
            <a:chExt cx="8126361" cy="5172305"/>
          </a:xfrm>
        </p:grpSpPr>
        <p:grpSp>
          <p:nvGrpSpPr>
            <p:cNvPr id="12" name="Group 11">
              <a:extLst>
                <a:ext uri="{FF2B5EF4-FFF2-40B4-BE49-F238E27FC236}">
                  <a16:creationId xmlns:a16="http://schemas.microsoft.com/office/drawing/2014/main" id="{B9F83DC2-1110-40FA-AABF-06BB341C5783}"/>
                </a:ext>
              </a:extLst>
            </p:cNvPr>
            <p:cNvGrpSpPr/>
            <p:nvPr/>
          </p:nvGrpSpPr>
          <p:grpSpPr>
            <a:xfrm>
              <a:off x="3352800" y="1524000"/>
              <a:ext cx="5715000" cy="5172305"/>
              <a:chOff x="3352800" y="1524000"/>
              <a:chExt cx="5715000" cy="5172305"/>
            </a:xfrm>
          </p:grpSpPr>
          <p:pic>
            <p:nvPicPr>
              <p:cNvPr id="13" name="Picture 12">
                <a:extLst>
                  <a:ext uri="{FF2B5EF4-FFF2-40B4-BE49-F238E27FC236}">
                    <a16:creationId xmlns:a16="http://schemas.microsoft.com/office/drawing/2014/main" id="{D3AEB9FA-2390-4F87-B2DB-C97A842740EA}"/>
                  </a:ext>
                </a:extLst>
              </p:cNvPr>
              <p:cNvPicPr>
                <a:picLocks noChangeAspect="1"/>
              </p:cNvPicPr>
              <p:nvPr/>
            </p:nvPicPr>
            <p:blipFill>
              <a:blip r:embed="rId5"/>
              <a:stretch>
                <a:fillRect/>
              </a:stretch>
            </p:blipFill>
            <p:spPr>
              <a:xfrm>
                <a:off x="3352800" y="1524000"/>
                <a:ext cx="5715000" cy="5172305"/>
              </a:xfrm>
              <a:prstGeom prst="rect">
                <a:avLst/>
              </a:prstGeom>
            </p:spPr>
          </p:pic>
          <p:sp>
            <p:nvSpPr>
              <p:cNvPr id="14" name="TextBox 13">
                <a:extLst>
                  <a:ext uri="{FF2B5EF4-FFF2-40B4-BE49-F238E27FC236}">
                    <a16:creationId xmlns:a16="http://schemas.microsoft.com/office/drawing/2014/main" id="{61C8ED87-188D-4EB6-9392-F15C60ABFC52}"/>
                  </a:ext>
                </a:extLst>
              </p:cNvPr>
              <p:cNvSpPr txBox="1"/>
              <p:nvPr/>
            </p:nvSpPr>
            <p:spPr>
              <a:xfrm>
                <a:off x="6324600" y="1676400"/>
                <a:ext cx="1524000" cy="261610"/>
              </a:xfrm>
              <a:prstGeom prst="rect">
                <a:avLst/>
              </a:prstGeom>
              <a:solidFill>
                <a:schemeClr val="bg1"/>
              </a:solidFill>
            </p:spPr>
            <p:txBody>
              <a:bodyPr wrap="square" rtlCol="0">
                <a:spAutoFit/>
              </a:bodyPr>
              <a:lstStyle/>
              <a:p>
                <a:r>
                  <a:rPr lang="en-US" sz="1100" b="1" dirty="0">
                    <a:solidFill>
                      <a:srgbClr val="00B050"/>
                    </a:solidFill>
                  </a:rPr>
                  <a:t>Hot Helium</a:t>
                </a:r>
              </a:p>
            </p:txBody>
          </p:sp>
        </p:grpSp>
        <p:sp>
          <p:nvSpPr>
            <p:cNvPr id="15" name="Rectangle 2">
              <a:extLst>
                <a:ext uri="{FF2B5EF4-FFF2-40B4-BE49-F238E27FC236}">
                  <a16:creationId xmlns:a16="http://schemas.microsoft.com/office/drawing/2014/main" id="{EFFAC5EA-3A89-43F5-9270-66AE2E768219}"/>
                </a:ext>
              </a:extLst>
            </p:cNvPr>
            <p:cNvSpPr txBox="1">
              <a:spLocks noChangeArrowheads="1"/>
            </p:cNvSpPr>
            <p:nvPr/>
          </p:nvSpPr>
          <p:spPr>
            <a:xfrm>
              <a:off x="9062884" y="3018503"/>
              <a:ext cx="2416277" cy="1627204"/>
            </a:xfrm>
            <a:prstGeom prst="rect">
              <a:avLst/>
            </a:prstGeom>
          </p:spPr>
          <p:txBody>
            <a:bodyPr vert="horz" anchor="ctr">
              <a:normAutofit/>
            </a:bodyPr>
            <a:lstStyle>
              <a:lvl1pPr algn="l" rtl="0" eaLnBrk="1" latinLnBrk="0" hangingPunct="1">
                <a:spcBef>
                  <a:spcPct val="0"/>
                </a:spcBef>
                <a:buNone/>
                <a:defRPr kumimoji="0" sz="4000" kern="1200">
                  <a:solidFill>
                    <a:schemeClr val="tx2"/>
                  </a:solidFill>
                  <a:latin typeface="+mj-lt"/>
                  <a:ea typeface="+mj-ea"/>
                  <a:cs typeface="+mj-cs"/>
                </a:defRPr>
              </a:lvl1pPr>
            </a:lstStyle>
            <a:p>
              <a:pPr fontAlgn="auto">
                <a:spcAft>
                  <a:spcPts val="0"/>
                </a:spcAft>
              </a:pPr>
              <a:r>
                <a:rPr lang="en-US" sz="3200" dirty="0"/>
                <a:t>Turbo Inductor Heat Pump</a:t>
              </a:r>
            </a:p>
          </p:txBody>
        </p:sp>
      </p:grpSp>
    </p:spTree>
    <p:extLst>
      <p:ext uri="{BB962C8B-B14F-4D97-AF65-F5344CB8AC3E}">
        <p14:creationId xmlns:p14="http://schemas.microsoft.com/office/powerpoint/2010/main" val="17171807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10" presetClass="exit" presetSubtype="0" fill="hold" nodeType="withEffect">
                                  <p:stCondLst>
                                    <p:cond delay="0"/>
                                  </p:stCondLst>
                                  <p:childTnLst>
                                    <p:animEffect transition="out" filter="fade">
                                      <p:cBhvr>
                                        <p:cTn id="9" dur="500"/>
                                        <p:tgtEl>
                                          <p:spTgt spid="8"/>
                                        </p:tgtEl>
                                      </p:cBhvr>
                                    </p:animEffect>
                                    <p:set>
                                      <p:cBhvr>
                                        <p:cTn id="10" dur="1" fill="hold">
                                          <p:stCondLst>
                                            <p:cond delay="499"/>
                                          </p:stCondLst>
                                        </p:cTn>
                                        <p:tgtEl>
                                          <p:spTgt spid="8"/>
                                        </p:tgtEl>
                                        <p:attrNameLst>
                                          <p:attrName>style.visibility</p:attrName>
                                        </p:attrNameLst>
                                      </p:cBhvr>
                                      <p:to>
                                        <p:strVal val="hidden"/>
                                      </p:to>
                                    </p:se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500"/>
                                        <p:tgtEl>
                                          <p:spTgt spid="6"/>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xit" presetSubtype="0" fill="hold" nodeType="clickEffect">
                                  <p:stCondLst>
                                    <p:cond delay="0"/>
                                  </p:stCondLst>
                                  <p:childTnLst>
                                    <p:animEffect transition="out" filter="fade">
                                      <p:cBhvr>
                                        <p:cTn id="19" dur="500"/>
                                        <p:tgtEl>
                                          <p:spTgt spid="6"/>
                                        </p:tgtEl>
                                      </p:cBhvr>
                                    </p:animEffect>
                                    <p:set>
                                      <p:cBhvr>
                                        <p:cTn id="20" dur="1" fill="hold">
                                          <p:stCondLst>
                                            <p:cond delay="499"/>
                                          </p:stCondLst>
                                        </p:cTn>
                                        <p:tgtEl>
                                          <p:spTgt spid="6"/>
                                        </p:tgtEl>
                                        <p:attrNameLst>
                                          <p:attrName>style.visibility</p:attrName>
                                        </p:attrNameLst>
                                      </p:cBhvr>
                                      <p:to>
                                        <p:strVal val="hidden"/>
                                      </p:to>
                                    </p:set>
                                  </p:childTnLst>
                                </p:cTn>
                              </p:par>
                            </p:childTnLst>
                          </p:cTn>
                        </p:par>
                        <p:par>
                          <p:cTn id="21" fill="hold">
                            <p:stCondLst>
                              <p:cond delay="500"/>
                            </p:stCondLst>
                            <p:childTnLst>
                              <p:par>
                                <p:cTn id="22" presetID="42" presetClass="path" presetSubtype="0" accel="50000" decel="50000" fill="hold" nodeType="afterEffect">
                                  <p:stCondLst>
                                    <p:cond delay="0"/>
                                  </p:stCondLst>
                                  <p:childTnLst>
                                    <p:animMotion origin="layout" path="M 5.55112E-17 -7.40741E-7 L 0.29375 -0.00093 " pathEditMode="relative" rAng="0" ptsTypes="AA">
                                      <p:cBhvr>
                                        <p:cTn id="23" dur="2000" fill="hold"/>
                                        <p:tgtEl>
                                          <p:spTgt spid="7"/>
                                        </p:tgtEl>
                                        <p:attrNameLst>
                                          <p:attrName>ppt_x</p:attrName>
                                          <p:attrName>ppt_y</p:attrName>
                                        </p:attrNameLst>
                                      </p:cBhvr>
                                      <p:rCtr x="14687" y="-46"/>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Rectangle 2"/>
          <p:cNvSpPr>
            <a:spLocks noGrp="1" noChangeArrowheads="1"/>
          </p:cNvSpPr>
          <p:nvPr>
            <p:ph type="title"/>
          </p:nvPr>
        </p:nvSpPr>
        <p:spPr>
          <a:xfrm>
            <a:off x="1066800" y="762000"/>
            <a:ext cx="3886200" cy="2209799"/>
          </a:xfrm>
        </p:spPr>
        <p:txBody>
          <a:bodyPr anchor="t">
            <a:normAutofit/>
          </a:bodyPr>
          <a:lstStyle/>
          <a:p>
            <a:pPr eaLnBrk="1" hangingPunct="1"/>
            <a:r>
              <a:rPr lang="en-US" sz="3200" dirty="0"/>
              <a:t>Cogeneration Process Schematic</a:t>
            </a:r>
          </a:p>
        </p:txBody>
      </p:sp>
      <p:sp>
        <p:nvSpPr>
          <p:cNvPr id="6146"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fld id="{2FFFD129-56BE-4F15-8885-814ACF5F762C}" type="slidenum">
              <a:rPr lang="en-US" sz="1400"/>
              <a:pPr/>
              <a:t>12</a:t>
            </a:fld>
            <a:endParaRPr lang="en-US" sz="1400" dirty="0"/>
          </a:p>
        </p:txBody>
      </p:sp>
      <p:pic>
        <p:nvPicPr>
          <p:cNvPr id="2" name="Picture 1">
            <a:extLst>
              <a:ext uri="{FF2B5EF4-FFF2-40B4-BE49-F238E27FC236}">
                <a16:creationId xmlns:a16="http://schemas.microsoft.com/office/drawing/2014/main" id="{0F352662-0883-4E0C-B809-AE65C07763E2}"/>
              </a:ext>
            </a:extLst>
          </p:cNvPr>
          <p:cNvPicPr>
            <a:picLocks noChangeAspect="1"/>
          </p:cNvPicPr>
          <p:nvPr/>
        </p:nvPicPr>
        <p:blipFill>
          <a:blip r:embed="rId3"/>
          <a:stretch>
            <a:fillRect/>
          </a:stretch>
        </p:blipFill>
        <p:spPr>
          <a:xfrm>
            <a:off x="4572000" y="614283"/>
            <a:ext cx="4108253" cy="6243717"/>
          </a:xfrm>
          <a:prstGeom prst="rect">
            <a:avLst/>
          </a:prstGeom>
        </p:spPr>
      </p:pic>
      <p:sp>
        <p:nvSpPr>
          <p:cNvPr id="3" name="Arrow: Left 2">
            <a:extLst>
              <a:ext uri="{FF2B5EF4-FFF2-40B4-BE49-F238E27FC236}">
                <a16:creationId xmlns:a16="http://schemas.microsoft.com/office/drawing/2014/main" id="{55A605D8-F29A-4E5A-8D2A-CDECB850DE2C}"/>
              </a:ext>
            </a:extLst>
          </p:cNvPr>
          <p:cNvSpPr/>
          <p:nvPr/>
        </p:nvSpPr>
        <p:spPr>
          <a:xfrm>
            <a:off x="8229601" y="4800600"/>
            <a:ext cx="3352800" cy="1371600"/>
          </a:xfrm>
          <a:prstGeom prst="leftArrow">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tx1"/>
                </a:solidFill>
                <a:latin typeface="+mj-lt"/>
              </a:rPr>
              <a:t>51% Efficient MSR</a:t>
            </a:r>
          </a:p>
          <a:p>
            <a:pPr algn="ctr"/>
            <a:r>
              <a:rPr lang="en-US" sz="2000" dirty="0">
                <a:solidFill>
                  <a:schemeClr val="tx1"/>
                </a:solidFill>
                <a:latin typeface="+mj-lt"/>
              </a:rPr>
              <a:t>Electric Plant</a:t>
            </a:r>
          </a:p>
        </p:txBody>
      </p:sp>
      <p:sp>
        <p:nvSpPr>
          <p:cNvPr id="6" name="Arrow: Left 5">
            <a:extLst>
              <a:ext uri="{FF2B5EF4-FFF2-40B4-BE49-F238E27FC236}">
                <a16:creationId xmlns:a16="http://schemas.microsoft.com/office/drawing/2014/main" id="{488EEBE1-BC73-410D-B913-765F4296A0DF}"/>
              </a:ext>
            </a:extLst>
          </p:cNvPr>
          <p:cNvSpPr/>
          <p:nvPr/>
        </p:nvSpPr>
        <p:spPr>
          <a:xfrm flipH="1">
            <a:off x="1600200" y="2590800"/>
            <a:ext cx="3352800" cy="1371600"/>
          </a:xfrm>
          <a:prstGeom prst="leftArrow">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tx1"/>
                </a:solidFill>
                <a:latin typeface="+mj-lt"/>
              </a:rPr>
              <a:t>51% Efficient </a:t>
            </a:r>
          </a:p>
          <a:p>
            <a:pPr algn="ctr"/>
            <a:r>
              <a:rPr lang="en-US" sz="2000" dirty="0">
                <a:solidFill>
                  <a:schemeClr val="tx1"/>
                </a:solidFill>
                <a:latin typeface="+mj-lt"/>
              </a:rPr>
              <a:t>S-I Hydrogen Plant</a:t>
            </a:r>
          </a:p>
        </p:txBody>
      </p:sp>
      <p:sp>
        <p:nvSpPr>
          <p:cNvPr id="7" name="Arrow: Left 6">
            <a:extLst>
              <a:ext uri="{FF2B5EF4-FFF2-40B4-BE49-F238E27FC236}">
                <a16:creationId xmlns:a16="http://schemas.microsoft.com/office/drawing/2014/main" id="{4318E8EA-6099-40AB-AE69-3682D029EC96}"/>
              </a:ext>
            </a:extLst>
          </p:cNvPr>
          <p:cNvSpPr/>
          <p:nvPr/>
        </p:nvSpPr>
        <p:spPr>
          <a:xfrm>
            <a:off x="8454927" y="838200"/>
            <a:ext cx="3352800" cy="1371600"/>
          </a:xfrm>
          <a:prstGeom prst="leftArrow">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tx1"/>
                </a:solidFill>
                <a:latin typeface="+mj-lt"/>
              </a:rPr>
              <a:t>95% Efficient </a:t>
            </a:r>
          </a:p>
          <a:p>
            <a:pPr algn="ctr"/>
            <a:r>
              <a:rPr lang="en-US" sz="2000" dirty="0">
                <a:solidFill>
                  <a:schemeClr val="tx1"/>
                </a:solidFill>
                <a:latin typeface="+mj-lt"/>
              </a:rPr>
              <a:t>Methanol Synthesis Plant</a:t>
            </a:r>
          </a:p>
        </p:txBody>
      </p:sp>
    </p:spTree>
    <p:extLst>
      <p:ext uri="{BB962C8B-B14F-4D97-AF65-F5344CB8AC3E}">
        <p14:creationId xmlns:p14="http://schemas.microsoft.com/office/powerpoint/2010/main" val="50477598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Rectangle 2"/>
          <p:cNvSpPr>
            <a:spLocks noGrp="1" noChangeArrowheads="1"/>
          </p:cNvSpPr>
          <p:nvPr>
            <p:ph type="title"/>
          </p:nvPr>
        </p:nvSpPr>
        <p:spPr>
          <a:xfrm>
            <a:off x="1066800" y="609600"/>
            <a:ext cx="10058400" cy="1066800"/>
          </a:xfrm>
        </p:spPr>
        <p:txBody>
          <a:bodyPr>
            <a:normAutofit/>
          </a:bodyPr>
          <a:lstStyle/>
          <a:p>
            <a:pPr eaLnBrk="1" hangingPunct="1"/>
            <a:r>
              <a:rPr lang="en-US" sz="3200" dirty="0"/>
              <a:t>Process Schematic – MSR with </a:t>
            </a:r>
            <a:r>
              <a:rPr lang="en-US" sz="3200" dirty="0" err="1"/>
              <a:t>Brayton+Rankine</a:t>
            </a:r>
            <a:r>
              <a:rPr lang="en-US" sz="3200" dirty="0"/>
              <a:t> Cycle</a:t>
            </a:r>
          </a:p>
        </p:txBody>
      </p:sp>
      <p:sp>
        <p:nvSpPr>
          <p:cNvPr id="6146"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fld id="{2FFFD129-56BE-4F15-8885-814ACF5F762C}" type="slidenum">
              <a:rPr lang="en-US" sz="1400"/>
              <a:pPr/>
              <a:t>13</a:t>
            </a:fld>
            <a:endParaRPr lang="en-US" sz="1400" dirty="0"/>
          </a:p>
        </p:txBody>
      </p:sp>
      <p:pic>
        <p:nvPicPr>
          <p:cNvPr id="2" name="Picture 1">
            <a:extLst>
              <a:ext uri="{FF2B5EF4-FFF2-40B4-BE49-F238E27FC236}">
                <a16:creationId xmlns:a16="http://schemas.microsoft.com/office/drawing/2014/main" id="{0F352662-0883-4E0C-B809-AE65C07763E2}"/>
              </a:ext>
            </a:extLst>
          </p:cNvPr>
          <p:cNvPicPr>
            <a:picLocks noChangeAspect="1"/>
          </p:cNvPicPr>
          <p:nvPr/>
        </p:nvPicPr>
        <p:blipFill rotWithShape="1">
          <a:blip r:embed="rId3"/>
          <a:srcRect t="57686" r="21655"/>
          <a:stretch/>
        </p:blipFill>
        <p:spPr>
          <a:xfrm>
            <a:off x="3124201" y="1443349"/>
            <a:ext cx="6410834" cy="5262251"/>
          </a:xfrm>
          <a:prstGeom prst="rect">
            <a:avLst/>
          </a:prstGeom>
        </p:spPr>
      </p:pic>
      <p:sp>
        <p:nvSpPr>
          <p:cNvPr id="3" name="Arrow: Up 2">
            <a:extLst>
              <a:ext uri="{FF2B5EF4-FFF2-40B4-BE49-F238E27FC236}">
                <a16:creationId xmlns:a16="http://schemas.microsoft.com/office/drawing/2014/main" id="{E2B82F61-31CF-4223-B43C-EE707ED75726}"/>
              </a:ext>
            </a:extLst>
          </p:cNvPr>
          <p:cNvSpPr/>
          <p:nvPr/>
        </p:nvSpPr>
        <p:spPr>
          <a:xfrm>
            <a:off x="5029200" y="1443348"/>
            <a:ext cx="228600" cy="614051"/>
          </a:xfrm>
          <a:prstGeom prst="upArrow">
            <a:avLst/>
          </a:prstGeom>
          <a:solidFill>
            <a:srgbClr val="E98B01"/>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n-US" sz="1000" dirty="0">
                <a:solidFill>
                  <a:schemeClr val="tx1"/>
                </a:solidFill>
                <a:latin typeface="+mj-lt"/>
              </a:rPr>
              <a:t>Heat</a:t>
            </a:r>
          </a:p>
        </p:txBody>
      </p:sp>
    </p:spTree>
    <p:extLst>
      <p:ext uri="{BB962C8B-B14F-4D97-AF65-F5344CB8AC3E}">
        <p14:creationId xmlns:p14="http://schemas.microsoft.com/office/powerpoint/2010/main" val="14277196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id="{96001556-4F39-48FA-A7F9-5A946FB2C22A}"/>
              </a:ext>
            </a:extLst>
          </p:cNvPr>
          <p:cNvGrpSpPr/>
          <p:nvPr/>
        </p:nvGrpSpPr>
        <p:grpSpPr>
          <a:xfrm>
            <a:off x="1825625" y="1447800"/>
            <a:ext cx="7775575" cy="5043616"/>
            <a:chOff x="1825625" y="1447800"/>
            <a:chExt cx="7775575" cy="5043616"/>
          </a:xfrm>
        </p:grpSpPr>
        <p:pic>
          <p:nvPicPr>
            <p:cNvPr id="2" name="Picture 1">
              <a:extLst>
                <a:ext uri="{FF2B5EF4-FFF2-40B4-BE49-F238E27FC236}">
                  <a16:creationId xmlns:a16="http://schemas.microsoft.com/office/drawing/2014/main" id="{0F352662-0883-4E0C-B809-AE65C07763E2}"/>
                </a:ext>
              </a:extLst>
            </p:cNvPr>
            <p:cNvPicPr>
              <a:picLocks noChangeAspect="1"/>
            </p:cNvPicPr>
            <p:nvPr/>
          </p:nvPicPr>
          <p:blipFill rotWithShape="1">
            <a:blip r:embed="rId3"/>
            <a:srcRect l="11193" t="29163" r="19789" b="41380"/>
            <a:stretch/>
          </p:blipFill>
          <p:spPr>
            <a:xfrm>
              <a:off x="1825625" y="1447800"/>
              <a:ext cx="7775575" cy="5043616"/>
            </a:xfrm>
            <a:prstGeom prst="rect">
              <a:avLst/>
            </a:prstGeom>
          </p:spPr>
        </p:pic>
        <p:sp>
          <p:nvSpPr>
            <p:cNvPr id="3" name="Rectangle 2">
              <a:extLst>
                <a:ext uri="{FF2B5EF4-FFF2-40B4-BE49-F238E27FC236}">
                  <a16:creationId xmlns:a16="http://schemas.microsoft.com/office/drawing/2014/main" id="{F35AA307-E412-4A6E-B28D-615A48AEE5BA}"/>
                </a:ext>
              </a:extLst>
            </p:cNvPr>
            <p:cNvSpPr/>
            <p:nvPr/>
          </p:nvSpPr>
          <p:spPr>
            <a:xfrm>
              <a:off x="4495800" y="2895600"/>
              <a:ext cx="533400" cy="2286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00" dirty="0">
                  <a:solidFill>
                    <a:schemeClr val="tx1"/>
                  </a:solidFill>
                  <a:latin typeface="+mj-lt"/>
                </a:rPr>
                <a:t>1000°C</a:t>
              </a:r>
            </a:p>
          </p:txBody>
        </p:sp>
      </p:grpSp>
      <p:sp>
        <p:nvSpPr>
          <p:cNvPr id="6147" name="Rectangle 2"/>
          <p:cNvSpPr>
            <a:spLocks noGrp="1" noChangeArrowheads="1"/>
          </p:cNvSpPr>
          <p:nvPr>
            <p:ph type="title"/>
          </p:nvPr>
        </p:nvSpPr>
        <p:spPr>
          <a:xfrm>
            <a:off x="1066800" y="609600"/>
            <a:ext cx="8229600" cy="1066800"/>
          </a:xfrm>
        </p:spPr>
        <p:txBody>
          <a:bodyPr>
            <a:normAutofit/>
          </a:bodyPr>
          <a:lstStyle/>
          <a:p>
            <a:pPr eaLnBrk="1" hangingPunct="1"/>
            <a:r>
              <a:rPr lang="en-US" sz="3200" dirty="0"/>
              <a:t>Process Schematic – Hydrogen Generation</a:t>
            </a:r>
          </a:p>
        </p:txBody>
      </p:sp>
      <p:sp>
        <p:nvSpPr>
          <p:cNvPr id="6146"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fld id="{2FFFD129-56BE-4F15-8885-814ACF5F762C}" type="slidenum">
              <a:rPr lang="en-US" sz="1400"/>
              <a:pPr/>
              <a:t>14</a:t>
            </a:fld>
            <a:endParaRPr lang="en-US" sz="1400" dirty="0"/>
          </a:p>
        </p:txBody>
      </p:sp>
      <p:sp>
        <p:nvSpPr>
          <p:cNvPr id="5" name="Arrow: Up 4">
            <a:extLst>
              <a:ext uri="{FF2B5EF4-FFF2-40B4-BE49-F238E27FC236}">
                <a16:creationId xmlns:a16="http://schemas.microsoft.com/office/drawing/2014/main" id="{A7C71B1E-5C7A-4BB9-BD2C-FBF34305F288}"/>
              </a:ext>
            </a:extLst>
          </p:cNvPr>
          <p:cNvSpPr/>
          <p:nvPr/>
        </p:nvSpPr>
        <p:spPr>
          <a:xfrm>
            <a:off x="3200400" y="5877365"/>
            <a:ext cx="228600" cy="614051"/>
          </a:xfrm>
          <a:prstGeom prst="upArrow">
            <a:avLst/>
          </a:prstGeom>
          <a:solidFill>
            <a:srgbClr val="E98B01"/>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n-US" sz="1200" dirty="0">
                <a:solidFill>
                  <a:schemeClr val="tx1"/>
                </a:solidFill>
                <a:latin typeface="+mj-lt"/>
              </a:rPr>
              <a:t>Heat</a:t>
            </a:r>
          </a:p>
        </p:txBody>
      </p:sp>
      <p:sp>
        <p:nvSpPr>
          <p:cNvPr id="6" name="Arrow: Up 5">
            <a:extLst>
              <a:ext uri="{FF2B5EF4-FFF2-40B4-BE49-F238E27FC236}">
                <a16:creationId xmlns:a16="http://schemas.microsoft.com/office/drawing/2014/main" id="{A2F3877C-E87D-4016-8610-CA454500D1D2}"/>
              </a:ext>
            </a:extLst>
          </p:cNvPr>
          <p:cNvSpPr/>
          <p:nvPr/>
        </p:nvSpPr>
        <p:spPr>
          <a:xfrm>
            <a:off x="7620000" y="1447800"/>
            <a:ext cx="304800" cy="614051"/>
          </a:xfrm>
          <a:prstGeom prst="upArrow">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n-US" sz="1000" dirty="0">
                <a:solidFill>
                  <a:schemeClr val="tx1"/>
                </a:solidFill>
                <a:latin typeface="+mj-lt"/>
              </a:rPr>
              <a:t>H2</a:t>
            </a:r>
          </a:p>
        </p:txBody>
      </p:sp>
    </p:spTree>
    <p:extLst>
      <p:ext uri="{BB962C8B-B14F-4D97-AF65-F5344CB8AC3E}">
        <p14:creationId xmlns:p14="http://schemas.microsoft.com/office/powerpoint/2010/main" val="22989740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Rectangle 2"/>
          <p:cNvSpPr>
            <a:spLocks noGrp="1" noChangeArrowheads="1"/>
          </p:cNvSpPr>
          <p:nvPr>
            <p:ph type="title"/>
          </p:nvPr>
        </p:nvSpPr>
        <p:spPr>
          <a:xfrm>
            <a:off x="1066800" y="609600"/>
            <a:ext cx="8229600" cy="1066800"/>
          </a:xfrm>
        </p:spPr>
        <p:txBody>
          <a:bodyPr>
            <a:normAutofit/>
          </a:bodyPr>
          <a:lstStyle/>
          <a:p>
            <a:pPr eaLnBrk="1" hangingPunct="1"/>
            <a:r>
              <a:rPr lang="en-US" sz="3200" dirty="0"/>
              <a:t>Process Schematic – CO2 Extraction and Methanol Synthesis</a:t>
            </a:r>
          </a:p>
        </p:txBody>
      </p:sp>
      <p:sp>
        <p:nvSpPr>
          <p:cNvPr id="6146"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fld id="{2FFFD129-56BE-4F15-8885-814ACF5F762C}" type="slidenum">
              <a:rPr lang="en-US" sz="1400"/>
              <a:pPr/>
              <a:t>15</a:t>
            </a:fld>
            <a:endParaRPr lang="en-US" sz="1400" dirty="0"/>
          </a:p>
        </p:txBody>
      </p:sp>
      <p:pic>
        <p:nvPicPr>
          <p:cNvPr id="2" name="Picture 1">
            <a:extLst>
              <a:ext uri="{FF2B5EF4-FFF2-40B4-BE49-F238E27FC236}">
                <a16:creationId xmlns:a16="http://schemas.microsoft.com/office/drawing/2014/main" id="{0F352662-0883-4E0C-B809-AE65C07763E2}"/>
              </a:ext>
            </a:extLst>
          </p:cNvPr>
          <p:cNvPicPr>
            <a:picLocks noChangeAspect="1"/>
          </p:cNvPicPr>
          <p:nvPr/>
        </p:nvPicPr>
        <p:blipFill rotWithShape="1">
          <a:blip r:embed="rId3"/>
          <a:srcRect b="70543"/>
          <a:stretch/>
        </p:blipFill>
        <p:spPr>
          <a:xfrm>
            <a:off x="838200" y="1676400"/>
            <a:ext cx="10382759" cy="4648200"/>
          </a:xfrm>
          <a:prstGeom prst="rect">
            <a:avLst/>
          </a:prstGeom>
        </p:spPr>
      </p:pic>
      <p:sp>
        <p:nvSpPr>
          <p:cNvPr id="5" name="Arrow: Up 4">
            <a:extLst>
              <a:ext uri="{FF2B5EF4-FFF2-40B4-BE49-F238E27FC236}">
                <a16:creationId xmlns:a16="http://schemas.microsoft.com/office/drawing/2014/main" id="{E87784DA-DA8C-4895-88FD-6D6D91240EB5}"/>
              </a:ext>
            </a:extLst>
          </p:cNvPr>
          <p:cNvSpPr/>
          <p:nvPr/>
        </p:nvSpPr>
        <p:spPr>
          <a:xfrm rot="5400000">
            <a:off x="9925049" y="1390651"/>
            <a:ext cx="342901" cy="685800"/>
          </a:xfrm>
          <a:prstGeom prst="upArrow">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n-US" sz="800" dirty="0">
                <a:solidFill>
                  <a:schemeClr val="tx1"/>
                </a:solidFill>
                <a:latin typeface="+mj-lt"/>
              </a:rPr>
              <a:t>Methanol</a:t>
            </a:r>
          </a:p>
        </p:txBody>
      </p:sp>
      <p:grpSp>
        <p:nvGrpSpPr>
          <p:cNvPr id="18" name="Group 17">
            <a:extLst>
              <a:ext uri="{FF2B5EF4-FFF2-40B4-BE49-F238E27FC236}">
                <a16:creationId xmlns:a16="http://schemas.microsoft.com/office/drawing/2014/main" id="{418555EB-5229-4FAF-8383-16686B4EE27F}"/>
              </a:ext>
            </a:extLst>
          </p:cNvPr>
          <p:cNvGrpSpPr/>
          <p:nvPr/>
        </p:nvGrpSpPr>
        <p:grpSpPr>
          <a:xfrm>
            <a:off x="304800" y="2514600"/>
            <a:ext cx="2981325" cy="2514600"/>
            <a:chOff x="304800" y="2514600"/>
            <a:chExt cx="2981325" cy="2514600"/>
          </a:xfrm>
        </p:grpSpPr>
        <p:sp>
          <p:nvSpPr>
            <p:cNvPr id="6" name="Arrow: Up 5">
              <a:extLst>
                <a:ext uri="{FF2B5EF4-FFF2-40B4-BE49-F238E27FC236}">
                  <a16:creationId xmlns:a16="http://schemas.microsoft.com/office/drawing/2014/main" id="{A5B289BB-2291-451D-89A5-5C11EF13D59D}"/>
                </a:ext>
              </a:extLst>
            </p:cNvPr>
            <p:cNvSpPr/>
            <p:nvPr/>
          </p:nvSpPr>
          <p:spPr>
            <a:xfrm rot="16200000" flipH="1">
              <a:off x="2614613" y="4090990"/>
              <a:ext cx="419097" cy="923926"/>
            </a:xfrm>
            <a:prstGeom prst="upArrow">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sz="800" dirty="0">
                  <a:solidFill>
                    <a:schemeClr val="tx1"/>
                  </a:solidFill>
                  <a:latin typeface="+mj-lt"/>
                </a:rPr>
                <a:t>Waste Heat</a:t>
              </a:r>
            </a:p>
          </p:txBody>
        </p:sp>
        <p:sp>
          <p:nvSpPr>
            <p:cNvPr id="3" name="Rectangle 2">
              <a:extLst>
                <a:ext uri="{FF2B5EF4-FFF2-40B4-BE49-F238E27FC236}">
                  <a16:creationId xmlns:a16="http://schemas.microsoft.com/office/drawing/2014/main" id="{19B325CE-C250-44A2-B2D7-4B5B3C23D305}"/>
                </a:ext>
              </a:extLst>
            </p:cNvPr>
            <p:cNvSpPr/>
            <p:nvPr/>
          </p:nvSpPr>
          <p:spPr>
            <a:xfrm>
              <a:off x="1219198" y="4019552"/>
              <a:ext cx="1143000" cy="1009648"/>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latin typeface="+mj-lt"/>
                </a:rPr>
                <a:t>Desalination Plant</a:t>
              </a:r>
            </a:p>
          </p:txBody>
        </p:sp>
        <p:cxnSp>
          <p:nvCxnSpPr>
            <p:cNvPr id="9" name="Connector: Elbow 8">
              <a:extLst>
                <a:ext uri="{FF2B5EF4-FFF2-40B4-BE49-F238E27FC236}">
                  <a16:creationId xmlns:a16="http://schemas.microsoft.com/office/drawing/2014/main" id="{36D31507-0A9B-437B-B04E-A53348673212}"/>
                </a:ext>
              </a:extLst>
            </p:cNvPr>
            <p:cNvCxnSpPr>
              <a:cxnSpLocks/>
              <a:endCxn id="3" idx="0"/>
            </p:cNvCxnSpPr>
            <p:nvPr/>
          </p:nvCxnSpPr>
          <p:spPr>
            <a:xfrm rot="5400000">
              <a:off x="1666873" y="2638425"/>
              <a:ext cx="1504952" cy="1257302"/>
            </a:xfrm>
            <a:prstGeom prst="bentConnector3">
              <a:avLst/>
            </a:prstGeom>
            <a:ln>
              <a:solidFill>
                <a:srgbClr val="00B0F0"/>
              </a:solidFill>
              <a:tailEnd type="triangle"/>
            </a:ln>
          </p:spPr>
          <p:style>
            <a:lnRef idx="1">
              <a:schemeClr val="accent1"/>
            </a:lnRef>
            <a:fillRef idx="0">
              <a:schemeClr val="accent1"/>
            </a:fillRef>
            <a:effectRef idx="0">
              <a:schemeClr val="accent1"/>
            </a:effectRef>
            <a:fontRef idx="minor">
              <a:schemeClr val="tx1"/>
            </a:fontRef>
          </p:style>
        </p:cxnSp>
        <p:sp>
          <p:nvSpPr>
            <p:cNvPr id="13" name="Arrow: Up 12">
              <a:extLst>
                <a:ext uri="{FF2B5EF4-FFF2-40B4-BE49-F238E27FC236}">
                  <a16:creationId xmlns:a16="http://schemas.microsoft.com/office/drawing/2014/main" id="{20AB67FC-BDA6-4300-B469-31812EEA49D6}"/>
                </a:ext>
              </a:extLst>
            </p:cNvPr>
            <p:cNvSpPr/>
            <p:nvPr/>
          </p:nvSpPr>
          <p:spPr>
            <a:xfrm rot="16200000" flipH="1">
              <a:off x="514351" y="4095754"/>
              <a:ext cx="495297" cy="914399"/>
            </a:xfrm>
            <a:prstGeom prst="upArrow">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sz="800" dirty="0">
                  <a:solidFill>
                    <a:schemeClr val="tx1"/>
                  </a:solidFill>
                  <a:latin typeface="+mj-lt"/>
                </a:rPr>
                <a:t>Fresh Water</a:t>
              </a:r>
            </a:p>
          </p:txBody>
        </p:sp>
      </p:grpSp>
    </p:spTree>
    <p:extLst>
      <p:ext uri="{BB962C8B-B14F-4D97-AF65-F5344CB8AC3E}">
        <p14:creationId xmlns:p14="http://schemas.microsoft.com/office/powerpoint/2010/main" val="35547448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8"/>
                                        </p:tgtEl>
                                        <p:attrNameLst>
                                          <p:attrName>style.visibility</p:attrName>
                                        </p:attrNameLst>
                                      </p:cBhvr>
                                      <p:to>
                                        <p:strVal val="visible"/>
                                      </p:to>
                                    </p:set>
                                    <p:animEffect transition="in" filter="fade">
                                      <p:cBhvr>
                                        <p:cTn id="12"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3" name="Rectangle 2"/>
          <p:cNvSpPr>
            <a:spLocks noGrp="1" noChangeArrowheads="1"/>
          </p:cNvSpPr>
          <p:nvPr>
            <p:ph type="title"/>
          </p:nvPr>
        </p:nvSpPr>
        <p:spPr>
          <a:xfrm>
            <a:off x="762000" y="762000"/>
            <a:ext cx="9448800" cy="1066800"/>
          </a:xfrm>
        </p:spPr>
        <p:txBody>
          <a:bodyPr>
            <a:normAutofit/>
          </a:bodyPr>
          <a:lstStyle/>
          <a:p>
            <a:pPr marL="342900" indent="-342900"/>
            <a:r>
              <a:rPr lang="en-US" sz="3600" dirty="0"/>
              <a:t>Estimated Costs of Product Streams</a:t>
            </a:r>
          </a:p>
        </p:txBody>
      </p:sp>
      <p:sp>
        <p:nvSpPr>
          <p:cNvPr id="25602"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fld id="{5F80168E-BEF8-4D9C-8718-C7F83F55F2A1}" type="slidenum">
              <a:rPr lang="en-US" sz="1400"/>
              <a:pPr/>
              <a:t>16</a:t>
            </a:fld>
            <a:endParaRPr lang="en-US" sz="1400" dirty="0"/>
          </a:p>
        </p:txBody>
      </p:sp>
      <p:graphicFrame>
        <p:nvGraphicFramePr>
          <p:cNvPr id="7" name="Table 6">
            <a:extLst>
              <a:ext uri="{FF2B5EF4-FFF2-40B4-BE49-F238E27FC236}">
                <a16:creationId xmlns:a16="http://schemas.microsoft.com/office/drawing/2014/main" id="{5CD8B0F0-742D-42A7-9997-146B991FDB47}"/>
              </a:ext>
            </a:extLst>
          </p:cNvPr>
          <p:cNvGraphicFramePr>
            <a:graphicFrameLocks noGrp="1"/>
          </p:cNvGraphicFramePr>
          <p:nvPr>
            <p:extLst>
              <p:ext uri="{D42A27DB-BD31-4B8C-83A1-F6EECF244321}">
                <p14:modId xmlns:p14="http://schemas.microsoft.com/office/powerpoint/2010/main" val="3682481920"/>
              </p:ext>
            </p:extLst>
          </p:nvPr>
        </p:nvGraphicFramePr>
        <p:xfrm>
          <a:off x="1447799" y="1857153"/>
          <a:ext cx="9823289" cy="3708400"/>
        </p:xfrm>
        <a:graphic>
          <a:graphicData uri="http://schemas.openxmlformats.org/drawingml/2006/table">
            <a:tbl>
              <a:tblPr firstRow="1" bandRow="1">
                <a:tableStyleId>{93296810-A885-4BE3-A3E7-6D5BEEA58F35}</a:tableStyleId>
              </a:tblPr>
              <a:tblGrid>
                <a:gridCol w="1999303">
                  <a:extLst>
                    <a:ext uri="{9D8B030D-6E8A-4147-A177-3AD203B41FA5}">
                      <a16:colId xmlns:a16="http://schemas.microsoft.com/office/drawing/2014/main" val="20000"/>
                    </a:ext>
                  </a:extLst>
                </a:gridCol>
                <a:gridCol w="1734497">
                  <a:extLst>
                    <a:ext uri="{9D8B030D-6E8A-4147-A177-3AD203B41FA5}">
                      <a16:colId xmlns:a16="http://schemas.microsoft.com/office/drawing/2014/main" val="20001"/>
                    </a:ext>
                  </a:extLst>
                </a:gridCol>
                <a:gridCol w="1898489">
                  <a:extLst>
                    <a:ext uri="{9D8B030D-6E8A-4147-A177-3AD203B41FA5}">
                      <a16:colId xmlns:a16="http://schemas.microsoft.com/office/drawing/2014/main" val="20002"/>
                    </a:ext>
                  </a:extLst>
                </a:gridCol>
                <a:gridCol w="2029390">
                  <a:extLst>
                    <a:ext uri="{9D8B030D-6E8A-4147-A177-3AD203B41FA5}">
                      <a16:colId xmlns:a16="http://schemas.microsoft.com/office/drawing/2014/main" val="20003"/>
                    </a:ext>
                  </a:extLst>
                </a:gridCol>
                <a:gridCol w="2161610">
                  <a:extLst>
                    <a:ext uri="{9D8B030D-6E8A-4147-A177-3AD203B41FA5}">
                      <a16:colId xmlns:a16="http://schemas.microsoft.com/office/drawing/2014/main" val="20004"/>
                    </a:ext>
                  </a:extLst>
                </a:gridCol>
              </a:tblGrid>
              <a:tr h="370840">
                <a:tc>
                  <a:txBody>
                    <a:bodyPr/>
                    <a:lstStyle/>
                    <a:p>
                      <a:endParaRPr lang="en-US" dirty="0">
                        <a:latin typeface="+mj-lt"/>
                        <a:cs typeface="Times New Roman" pitchFamily="18" charset="0"/>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dirty="0">
                          <a:latin typeface="+mj-lt"/>
                        </a:rPr>
                        <a:t>Electricity</a:t>
                      </a:r>
                      <a:endParaRPr lang="en-US" dirty="0">
                        <a:latin typeface="+mj-lt"/>
                        <a:cs typeface="Times New Roman" pitchFamily="18" charset="0"/>
                      </a:endParaRPr>
                    </a:p>
                  </a:txBody>
                  <a:tcPr/>
                </a:tc>
                <a:tc gridSpan="3">
                  <a:txBody>
                    <a:bodyPr/>
                    <a:lstStyle/>
                    <a:p>
                      <a:pPr algn="ctr"/>
                      <a:r>
                        <a:rPr lang="en-US" dirty="0">
                          <a:latin typeface="+mj-lt"/>
                        </a:rPr>
                        <a:t>Energy Storage</a:t>
                      </a:r>
                      <a:endParaRPr lang="en-US" dirty="0">
                        <a:latin typeface="+mj-lt"/>
                        <a:cs typeface="Times New Roman" pitchFamily="18" charset="0"/>
                      </a:endParaRPr>
                    </a:p>
                  </a:txBody>
                  <a:tcPr/>
                </a:tc>
                <a:tc hMerge="1">
                  <a:txBody>
                    <a:bodyPr/>
                    <a:lstStyle/>
                    <a:p>
                      <a:pPr algn="ctr"/>
                      <a:endParaRPr lang="en-US" dirty="0">
                        <a:latin typeface="+mj-lt"/>
                        <a:cs typeface="Times New Roman" pitchFamily="18" charset="0"/>
                      </a:endParaRPr>
                    </a:p>
                  </a:txBody>
                  <a:tcPr/>
                </a:tc>
                <a:tc hMerge="1">
                  <a:txBody>
                    <a:bodyPr/>
                    <a:lstStyle/>
                    <a:p>
                      <a:endParaRPr lang="en-US" dirty="0"/>
                    </a:p>
                  </a:txBody>
                  <a:tcPr/>
                </a:tc>
                <a:extLst>
                  <a:ext uri="{0D108BD9-81ED-4DB2-BD59-A6C34878D82A}">
                    <a16:rowId xmlns:a16="http://schemas.microsoft.com/office/drawing/2014/main" val="10000"/>
                  </a:ext>
                </a:extLst>
              </a:tr>
              <a:tr h="370840">
                <a:tc>
                  <a:txBody>
                    <a:bodyPr/>
                    <a:lstStyle/>
                    <a:p>
                      <a:r>
                        <a:rPr lang="en-US" dirty="0">
                          <a:latin typeface="+mj-lt"/>
                        </a:rPr>
                        <a:t>Product</a:t>
                      </a:r>
                      <a:endParaRPr lang="en-US" dirty="0">
                        <a:latin typeface="+mj-lt"/>
                        <a:cs typeface="Times New Roman" pitchFamily="18" charset="0"/>
                      </a:endParaRPr>
                    </a:p>
                  </a:txBody>
                  <a:tcPr/>
                </a:tc>
                <a:tc>
                  <a:txBody>
                    <a:bodyPr/>
                    <a:lstStyle/>
                    <a:p>
                      <a:pPr algn="ctr"/>
                      <a:r>
                        <a:rPr lang="en-US" dirty="0">
                          <a:latin typeface="+mj-lt"/>
                        </a:rPr>
                        <a:t>Electricity</a:t>
                      </a:r>
                      <a:endParaRPr lang="en-US" dirty="0">
                        <a:latin typeface="+mj-lt"/>
                        <a:cs typeface="Times New Roman" pitchFamily="18" charset="0"/>
                      </a:endParaRPr>
                    </a:p>
                  </a:txBody>
                  <a:tcPr/>
                </a:tc>
                <a:tc>
                  <a:txBody>
                    <a:bodyPr/>
                    <a:lstStyle/>
                    <a:p>
                      <a:pPr algn="ctr"/>
                      <a:r>
                        <a:rPr lang="en-US" dirty="0">
                          <a:latin typeface="+mj-lt"/>
                        </a:rPr>
                        <a:t>Hydrogen</a:t>
                      </a:r>
                      <a:endParaRPr lang="en-US" dirty="0">
                        <a:latin typeface="+mj-lt"/>
                        <a:cs typeface="Times New Roman" pitchFamily="18" charset="0"/>
                      </a:endParaRPr>
                    </a:p>
                  </a:txBody>
                  <a:tcPr/>
                </a:tc>
                <a:tc>
                  <a:txBody>
                    <a:bodyPr/>
                    <a:lstStyle/>
                    <a:p>
                      <a:pPr algn="ctr"/>
                      <a:r>
                        <a:rPr lang="en-US" dirty="0">
                          <a:latin typeface="+mj-lt"/>
                        </a:rPr>
                        <a:t>Methanol</a:t>
                      </a:r>
                      <a:endParaRPr lang="en-US" dirty="0">
                        <a:latin typeface="+mj-lt"/>
                        <a:cs typeface="Times New Roman" pitchFamily="18" charset="0"/>
                      </a:endParaRPr>
                    </a:p>
                  </a:txBody>
                  <a:tcPr/>
                </a:tc>
                <a:tc>
                  <a:txBody>
                    <a:bodyPr/>
                    <a:lstStyle/>
                    <a:p>
                      <a:pPr algn="ctr"/>
                      <a:r>
                        <a:rPr lang="en-US" dirty="0">
                          <a:latin typeface="+mj-lt"/>
                        </a:rPr>
                        <a:t>Gasoline</a:t>
                      </a:r>
                      <a:endParaRPr lang="en-US" dirty="0">
                        <a:latin typeface="+mj-lt"/>
                        <a:cs typeface="Times New Roman" pitchFamily="18" charset="0"/>
                      </a:endParaRPr>
                    </a:p>
                  </a:txBody>
                  <a:tcPr/>
                </a:tc>
                <a:extLst>
                  <a:ext uri="{0D108BD9-81ED-4DB2-BD59-A6C34878D82A}">
                    <a16:rowId xmlns:a16="http://schemas.microsoft.com/office/drawing/2014/main" val="10001"/>
                  </a:ext>
                </a:extLst>
              </a:tr>
              <a:tr h="370840">
                <a:tc>
                  <a:txBody>
                    <a:bodyPr/>
                    <a:lstStyle/>
                    <a:p>
                      <a:r>
                        <a:rPr lang="en-US" dirty="0">
                          <a:latin typeface="+mj-lt"/>
                        </a:rPr>
                        <a:t>Capacity Factor</a:t>
                      </a:r>
                      <a:endParaRPr lang="en-US" dirty="0">
                        <a:latin typeface="+mj-lt"/>
                        <a:cs typeface="Times New Roman" pitchFamily="18" charset="0"/>
                      </a:endParaRPr>
                    </a:p>
                  </a:txBody>
                  <a:tcPr/>
                </a:tc>
                <a:tc gridSpan="4">
                  <a:txBody>
                    <a:bodyPr/>
                    <a:lstStyle/>
                    <a:p>
                      <a:pPr algn="ctr"/>
                      <a:r>
                        <a:rPr lang="en-US" dirty="0">
                          <a:latin typeface="+mj-lt"/>
                          <a:cs typeface="Times New Roman" pitchFamily="18" charset="0"/>
                        </a:rPr>
                        <a:t>Levelized Costs</a:t>
                      </a:r>
                    </a:p>
                  </a:txBody>
                  <a:tcPr/>
                </a:tc>
                <a:tc hMerge="1">
                  <a:txBody>
                    <a:bodyPr/>
                    <a:lstStyle/>
                    <a:p>
                      <a:pPr algn="ctr"/>
                      <a:endParaRPr lang="en-US" dirty="0">
                        <a:latin typeface="+mj-lt"/>
                        <a:cs typeface="Times New Roman" pitchFamily="18" charset="0"/>
                      </a:endParaRPr>
                    </a:p>
                  </a:txBody>
                  <a:tcPr/>
                </a:tc>
                <a:tc hMerge="1">
                  <a:txBody>
                    <a:bodyPr/>
                    <a:lstStyle/>
                    <a:p>
                      <a:pPr algn="ctr"/>
                      <a:endParaRPr lang="en-US" dirty="0">
                        <a:latin typeface="+mj-lt"/>
                        <a:cs typeface="Times New Roman" pitchFamily="18" charset="0"/>
                      </a:endParaRPr>
                    </a:p>
                  </a:txBody>
                  <a:tcPr/>
                </a:tc>
                <a:tc hMerge="1">
                  <a:txBody>
                    <a:bodyPr/>
                    <a:lstStyle/>
                    <a:p>
                      <a:pPr algn="ctr"/>
                      <a:endParaRPr lang="en-US" dirty="0">
                        <a:latin typeface="+mj-lt"/>
                        <a:cs typeface="Times New Roman" pitchFamily="18" charset="0"/>
                      </a:endParaRPr>
                    </a:p>
                  </a:txBody>
                  <a:tcPr/>
                </a:tc>
                <a:extLst>
                  <a:ext uri="{0D108BD9-81ED-4DB2-BD59-A6C34878D82A}">
                    <a16:rowId xmlns:a16="http://schemas.microsoft.com/office/drawing/2014/main" val="10002"/>
                  </a:ext>
                </a:extLst>
              </a:tr>
              <a:tr h="370840">
                <a:tc>
                  <a:txBody>
                    <a:bodyPr/>
                    <a:lstStyle/>
                    <a:p>
                      <a:pPr lvl="0" algn="ctr"/>
                      <a:r>
                        <a:rPr lang="en-US" dirty="0">
                          <a:latin typeface="+mj-lt"/>
                        </a:rPr>
                        <a:t>90%</a:t>
                      </a:r>
                      <a:endParaRPr lang="en-US" dirty="0">
                        <a:latin typeface="+mj-lt"/>
                        <a:cs typeface="Times New Roman" pitchFamily="18" charset="0"/>
                      </a:endParaRPr>
                    </a:p>
                  </a:txBody>
                  <a:tcPr/>
                </a:tc>
                <a:tc>
                  <a:txBody>
                    <a:bodyPr/>
                    <a:lstStyle/>
                    <a:p>
                      <a:pPr algn="ctr"/>
                      <a:r>
                        <a:rPr lang="en-US" dirty="0">
                          <a:latin typeface="+mj-lt"/>
                        </a:rPr>
                        <a:t>$29.77/</a:t>
                      </a:r>
                      <a:r>
                        <a:rPr kumimoji="0" lang="en-US" sz="1800" b="0" i="0" u="none" strike="noStrike" kern="1200" cap="none" spc="0" normalizeH="0" baseline="0" noProof="0" dirty="0">
                          <a:ln>
                            <a:noFill/>
                          </a:ln>
                          <a:solidFill>
                            <a:prstClr val="black"/>
                          </a:solidFill>
                          <a:effectLst/>
                          <a:uLnTx/>
                          <a:uFillTx/>
                          <a:latin typeface="Trebuchet MS"/>
                          <a:ea typeface="+mn-ea"/>
                          <a:cs typeface="+mn-cs"/>
                        </a:rPr>
                        <a:t>MWh</a:t>
                      </a:r>
                      <a:endParaRPr lang="en-US" dirty="0">
                        <a:latin typeface="+mj-lt"/>
                        <a:cs typeface="Times New Roman" pitchFamily="18" charset="0"/>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Trebuchet MS"/>
                          <a:ea typeface="+mn-ea"/>
                          <a:cs typeface="+mn-cs"/>
                        </a:rPr>
                        <a:t>~</a:t>
                      </a:r>
                      <a:endParaRPr kumimoji="0" lang="en-US" sz="1800" b="0" i="0" u="none" strike="noStrike" kern="1200" cap="none" spc="0" normalizeH="0" baseline="0" noProof="0" dirty="0">
                        <a:ln>
                          <a:noFill/>
                        </a:ln>
                        <a:solidFill>
                          <a:prstClr val="black"/>
                        </a:solidFill>
                        <a:effectLst/>
                        <a:uLnTx/>
                        <a:uFillTx/>
                        <a:latin typeface="Trebuchet MS"/>
                        <a:ea typeface="+mn-ea"/>
                        <a:cs typeface="Times New Roman" pitchFamily="18" charset="0"/>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Trebuchet MS"/>
                          <a:ea typeface="+mn-ea"/>
                          <a:cs typeface="+mn-cs"/>
                        </a:rPr>
                        <a:t>~</a:t>
                      </a:r>
                      <a:endParaRPr kumimoji="0" lang="en-US" sz="1800" b="0" i="0" u="none" strike="noStrike" kern="1200" cap="none" spc="0" normalizeH="0" baseline="0" noProof="0" dirty="0">
                        <a:ln>
                          <a:noFill/>
                        </a:ln>
                        <a:solidFill>
                          <a:prstClr val="black"/>
                        </a:solidFill>
                        <a:effectLst/>
                        <a:uLnTx/>
                        <a:uFillTx/>
                        <a:latin typeface="Trebuchet MS"/>
                        <a:ea typeface="+mn-ea"/>
                        <a:cs typeface="Times New Roman" pitchFamily="18" charset="0"/>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Trebuchet MS"/>
                          <a:ea typeface="+mn-ea"/>
                          <a:cs typeface="+mn-cs"/>
                        </a:rPr>
                        <a:t>~</a:t>
                      </a:r>
                      <a:endParaRPr kumimoji="0" lang="en-US" sz="1800" b="0" i="0" u="none" strike="noStrike" kern="1200" cap="none" spc="0" normalizeH="0" baseline="0" noProof="0" dirty="0">
                        <a:ln>
                          <a:noFill/>
                        </a:ln>
                        <a:solidFill>
                          <a:prstClr val="black"/>
                        </a:solidFill>
                        <a:effectLst/>
                        <a:uLnTx/>
                        <a:uFillTx/>
                        <a:latin typeface="Trebuchet MS"/>
                        <a:ea typeface="+mn-ea"/>
                        <a:cs typeface="Times New Roman" pitchFamily="18" charset="0"/>
                      </a:endParaRPr>
                    </a:p>
                  </a:txBody>
                  <a:tcPr/>
                </a:tc>
                <a:extLst>
                  <a:ext uri="{0D108BD9-81ED-4DB2-BD59-A6C34878D82A}">
                    <a16:rowId xmlns:a16="http://schemas.microsoft.com/office/drawing/2014/main" val="10003"/>
                  </a:ext>
                </a:extLst>
              </a:tr>
              <a:tr h="370840">
                <a:tc>
                  <a:txBody>
                    <a:bodyPr/>
                    <a:lstStyle/>
                    <a:p>
                      <a:pPr lvl="0" algn="ctr"/>
                      <a:r>
                        <a:rPr lang="en-US" dirty="0">
                          <a:latin typeface="+mj-lt"/>
                        </a:rPr>
                        <a:t>60%</a:t>
                      </a:r>
                      <a:endParaRPr lang="en-US" dirty="0">
                        <a:latin typeface="+mj-lt"/>
                        <a:cs typeface="Times New Roman" pitchFamily="18" charset="0"/>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dirty="0">
                          <a:latin typeface="+mj-lt"/>
                        </a:rPr>
                        <a:t>$</a:t>
                      </a:r>
                      <a:r>
                        <a:rPr kumimoji="0" lang="en-US" sz="1800" b="0" i="0" u="none" strike="noStrike" kern="1200" cap="none" spc="0" normalizeH="0" baseline="0" noProof="0" dirty="0">
                          <a:ln>
                            <a:noFill/>
                          </a:ln>
                          <a:solidFill>
                            <a:prstClr val="black"/>
                          </a:solidFill>
                          <a:effectLst/>
                          <a:uLnTx/>
                          <a:uFillTx/>
                          <a:latin typeface="Trebuchet MS"/>
                          <a:ea typeface="+mn-ea"/>
                          <a:cs typeface="+mn-cs"/>
                        </a:rPr>
                        <a:t>29.77/MWh</a:t>
                      </a:r>
                      <a:endParaRPr kumimoji="0" lang="en-US" sz="1800" b="0" i="0" u="none" strike="noStrike" kern="1200" cap="none" spc="0" normalizeH="0" baseline="0" noProof="0" dirty="0">
                        <a:ln>
                          <a:noFill/>
                        </a:ln>
                        <a:solidFill>
                          <a:prstClr val="black"/>
                        </a:solidFill>
                        <a:effectLst/>
                        <a:uLnTx/>
                        <a:uFillTx/>
                        <a:latin typeface="Trebuchet MS"/>
                        <a:ea typeface="+mn-ea"/>
                        <a:cs typeface="Times New Roman" pitchFamily="18" charset="0"/>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Trebuchet MS"/>
                          <a:ea typeface="+mn-ea"/>
                          <a:cs typeface="+mn-cs"/>
                        </a:rPr>
                        <a:t>$72.37/MWh</a:t>
                      </a:r>
                      <a:endParaRPr kumimoji="0" lang="en-US" sz="1800" b="0" i="0" u="none" strike="noStrike" kern="1200" cap="none" spc="0" normalizeH="0" baseline="0" noProof="0" dirty="0">
                        <a:ln>
                          <a:noFill/>
                        </a:ln>
                        <a:solidFill>
                          <a:prstClr val="black"/>
                        </a:solidFill>
                        <a:effectLst/>
                        <a:uLnTx/>
                        <a:uFillTx/>
                        <a:latin typeface="Trebuchet MS"/>
                        <a:ea typeface="+mn-ea"/>
                        <a:cs typeface="Times New Roman" pitchFamily="18" charset="0"/>
                      </a:endParaRPr>
                    </a:p>
                  </a:txBody>
                  <a:tcPr/>
                </a:tc>
                <a:tc>
                  <a:txBody>
                    <a:bodyPr/>
                    <a:lstStyle/>
                    <a:p>
                      <a:pPr algn="ctr"/>
                      <a:r>
                        <a:rPr lang="en-US" dirty="0">
                          <a:latin typeface="+mj-lt"/>
                        </a:rPr>
                        <a:t>$86.02/MWh</a:t>
                      </a:r>
                      <a:endParaRPr lang="en-US" dirty="0">
                        <a:latin typeface="+mj-lt"/>
                        <a:cs typeface="Times New Roman" pitchFamily="18" charset="0"/>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Trebuchet MS"/>
                          <a:ea typeface="+mn-ea"/>
                          <a:cs typeface="+mn-cs"/>
                        </a:rPr>
                        <a:t>$93.51/MWh</a:t>
                      </a:r>
                      <a:endParaRPr kumimoji="0" lang="en-US" kern="1200" dirty="0">
                        <a:solidFill>
                          <a:schemeClr val="dk1"/>
                        </a:solidFill>
                        <a:latin typeface="+mn-lt"/>
                        <a:ea typeface="+mn-ea"/>
                        <a:cs typeface="Times New Roman" pitchFamily="18" charset="0"/>
                      </a:endParaRPr>
                    </a:p>
                  </a:txBody>
                  <a:tcPr/>
                </a:tc>
                <a:extLst>
                  <a:ext uri="{0D108BD9-81ED-4DB2-BD59-A6C34878D82A}">
                    <a16:rowId xmlns:a16="http://schemas.microsoft.com/office/drawing/2014/main" val="10004"/>
                  </a:ext>
                </a:extLst>
              </a:tr>
              <a:tr h="370840">
                <a:tc>
                  <a:txBody>
                    <a:bodyPr/>
                    <a:lstStyle/>
                    <a:p>
                      <a:pPr lvl="0" algn="ctr"/>
                      <a:r>
                        <a:rPr lang="en-US" dirty="0">
                          <a:latin typeface="+mj-lt"/>
                          <a:cs typeface="Times New Roman" pitchFamily="18" charset="0"/>
                        </a:rPr>
                        <a:t>30%</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Trebuchet MS"/>
                          <a:ea typeface="+mn-ea"/>
                          <a:cs typeface="+mn-cs"/>
                        </a:rPr>
                        <a:t>$29.77/MWh</a:t>
                      </a:r>
                      <a:endParaRPr kumimoji="0" lang="en-US" sz="1800" b="0" i="0" u="none" strike="noStrike" kern="1200" cap="none" spc="0" normalizeH="0" baseline="0" noProof="0" dirty="0">
                        <a:ln>
                          <a:noFill/>
                        </a:ln>
                        <a:solidFill>
                          <a:prstClr val="black"/>
                        </a:solidFill>
                        <a:effectLst/>
                        <a:uLnTx/>
                        <a:uFillTx/>
                        <a:latin typeface="Trebuchet MS"/>
                        <a:ea typeface="+mn-ea"/>
                        <a:cs typeface="Times New Roman" pitchFamily="18" charset="0"/>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Trebuchet MS"/>
                          <a:ea typeface="+mn-ea"/>
                          <a:cs typeface="+mn-cs"/>
                        </a:rPr>
                        <a:t>$39.41/MWh</a:t>
                      </a:r>
                      <a:endParaRPr kumimoji="0" lang="en-US" sz="1800" b="0" i="0" u="none" strike="noStrike" kern="1200" cap="none" spc="0" normalizeH="0" baseline="0" noProof="0" dirty="0">
                        <a:ln>
                          <a:noFill/>
                        </a:ln>
                        <a:solidFill>
                          <a:prstClr val="black"/>
                        </a:solidFill>
                        <a:effectLst/>
                        <a:uLnTx/>
                        <a:uFillTx/>
                        <a:latin typeface="Trebuchet MS"/>
                        <a:ea typeface="+mn-ea"/>
                        <a:cs typeface="Times New Roman" pitchFamily="18" charset="0"/>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Trebuchet MS"/>
                          <a:ea typeface="+mn-ea"/>
                          <a:cs typeface="+mn-cs"/>
                        </a:rPr>
                        <a:t>$69.37/MWh</a:t>
                      </a:r>
                      <a:endParaRPr lang="en-US" dirty="0">
                        <a:latin typeface="+mj-lt"/>
                        <a:cs typeface="Times New Roman" pitchFamily="18" charset="0"/>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Trebuchet MS"/>
                          <a:ea typeface="+mn-ea"/>
                          <a:cs typeface="+mn-cs"/>
                        </a:rPr>
                        <a:t>$75.36/MWh</a:t>
                      </a:r>
                      <a:endParaRPr kumimoji="0" lang="en-US" kern="1200" dirty="0">
                        <a:solidFill>
                          <a:schemeClr val="dk1"/>
                        </a:solidFill>
                        <a:latin typeface="+mn-lt"/>
                        <a:ea typeface="+mn-ea"/>
                        <a:cs typeface="Times New Roman" pitchFamily="18" charset="0"/>
                      </a:endParaRPr>
                    </a:p>
                  </a:txBody>
                  <a:tcPr/>
                </a:tc>
                <a:extLst>
                  <a:ext uri="{0D108BD9-81ED-4DB2-BD59-A6C34878D82A}">
                    <a16:rowId xmlns:a16="http://schemas.microsoft.com/office/drawing/2014/main" val="2889315978"/>
                  </a:ext>
                </a:extLst>
              </a:tr>
              <a:tr h="370840">
                <a:tc>
                  <a:txBody>
                    <a:bodyPr/>
                    <a:lstStyle/>
                    <a:p>
                      <a:pPr lvl="0" algn="ctr"/>
                      <a:r>
                        <a:rPr lang="en-US" dirty="0">
                          <a:latin typeface="+mj-lt"/>
                          <a:cs typeface="Times New Roman" pitchFamily="18" charset="0"/>
                        </a:rPr>
                        <a:t>0%</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Trebuchet MS"/>
                          <a:ea typeface="+mn-ea"/>
                          <a:cs typeface="+mn-cs"/>
                        </a:rPr>
                        <a:t>~</a:t>
                      </a:r>
                      <a:endParaRPr kumimoji="0" lang="en-US" sz="1800" b="0" i="0" u="none" strike="noStrike" kern="1200" cap="none" spc="0" normalizeH="0" baseline="0" noProof="0" dirty="0">
                        <a:ln>
                          <a:noFill/>
                        </a:ln>
                        <a:solidFill>
                          <a:prstClr val="black"/>
                        </a:solidFill>
                        <a:effectLst/>
                        <a:uLnTx/>
                        <a:uFillTx/>
                        <a:latin typeface="Trebuchet MS"/>
                        <a:ea typeface="+mn-ea"/>
                        <a:cs typeface="Times New Roman" pitchFamily="18" charset="0"/>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Trebuchet MS"/>
                          <a:ea typeface="+mn-ea"/>
                          <a:cs typeface="+mn-cs"/>
                        </a:rPr>
                        <a:t>$28.43/MWh</a:t>
                      </a:r>
                      <a:endParaRPr kumimoji="0" lang="en-US" sz="1800" b="0" i="0" u="none" strike="noStrike" kern="1200" cap="none" spc="0" normalizeH="0" baseline="0" noProof="0" dirty="0">
                        <a:ln>
                          <a:noFill/>
                        </a:ln>
                        <a:solidFill>
                          <a:prstClr val="black"/>
                        </a:solidFill>
                        <a:effectLst/>
                        <a:uLnTx/>
                        <a:uFillTx/>
                        <a:latin typeface="Trebuchet MS"/>
                        <a:ea typeface="+mn-ea"/>
                        <a:cs typeface="Times New Roman" pitchFamily="18" charset="0"/>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Trebuchet MS"/>
                          <a:ea typeface="+mn-ea"/>
                          <a:cs typeface="+mn-cs"/>
                        </a:rPr>
                        <a:t>$53.09/MWh</a:t>
                      </a:r>
                      <a:endParaRPr lang="en-US" dirty="0">
                        <a:latin typeface="+mj-lt"/>
                        <a:cs typeface="Times New Roman" pitchFamily="18" charset="0"/>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Trebuchet MS"/>
                          <a:ea typeface="+mn-ea"/>
                          <a:cs typeface="+mn-cs"/>
                        </a:rPr>
                        <a:t>$57.70/MWh</a:t>
                      </a:r>
                      <a:endParaRPr kumimoji="0" lang="en-US" kern="1200" dirty="0">
                        <a:solidFill>
                          <a:schemeClr val="dk1"/>
                        </a:solidFill>
                        <a:latin typeface="+mn-lt"/>
                        <a:ea typeface="+mn-ea"/>
                        <a:cs typeface="Times New Roman" pitchFamily="18" charset="0"/>
                      </a:endParaRPr>
                    </a:p>
                  </a:txBody>
                  <a:tcPr/>
                </a:tc>
                <a:extLst>
                  <a:ext uri="{0D108BD9-81ED-4DB2-BD59-A6C34878D82A}">
                    <a16:rowId xmlns:a16="http://schemas.microsoft.com/office/drawing/2014/main" val="2227570681"/>
                  </a:ext>
                </a:extLst>
              </a:tr>
              <a:tr h="370840">
                <a:tc>
                  <a:txBody>
                    <a:bodyPr/>
                    <a:lstStyle/>
                    <a:p>
                      <a:endParaRPr lang="en-US" dirty="0">
                        <a:latin typeface="+mj-lt"/>
                        <a:cs typeface="Times New Roman" pitchFamily="18" charset="0"/>
                      </a:endParaRPr>
                    </a:p>
                  </a:txBody>
                  <a:tcPr/>
                </a:tc>
                <a:tc>
                  <a:txBody>
                    <a:bodyPr/>
                    <a:lstStyle/>
                    <a:p>
                      <a:pPr algn="ctr"/>
                      <a:endParaRPr lang="en-US" dirty="0">
                        <a:latin typeface="+mj-lt"/>
                        <a:cs typeface="Times New Roman" pitchFamily="18" charset="0"/>
                      </a:endParaRPr>
                    </a:p>
                  </a:txBody>
                  <a:tcPr/>
                </a:tc>
                <a:tc>
                  <a:txBody>
                    <a:bodyPr/>
                    <a:lstStyle/>
                    <a:p>
                      <a:pPr algn="ctr"/>
                      <a:endParaRPr lang="en-US" dirty="0">
                        <a:latin typeface="+mj-lt"/>
                        <a:cs typeface="Times New Roman" pitchFamily="18" charset="0"/>
                      </a:endParaRPr>
                    </a:p>
                  </a:txBody>
                  <a:tcPr/>
                </a:tc>
                <a:tc>
                  <a:txBody>
                    <a:bodyPr/>
                    <a:lstStyle/>
                    <a:p>
                      <a:pPr algn="ctr"/>
                      <a:endParaRPr lang="en-US" dirty="0">
                        <a:latin typeface="+mj-lt"/>
                        <a:cs typeface="Times New Roman" pitchFamily="18" charset="0"/>
                      </a:endParaRPr>
                    </a:p>
                  </a:txBody>
                  <a:tcPr/>
                </a:tc>
                <a:tc>
                  <a:txBody>
                    <a:bodyPr/>
                    <a:lstStyle/>
                    <a:p>
                      <a:pPr algn="ctr"/>
                      <a:endParaRPr lang="en-US" dirty="0">
                        <a:latin typeface="+mj-lt"/>
                        <a:cs typeface="Times New Roman" pitchFamily="18" charset="0"/>
                      </a:endParaRPr>
                    </a:p>
                  </a:txBody>
                  <a:tcPr/>
                </a:tc>
                <a:extLst>
                  <a:ext uri="{0D108BD9-81ED-4DB2-BD59-A6C34878D82A}">
                    <a16:rowId xmlns:a16="http://schemas.microsoft.com/office/drawing/2014/main" val="2245078031"/>
                  </a:ext>
                </a:extLst>
              </a:tr>
              <a:tr h="370840">
                <a:tc>
                  <a:txBody>
                    <a:bodyPr/>
                    <a:lstStyle/>
                    <a:p>
                      <a:r>
                        <a:rPr lang="en-US" dirty="0">
                          <a:latin typeface="+mj-lt"/>
                          <a:cs typeface="Times New Roman" pitchFamily="18" charset="0"/>
                        </a:rPr>
                        <a:t>Prices: May 2017</a:t>
                      </a:r>
                    </a:p>
                  </a:txBody>
                  <a:tcPr/>
                </a:tc>
                <a:tc>
                  <a:txBody>
                    <a:bodyPr/>
                    <a:lstStyle/>
                    <a:p>
                      <a:pPr algn="ctr"/>
                      <a:r>
                        <a:rPr lang="en-US" dirty="0">
                          <a:latin typeface="+mj-lt"/>
                          <a:cs typeface="Times New Roman" pitchFamily="18" charset="0"/>
                        </a:rPr>
                        <a:t>$110/MWh*</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Trebuchet MS"/>
                          <a:ea typeface="+mn-ea"/>
                          <a:cs typeface="+mn-cs"/>
                        </a:rPr>
                        <a:t>$419/MWh**</a:t>
                      </a:r>
                      <a:endParaRPr kumimoji="0" lang="en-US" sz="1800" b="0" i="0" u="none" strike="noStrike" kern="1200" cap="none" spc="0" normalizeH="0" baseline="0" noProof="0" dirty="0">
                        <a:ln>
                          <a:noFill/>
                        </a:ln>
                        <a:solidFill>
                          <a:prstClr val="black"/>
                        </a:solidFill>
                        <a:effectLst/>
                        <a:uLnTx/>
                        <a:uFillTx/>
                        <a:latin typeface="Trebuchet MS"/>
                        <a:ea typeface="+mn-ea"/>
                        <a:cs typeface="Times New Roman" pitchFamily="18" charset="0"/>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Trebuchet MS"/>
                          <a:ea typeface="+mn-ea"/>
                          <a:cs typeface="+mn-cs"/>
                        </a:rPr>
                        <a:t>$74.41/MWh***</a:t>
                      </a:r>
                      <a:endParaRPr kumimoji="0" lang="en-US" sz="1800" b="0" i="0" u="none" strike="noStrike" kern="1200" cap="none" spc="0" normalizeH="0" baseline="0" noProof="0" dirty="0">
                        <a:ln>
                          <a:noFill/>
                        </a:ln>
                        <a:solidFill>
                          <a:prstClr val="black"/>
                        </a:solidFill>
                        <a:effectLst/>
                        <a:uLnTx/>
                        <a:uFillTx/>
                        <a:latin typeface="Trebuchet MS"/>
                        <a:ea typeface="+mn-ea"/>
                        <a:cs typeface="Times New Roman" pitchFamily="18" charset="0"/>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Trebuchet MS"/>
                          <a:ea typeface="+mn-ea"/>
                          <a:cs typeface="+mn-cs"/>
                        </a:rPr>
                        <a:t>$49.61/MWh****</a:t>
                      </a:r>
                      <a:endParaRPr kumimoji="0" lang="en-US" sz="1800" b="0" i="0" u="none" strike="noStrike" kern="1200" cap="none" spc="0" normalizeH="0" baseline="0" noProof="0" dirty="0">
                        <a:ln>
                          <a:noFill/>
                        </a:ln>
                        <a:solidFill>
                          <a:prstClr val="black"/>
                        </a:solidFill>
                        <a:effectLst/>
                        <a:uLnTx/>
                        <a:uFillTx/>
                        <a:latin typeface="Trebuchet MS"/>
                        <a:ea typeface="+mn-ea"/>
                        <a:cs typeface="Times New Roman" pitchFamily="18" charset="0"/>
                      </a:endParaRPr>
                    </a:p>
                  </a:txBody>
                  <a:tcPr/>
                </a:tc>
                <a:extLst>
                  <a:ext uri="{0D108BD9-81ED-4DB2-BD59-A6C34878D82A}">
                    <a16:rowId xmlns:a16="http://schemas.microsoft.com/office/drawing/2014/main" val="2115616166"/>
                  </a:ext>
                </a:extLst>
              </a:tr>
              <a:tr h="370840">
                <a:tc>
                  <a:txBody>
                    <a:bodyPr/>
                    <a:lstStyle/>
                    <a:p>
                      <a:endParaRPr lang="en-US" dirty="0">
                        <a:latin typeface="+mj-lt"/>
                        <a:cs typeface="Times New Roman" pitchFamily="18" charset="0"/>
                      </a:endParaRPr>
                    </a:p>
                  </a:txBody>
                  <a:tcPr/>
                </a:tc>
                <a:tc>
                  <a:txBody>
                    <a:bodyPr/>
                    <a:lstStyle/>
                    <a:p>
                      <a:pPr algn="ctr"/>
                      <a:r>
                        <a:rPr lang="en-US" dirty="0">
                          <a:latin typeface="+mj-lt"/>
                          <a:cs typeface="Times New Roman" pitchFamily="18" charset="0"/>
                        </a:rPr>
                        <a:t>~</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Trebuchet MS"/>
                          <a:ea typeface="+mn-ea"/>
                          <a:cs typeface="Times New Roman" pitchFamily="18" charset="0"/>
                        </a:rPr>
                        <a:t>$14.26/kg**</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Trebuchet MS"/>
                          <a:ea typeface="+mn-ea"/>
                          <a:cs typeface="Times New Roman" pitchFamily="18" charset="0"/>
                        </a:rPr>
                        <a:t>$1.23/gal***</a:t>
                      </a:r>
                    </a:p>
                  </a:txBody>
                  <a:tcPr/>
                </a:tc>
                <a:tc>
                  <a:txBody>
                    <a:bodyPr/>
                    <a:lstStyle/>
                    <a:p>
                      <a:pPr algn="ctr"/>
                      <a:r>
                        <a:rPr lang="en-US" dirty="0">
                          <a:latin typeface="+mj-lt"/>
                          <a:cs typeface="Times New Roman" pitchFamily="18" charset="0"/>
                        </a:rPr>
                        <a:t>$1.67/gal****</a:t>
                      </a:r>
                    </a:p>
                  </a:txBody>
                  <a:tcPr/>
                </a:tc>
                <a:extLst>
                  <a:ext uri="{0D108BD9-81ED-4DB2-BD59-A6C34878D82A}">
                    <a16:rowId xmlns:a16="http://schemas.microsoft.com/office/drawing/2014/main" val="2827265185"/>
                  </a:ext>
                </a:extLst>
              </a:tr>
            </a:tbl>
          </a:graphicData>
        </a:graphic>
      </p:graphicFrame>
      <p:sp>
        <p:nvSpPr>
          <p:cNvPr id="8" name="Text Placeholder 2">
            <a:extLst>
              <a:ext uri="{FF2B5EF4-FFF2-40B4-BE49-F238E27FC236}">
                <a16:creationId xmlns:a16="http://schemas.microsoft.com/office/drawing/2014/main" id="{1EC3E976-4618-407E-B30F-3FC153DCB630}"/>
              </a:ext>
            </a:extLst>
          </p:cNvPr>
          <p:cNvSpPr txBox="1">
            <a:spLocks/>
          </p:cNvSpPr>
          <p:nvPr/>
        </p:nvSpPr>
        <p:spPr>
          <a:xfrm>
            <a:off x="1447799" y="5717953"/>
            <a:ext cx="9823290" cy="1140047"/>
          </a:xfrm>
          <a:prstGeom prst="rect">
            <a:avLst/>
          </a:prstGeom>
        </p:spPr>
        <p:txBody>
          <a:bodyPr vert="horz" lIns="91440" tIns="45720" rIns="91440" bIns="45720" rtlCol="0">
            <a:normAutofit fontScale="92500" lnSpcReduction="20000"/>
          </a:bodyPr>
          <a:lstStyle>
            <a:lvl1pPr marL="342900" indent="-342900" algn="l" defTabSz="914400" rtl="0" eaLnBrk="1" latinLnBrk="0" hangingPunct="1">
              <a:spcBef>
                <a:spcPts val="2000"/>
              </a:spcBef>
              <a:buClr>
                <a:schemeClr val="accent1"/>
              </a:buClr>
              <a:buSzPct val="90000"/>
              <a:buFont typeface="Wingdings" pitchFamily="2" charset="2"/>
              <a:buChar char="S"/>
              <a:defRPr sz="2200" kern="1200">
                <a:solidFill>
                  <a:schemeClr val="tx1">
                    <a:lumMod val="65000"/>
                    <a:lumOff val="35000"/>
                  </a:schemeClr>
                </a:solidFill>
                <a:latin typeface="+mn-lt"/>
                <a:ea typeface="+mn-ea"/>
                <a:cs typeface="+mn-cs"/>
              </a:defRPr>
            </a:lvl1pPr>
            <a:lvl2pPr marL="685800" indent="-336550" algn="l" defTabSz="914400" rtl="0" eaLnBrk="1" latinLnBrk="0" hangingPunct="1">
              <a:spcBef>
                <a:spcPts val="600"/>
              </a:spcBef>
              <a:buClr>
                <a:schemeClr val="accent1">
                  <a:lumMod val="60000"/>
                  <a:lumOff val="40000"/>
                </a:schemeClr>
              </a:buClr>
              <a:buSzPct val="90000"/>
              <a:buFont typeface="Wingdings" pitchFamily="2" charset="2"/>
              <a:buChar char="S"/>
              <a:defRPr sz="2000" kern="1200">
                <a:solidFill>
                  <a:schemeClr val="tx1">
                    <a:lumMod val="65000"/>
                    <a:lumOff val="35000"/>
                  </a:schemeClr>
                </a:solidFill>
                <a:latin typeface="+mn-lt"/>
                <a:ea typeface="+mn-ea"/>
                <a:cs typeface="+mn-cs"/>
              </a:defRPr>
            </a:lvl2pPr>
            <a:lvl3pPr marL="1035050" indent="-349250" algn="l" defTabSz="914400" rtl="0" eaLnBrk="1" latinLnBrk="0" hangingPunct="1">
              <a:spcBef>
                <a:spcPts val="600"/>
              </a:spcBef>
              <a:buClr>
                <a:schemeClr val="accent1"/>
              </a:buClr>
              <a:buSzPct val="90000"/>
              <a:buFont typeface="Wingdings" pitchFamily="2" charset="2"/>
              <a:buChar char="S"/>
              <a:defRPr sz="1800" kern="1200">
                <a:solidFill>
                  <a:schemeClr val="tx1">
                    <a:lumMod val="65000"/>
                    <a:lumOff val="35000"/>
                  </a:schemeClr>
                </a:solidFill>
                <a:latin typeface="+mn-lt"/>
                <a:ea typeface="+mn-ea"/>
                <a:cs typeface="+mn-cs"/>
              </a:defRPr>
            </a:lvl3pPr>
            <a:lvl4pPr marL="1371600" indent="-336550" algn="l" defTabSz="914400" rtl="0" eaLnBrk="1" latinLnBrk="0" hangingPunct="1">
              <a:spcBef>
                <a:spcPts val="600"/>
              </a:spcBef>
              <a:buClr>
                <a:schemeClr val="accent1">
                  <a:lumMod val="60000"/>
                  <a:lumOff val="40000"/>
                </a:schemeClr>
              </a:buClr>
              <a:buSzPct val="90000"/>
              <a:buFont typeface="Wingdings" pitchFamily="2" charset="2"/>
              <a:buChar char="S"/>
              <a:defRPr sz="1800" kern="1200">
                <a:solidFill>
                  <a:schemeClr val="tx1">
                    <a:lumMod val="65000"/>
                    <a:lumOff val="35000"/>
                  </a:schemeClr>
                </a:solidFill>
                <a:latin typeface="+mn-lt"/>
                <a:ea typeface="+mn-ea"/>
                <a:cs typeface="+mn-cs"/>
              </a:defRPr>
            </a:lvl4pPr>
            <a:lvl5pPr marL="1720850" indent="-349250" algn="l" defTabSz="914400" rtl="0" eaLnBrk="1" latinLnBrk="0" hangingPunct="1">
              <a:spcBef>
                <a:spcPts val="600"/>
              </a:spcBef>
              <a:buClr>
                <a:schemeClr val="accent1"/>
              </a:buClr>
              <a:buSzPct val="90000"/>
              <a:buFont typeface="Wingdings" pitchFamily="2" charset="2"/>
              <a:buChar char="S"/>
              <a:defRPr sz="1800" kern="1200">
                <a:solidFill>
                  <a:schemeClr val="tx1">
                    <a:lumMod val="65000"/>
                    <a:lumOff val="35000"/>
                  </a:schemeClr>
                </a:solidFill>
                <a:latin typeface="+mn-lt"/>
                <a:ea typeface="+mn-ea"/>
                <a:cs typeface="+mn-cs"/>
              </a:defRPr>
            </a:lvl5pPr>
            <a:lvl6pPr marL="2055813" indent="-344488" algn="l" defTabSz="914400" rtl="0" eaLnBrk="1" latinLnBrk="0" hangingPunct="1">
              <a:spcBef>
                <a:spcPct val="20000"/>
              </a:spcBef>
              <a:buClr>
                <a:schemeClr val="accent1">
                  <a:lumMod val="60000"/>
                  <a:lumOff val="40000"/>
                </a:schemeClr>
              </a:buClr>
              <a:buSzPct val="90000"/>
              <a:buFont typeface="Wingdings" pitchFamily="2" charset="2"/>
              <a:buChar char=""/>
              <a:defRPr lang="en-US" sz="1800" kern="1200" dirty="0" smtClean="0">
                <a:solidFill>
                  <a:schemeClr val="tx1">
                    <a:lumMod val="65000"/>
                    <a:lumOff val="35000"/>
                  </a:schemeClr>
                </a:solidFill>
                <a:latin typeface="+mn-lt"/>
                <a:ea typeface="+mn-ea"/>
                <a:cs typeface="+mn-cs"/>
              </a:defRPr>
            </a:lvl6pPr>
            <a:lvl7pPr marL="2398713" indent="-344488" algn="l" defTabSz="914400" rtl="0" eaLnBrk="1" latinLnBrk="0" hangingPunct="1">
              <a:spcBef>
                <a:spcPct val="20000"/>
              </a:spcBef>
              <a:buClr>
                <a:schemeClr val="accent1"/>
              </a:buClr>
              <a:buSzPct val="90000"/>
              <a:buFont typeface="Wingdings" pitchFamily="2" charset="2"/>
              <a:buChar char=""/>
              <a:defRPr lang="en-US" sz="1800" kern="1200" dirty="0" smtClean="0">
                <a:solidFill>
                  <a:schemeClr val="tx1">
                    <a:lumMod val="65000"/>
                    <a:lumOff val="35000"/>
                  </a:schemeClr>
                </a:solidFill>
                <a:latin typeface="+mn-lt"/>
                <a:ea typeface="+mn-ea"/>
                <a:cs typeface="+mn-cs"/>
              </a:defRPr>
            </a:lvl7pPr>
            <a:lvl8pPr marL="2743200" indent="-344488" algn="l" defTabSz="914400" rtl="0" eaLnBrk="1" latinLnBrk="0" hangingPunct="1">
              <a:spcBef>
                <a:spcPct val="20000"/>
              </a:spcBef>
              <a:buClr>
                <a:schemeClr val="accent1">
                  <a:lumMod val="60000"/>
                  <a:lumOff val="40000"/>
                </a:schemeClr>
              </a:buClr>
              <a:buSzPct val="90000"/>
              <a:buFont typeface="Wingdings" pitchFamily="2" charset="2"/>
              <a:buChar char=""/>
              <a:defRPr lang="en-US" sz="1800" kern="1200" dirty="0" smtClean="0">
                <a:solidFill>
                  <a:schemeClr val="tx1">
                    <a:lumMod val="65000"/>
                    <a:lumOff val="35000"/>
                  </a:schemeClr>
                </a:solidFill>
                <a:latin typeface="+mn-lt"/>
                <a:ea typeface="+mn-ea"/>
                <a:cs typeface="+mn-cs"/>
              </a:defRPr>
            </a:lvl8pPr>
            <a:lvl9pPr marL="3087688" indent="-344488" algn="l" defTabSz="914400" rtl="0" eaLnBrk="1" latinLnBrk="0" hangingPunct="1">
              <a:spcBef>
                <a:spcPct val="20000"/>
              </a:spcBef>
              <a:buClr>
                <a:schemeClr val="accent1"/>
              </a:buClr>
              <a:buSzPct val="90000"/>
              <a:buFont typeface="Wingdings" pitchFamily="2" charset="2"/>
              <a:buChar char=""/>
              <a:defRPr lang="en-US" sz="1800" kern="1200" dirty="0">
                <a:solidFill>
                  <a:schemeClr val="tx1">
                    <a:lumMod val="65000"/>
                    <a:lumOff val="35000"/>
                  </a:schemeClr>
                </a:solidFill>
                <a:latin typeface="+mn-lt"/>
                <a:ea typeface="+mn-ea"/>
                <a:cs typeface="+mn-cs"/>
              </a:defRPr>
            </a:lvl9pPr>
          </a:lstStyle>
          <a:p>
            <a:pPr marL="0" lvl="0" indent="0" eaLnBrk="0" hangingPunct="0">
              <a:spcBef>
                <a:spcPts val="0"/>
              </a:spcBef>
              <a:buClr>
                <a:srgbClr val="DEDEDE">
                  <a:lumMod val="50000"/>
                </a:srgbClr>
              </a:buClr>
              <a:buSzTx/>
              <a:buNone/>
            </a:pPr>
            <a:r>
              <a:rPr lang="en-US" sz="1400" dirty="0">
                <a:solidFill>
                  <a:prstClr val="black"/>
                </a:solidFill>
                <a:latin typeface="Trebuchet MS"/>
                <a:ea typeface="ＭＳ Ｐゴシック" pitchFamily="34" charset="-128"/>
                <a:cs typeface="Times New Roman" pitchFamily="18" charset="0"/>
              </a:rPr>
              <a:t>Plant finance period 20 </a:t>
            </a:r>
            <a:r>
              <a:rPr lang="en-US" sz="1400" dirty="0" err="1">
                <a:solidFill>
                  <a:prstClr val="black"/>
                </a:solidFill>
                <a:latin typeface="Trebuchet MS"/>
                <a:ea typeface="ＭＳ Ｐゴシック" pitchFamily="34" charset="-128"/>
                <a:cs typeface="Times New Roman" pitchFamily="18" charset="0"/>
              </a:rPr>
              <a:t>yr</a:t>
            </a:r>
            <a:r>
              <a:rPr lang="en-US" sz="1400" dirty="0">
                <a:solidFill>
                  <a:prstClr val="black"/>
                </a:solidFill>
                <a:latin typeface="Trebuchet MS"/>
                <a:ea typeface="ＭＳ Ｐゴシック" pitchFamily="34" charset="-128"/>
                <a:cs typeface="Times New Roman" pitchFamily="18" charset="0"/>
              </a:rPr>
              <a:t>, 10% cost of capital.  Energy costs w/o amortization -&gt; Elec: $14.74, H2: $6.45, MeOH: $12.92 MWh</a:t>
            </a:r>
          </a:p>
          <a:p>
            <a:pPr marL="0" lvl="0" indent="0" eaLnBrk="0" hangingPunct="0">
              <a:spcBef>
                <a:spcPts val="0"/>
              </a:spcBef>
              <a:buClr>
                <a:srgbClr val="DEDEDE">
                  <a:lumMod val="50000"/>
                </a:srgbClr>
              </a:buClr>
              <a:buSzTx/>
              <a:buNone/>
            </a:pPr>
            <a:r>
              <a:rPr lang="en-US" sz="1400" dirty="0">
                <a:solidFill>
                  <a:prstClr val="black"/>
                </a:solidFill>
                <a:latin typeface="Trebuchet MS"/>
                <a:ea typeface="ＭＳ Ｐゴシック" pitchFamily="34" charset="-128"/>
                <a:cs typeface="Times New Roman" pitchFamily="18" charset="0"/>
              </a:rPr>
              <a:t>*Data from “Lazard’s Levelized Cost of Energy Analysis – v10.0”,  December 2016</a:t>
            </a:r>
          </a:p>
          <a:p>
            <a:pPr marL="0" lvl="0" indent="0" eaLnBrk="0" hangingPunct="0">
              <a:spcBef>
                <a:spcPts val="0"/>
              </a:spcBef>
              <a:buClr>
                <a:srgbClr val="DEDEDE">
                  <a:lumMod val="50000"/>
                </a:srgbClr>
              </a:buClr>
              <a:buSzTx/>
              <a:buNone/>
            </a:pPr>
            <a:r>
              <a:rPr lang="en-US" sz="1400" dirty="0">
                <a:solidFill>
                  <a:schemeClr val="tx1"/>
                </a:solidFill>
                <a:latin typeface="+mj-lt"/>
                <a:cs typeface="Times New Roman" pitchFamily="18" charset="0"/>
              </a:rPr>
              <a:t>**Data from “Comparison of conventional vs. modular hydrogen refueling stations, and on-site production vs. delivery”, Sandia National Labs 2017</a:t>
            </a:r>
          </a:p>
          <a:p>
            <a:pPr marL="0" lvl="0" indent="0" eaLnBrk="0" hangingPunct="0">
              <a:spcBef>
                <a:spcPts val="0"/>
              </a:spcBef>
              <a:buClr>
                <a:srgbClr val="DEDEDE">
                  <a:lumMod val="50000"/>
                </a:srgbClr>
              </a:buClr>
              <a:buSzTx/>
              <a:buNone/>
            </a:pPr>
            <a:r>
              <a:rPr lang="en-US" sz="1400" dirty="0">
                <a:solidFill>
                  <a:schemeClr val="tx1"/>
                </a:solidFill>
                <a:latin typeface="+mj-lt"/>
                <a:cs typeface="Times New Roman" pitchFamily="18" charset="0"/>
              </a:rPr>
              <a:t>***Data from “</a:t>
            </a:r>
            <a:r>
              <a:rPr lang="en-US" sz="1400" dirty="0" err="1">
                <a:solidFill>
                  <a:schemeClr val="tx1"/>
                </a:solidFill>
                <a:latin typeface="+mj-lt"/>
                <a:cs typeface="Times New Roman" pitchFamily="18" charset="0"/>
              </a:rPr>
              <a:t>Methanex</a:t>
            </a:r>
            <a:r>
              <a:rPr lang="en-US" sz="1400" dirty="0">
                <a:solidFill>
                  <a:schemeClr val="tx1"/>
                </a:solidFill>
                <a:latin typeface="+mj-lt"/>
                <a:cs typeface="Times New Roman" pitchFamily="18" charset="0"/>
              </a:rPr>
              <a:t> Monthly Average Regional Posted Contract Price History”, July 2017</a:t>
            </a:r>
          </a:p>
          <a:p>
            <a:pPr marL="0" lvl="0" indent="0" eaLnBrk="0" hangingPunct="0">
              <a:spcBef>
                <a:spcPts val="0"/>
              </a:spcBef>
              <a:buClr>
                <a:srgbClr val="DEDEDE">
                  <a:lumMod val="50000"/>
                </a:srgbClr>
              </a:buClr>
              <a:buSzTx/>
              <a:buNone/>
            </a:pPr>
            <a:r>
              <a:rPr lang="en-US" sz="1400" dirty="0">
                <a:solidFill>
                  <a:prstClr val="black"/>
                </a:solidFill>
                <a:latin typeface="Trebuchet MS"/>
                <a:ea typeface="ＭＳ Ｐゴシック" pitchFamily="34" charset="-128"/>
                <a:cs typeface="Times New Roman" pitchFamily="18" charset="0"/>
              </a:rPr>
              <a:t>****Data from Energy Information Administration: Wholesale Average Gasoline Cost in USA, August 2017</a:t>
            </a:r>
          </a:p>
          <a:p>
            <a:pPr marL="0" lvl="0" indent="0" eaLnBrk="0" hangingPunct="0">
              <a:spcBef>
                <a:spcPts val="0"/>
              </a:spcBef>
              <a:buClr>
                <a:srgbClr val="DEDEDE">
                  <a:lumMod val="50000"/>
                </a:srgbClr>
              </a:buClr>
              <a:buSzTx/>
              <a:buNone/>
            </a:pPr>
            <a:endParaRPr lang="en-US" sz="1400" dirty="0">
              <a:solidFill>
                <a:schemeClr val="tx1"/>
              </a:solidFill>
              <a:latin typeface="+mj-lt"/>
              <a:cs typeface="Times New Roman" pitchFamily="18" charset="0"/>
            </a:endParaRPr>
          </a:p>
          <a:p>
            <a:pPr marL="0" lvl="0" indent="0" eaLnBrk="0" hangingPunct="0">
              <a:spcBef>
                <a:spcPts val="0"/>
              </a:spcBef>
              <a:buClr>
                <a:srgbClr val="DEDEDE">
                  <a:lumMod val="50000"/>
                </a:srgbClr>
              </a:buClr>
              <a:buSzTx/>
              <a:buNone/>
            </a:pPr>
            <a:endParaRPr lang="en-US" sz="1400" dirty="0">
              <a:solidFill>
                <a:schemeClr val="tx1"/>
              </a:solidFill>
              <a:latin typeface="+mj-lt"/>
              <a:cs typeface="Times New Roman" pitchFamily="18" charset="0"/>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3" name="Rectangle 2"/>
          <p:cNvSpPr>
            <a:spLocks noGrp="1" noChangeArrowheads="1"/>
          </p:cNvSpPr>
          <p:nvPr>
            <p:ph type="title"/>
          </p:nvPr>
        </p:nvSpPr>
        <p:spPr>
          <a:xfrm>
            <a:off x="762000" y="762000"/>
            <a:ext cx="9448800" cy="1066800"/>
          </a:xfrm>
        </p:spPr>
        <p:txBody>
          <a:bodyPr/>
          <a:lstStyle/>
          <a:p>
            <a:pPr marL="342900" indent="-342900"/>
            <a:r>
              <a:rPr lang="en-US" dirty="0"/>
              <a:t>Conclusion</a:t>
            </a:r>
          </a:p>
        </p:txBody>
      </p:sp>
      <p:sp>
        <p:nvSpPr>
          <p:cNvPr id="25604" name="Rectangle 3"/>
          <p:cNvSpPr>
            <a:spLocks noGrp="1" noChangeArrowheads="1"/>
          </p:cNvSpPr>
          <p:nvPr>
            <p:ph idx="1"/>
          </p:nvPr>
        </p:nvSpPr>
        <p:spPr>
          <a:xfrm>
            <a:off x="733425" y="2209800"/>
            <a:ext cx="10896600" cy="4876800"/>
          </a:xfrm>
        </p:spPr>
        <p:txBody>
          <a:bodyPr>
            <a:noAutofit/>
          </a:bodyPr>
          <a:lstStyle/>
          <a:p>
            <a:r>
              <a:rPr lang="en-US" dirty="0">
                <a:latin typeface="+mj-lt"/>
                <a:ea typeface="ＭＳ Ｐゴシック" pitchFamily="-112" charset="-128"/>
              </a:rPr>
              <a:t>Nuclear energy can and should be part of our prosperous future.</a:t>
            </a:r>
          </a:p>
          <a:p>
            <a:pPr lvl="0">
              <a:buClr>
                <a:srgbClr val="A04DA3"/>
              </a:buClr>
            </a:pPr>
            <a:r>
              <a:rPr lang="en-US" dirty="0">
                <a:solidFill>
                  <a:prstClr val="black"/>
                </a:solidFill>
                <a:latin typeface="Trebuchet MS"/>
              </a:rPr>
              <a:t>Low energy costs are the greatest lever for universal prosperity.</a:t>
            </a:r>
          </a:p>
          <a:p>
            <a:r>
              <a:rPr lang="en-US" dirty="0">
                <a:latin typeface="+mj-lt"/>
                <a:ea typeface="ＭＳ Ｐゴシック" pitchFamily="-112" charset="-128"/>
              </a:rPr>
              <a:t>To supplant the majority of end-user energy consumption, Nuclear must be capable of economical production of product streams that drop in to existing energy pathways.</a:t>
            </a:r>
          </a:p>
          <a:p>
            <a:r>
              <a:rPr lang="en-US" dirty="0">
                <a:latin typeface="+mj-lt"/>
                <a:ea typeface="ＭＳ Ｐゴシック" pitchFamily="-112" charset="-128"/>
              </a:rPr>
              <a:t>The proposed flexible cogeneration plant will be able to produce product streams at or below current energy costs, with four out of five installations likely strictly replacing fossil fuels – with costs dropping radically as plants are fully capitalized.</a:t>
            </a:r>
          </a:p>
        </p:txBody>
      </p:sp>
      <p:sp>
        <p:nvSpPr>
          <p:cNvPr id="25602"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fld id="{5F80168E-BEF8-4D9C-8718-C7F83F55F2A1}" type="slidenum">
              <a:rPr lang="en-US" sz="1400"/>
              <a:pPr/>
              <a:t>17</a:t>
            </a:fld>
            <a:endParaRPr lang="en-US" sz="1400" dirty="0"/>
          </a:p>
        </p:txBody>
      </p:sp>
    </p:spTree>
    <p:extLst>
      <p:ext uri="{BB962C8B-B14F-4D97-AF65-F5344CB8AC3E}">
        <p14:creationId xmlns:p14="http://schemas.microsoft.com/office/powerpoint/2010/main" val="35753587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5604">
                                            <p:txEl>
                                              <p:pRg st="0" end="0"/>
                                            </p:txEl>
                                          </p:spTgt>
                                        </p:tgtEl>
                                        <p:attrNameLst>
                                          <p:attrName>style.visibility</p:attrName>
                                        </p:attrNameLst>
                                      </p:cBhvr>
                                      <p:to>
                                        <p:strVal val="visible"/>
                                      </p:to>
                                    </p:set>
                                    <p:animEffect transition="in" filter="fade">
                                      <p:cBhvr>
                                        <p:cTn id="7" dur="500"/>
                                        <p:tgtEl>
                                          <p:spTgt spid="2560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5604">
                                            <p:txEl>
                                              <p:pRg st="1" end="1"/>
                                            </p:txEl>
                                          </p:spTgt>
                                        </p:tgtEl>
                                        <p:attrNameLst>
                                          <p:attrName>style.visibility</p:attrName>
                                        </p:attrNameLst>
                                      </p:cBhvr>
                                      <p:to>
                                        <p:strVal val="visible"/>
                                      </p:to>
                                    </p:set>
                                    <p:animEffect transition="in" filter="fade">
                                      <p:cBhvr>
                                        <p:cTn id="12" dur="500"/>
                                        <p:tgtEl>
                                          <p:spTgt spid="2560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5604">
                                            <p:txEl>
                                              <p:pRg st="2" end="2"/>
                                            </p:txEl>
                                          </p:spTgt>
                                        </p:tgtEl>
                                        <p:attrNameLst>
                                          <p:attrName>style.visibility</p:attrName>
                                        </p:attrNameLst>
                                      </p:cBhvr>
                                      <p:to>
                                        <p:strVal val="visible"/>
                                      </p:to>
                                    </p:set>
                                    <p:animEffect transition="in" filter="fade">
                                      <p:cBhvr>
                                        <p:cTn id="17" dur="500"/>
                                        <p:tgtEl>
                                          <p:spTgt spid="25604">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25604">
                                            <p:txEl>
                                              <p:pRg st="3" end="3"/>
                                            </p:txEl>
                                          </p:spTgt>
                                        </p:tgtEl>
                                        <p:attrNameLst>
                                          <p:attrName>style.visibility</p:attrName>
                                        </p:attrNameLst>
                                      </p:cBhvr>
                                      <p:to>
                                        <p:strVal val="visible"/>
                                      </p:to>
                                    </p:set>
                                    <p:animEffect transition="in" filter="fade">
                                      <p:cBhvr>
                                        <p:cTn id="22" dur="500"/>
                                        <p:tgtEl>
                                          <p:spTgt spid="25604">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604"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fld id="{5F80168E-BEF8-4D9C-8718-C7F83F55F2A1}" type="slidenum">
              <a:rPr lang="en-US" sz="1400"/>
              <a:pPr/>
              <a:t>18</a:t>
            </a:fld>
            <a:endParaRPr lang="en-US" sz="1400" dirty="0"/>
          </a:p>
        </p:txBody>
      </p:sp>
      <p:sp>
        <p:nvSpPr>
          <p:cNvPr id="6" name="Rectangle 3"/>
          <p:cNvSpPr txBox="1">
            <a:spLocks noChangeArrowheads="1"/>
          </p:cNvSpPr>
          <p:nvPr/>
        </p:nvSpPr>
        <p:spPr bwMode="auto">
          <a:xfrm>
            <a:off x="6172200" y="186289"/>
            <a:ext cx="4551973" cy="662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rgbClr val="E98B01"/>
              </a:buClr>
              <a:buFont typeface="Times" pitchFamily="18" charset="0"/>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lr>
                <a:srgbClr val="1380DC"/>
              </a:buClr>
              <a:buFont typeface="Wingdings" pitchFamily="2" charset="2"/>
              <a:buChar char="§"/>
              <a:defRPr sz="2800">
                <a:solidFill>
                  <a:srgbClr val="4F4F4F"/>
                </a:solidFill>
                <a:latin typeface="+mn-lt"/>
                <a:ea typeface="+mn-ea"/>
              </a:defRPr>
            </a:lvl2pPr>
            <a:lvl3pPr marL="1143000" indent="-228600" algn="l" rtl="0" eaLnBrk="0" fontAlgn="base" hangingPunct="0">
              <a:spcBef>
                <a:spcPct val="20000"/>
              </a:spcBef>
              <a:spcAft>
                <a:spcPct val="0"/>
              </a:spcAft>
              <a:buChar char="–"/>
              <a:defRPr sz="2400">
                <a:solidFill>
                  <a:schemeClr val="tx1"/>
                </a:solidFill>
                <a:latin typeface="+mn-lt"/>
                <a:ea typeface="+mn-ea"/>
              </a:defRPr>
            </a:lvl3pPr>
            <a:lvl4pPr marL="1600200" indent="-228600" algn="l" rtl="0" eaLnBrk="0" fontAlgn="base" hangingPunct="0">
              <a:spcBef>
                <a:spcPct val="20000"/>
              </a:spcBef>
              <a:spcAft>
                <a:spcPct val="0"/>
              </a:spcAft>
              <a:buChar char="»"/>
              <a:defRPr sz="2000">
                <a:solidFill>
                  <a:srgbClr val="4F4F4F"/>
                </a:solidFill>
                <a:latin typeface="+mn-lt"/>
                <a:ea typeface="+mn-ea"/>
              </a:defRPr>
            </a:lvl4pPr>
            <a:lvl5pPr marL="2057400" indent="-228600" algn="l" rtl="0" eaLnBrk="0" fontAlgn="base" hangingPunct="0">
              <a:spcBef>
                <a:spcPct val="20000"/>
              </a:spcBef>
              <a:spcAft>
                <a:spcPct val="0"/>
              </a:spcAft>
              <a:buFont typeface="Times" pitchFamily="18" charset="0"/>
              <a:buChar char="•"/>
              <a:defRPr sz="2000">
                <a:solidFill>
                  <a:schemeClr val="tx1"/>
                </a:solidFill>
                <a:latin typeface="+mn-lt"/>
                <a:ea typeface="+mn-ea"/>
              </a:defRPr>
            </a:lvl5pPr>
            <a:lvl6pPr marL="2514600" indent="-228600" algn="l" rtl="0" fontAlgn="base">
              <a:spcBef>
                <a:spcPct val="20000"/>
              </a:spcBef>
              <a:spcAft>
                <a:spcPct val="0"/>
              </a:spcAft>
              <a:buFont typeface="Times" pitchFamily="-112" charset="0"/>
              <a:buChar char="•"/>
              <a:defRPr sz="2000">
                <a:solidFill>
                  <a:schemeClr val="tx1"/>
                </a:solidFill>
                <a:latin typeface="+mn-lt"/>
                <a:ea typeface="+mn-ea"/>
              </a:defRPr>
            </a:lvl6pPr>
            <a:lvl7pPr marL="2971800" indent="-228600" algn="l" rtl="0" fontAlgn="base">
              <a:spcBef>
                <a:spcPct val="20000"/>
              </a:spcBef>
              <a:spcAft>
                <a:spcPct val="0"/>
              </a:spcAft>
              <a:buFont typeface="Times" pitchFamily="-112" charset="0"/>
              <a:buChar char="•"/>
              <a:defRPr sz="2000">
                <a:solidFill>
                  <a:schemeClr val="tx1"/>
                </a:solidFill>
                <a:latin typeface="+mn-lt"/>
                <a:ea typeface="+mn-ea"/>
              </a:defRPr>
            </a:lvl7pPr>
            <a:lvl8pPr marL="3429000" indent="-228600" algn="l" rtl="0" fontAlgn="base">
              <a:spcBef>
                <a:spcPct val="20000"/>
              </a:spcBef>
              <a:spcAft>
                <a:spcPct val="0"/>
              </a:spcAft>
              <a:buFont typeface="Times" pitchFamily="-112" charset="0"/>
              <a:buChar char="•"/>
              <a:defRPr sz="2000">
                <a:solidFill>
                  <a:schemeClr val="tx1"/>
                </a:solidFill>
                <a:latin typeface="+mn-lt"/>
                <a:ea typeface="+mn-ea"/>
              </a:defRPr>
            </a:lvl8pPr>
            <a:lvl9pPr marL="3886200" indent="-228600" algn="l" rtl="0" fontAlgn="base">
              <a:spcBef>
                <a:spcPct val="20000"/>
              </a:spcBef>
              <a:spcAft>
                <a:spcPct val="0"/>
              </a:spcAft>
              <a:buFont typeface="Times" pitchFamily="-112" charset="0"/>
              <a:buChar char="•"/>
              <a:defRPr sz="2000">
                <a:solidFill>
                  <a:schemeClr val="tx1"/>
                </a:solidFill>
                <a:latin typeface="+mn-lt"/>
                <a:ea typeface="+mn-ea"/>
              </a:defRPr>
            </a:lvl9pPr>
          </a:lstStyle>
          <a:p>
            <a:pPr marL="0" indent="0" algn="ctr" eaLnBrk="1" hangingPunct="1">
              <a:buNone/>
            </a:pPr>
            <a:endParaRPr lang="en-US" sz="5400" dirty="0">
              <a:latin typeface="+mj-lt"/>
            </a:endParaRPr>
          </a:p>
          <a:p>
            <a:pPr marL="0" indent="0" algn="ctr" eaLnBrk="1" hangingPunct="1">
              <a:buNone/>
            </a:pPr>
            <a:r>
              <a:rPr lang="en-US" sz="6600" dirty="0">
                <a:latin typeface="+mj-lt"/>
              </a:rPr>
              <a:t>Thank You!</a:t>
            </a:r>
          </a:p>
          <a:p>
            <a:pPr marL="0" indent="0" algn="ctr" eaLnBrk="1" hangingPunct="1">
              <a:buNone/>
            </a:pPr>
            <a:endParaRPr lang="en-US" sz="6600" dirty="0">
              <a:latin typeface="+mj-lt"/>
            </a:endParaRPr>
          </a:p>
          <a:p>
            <a:pPr marL="0" indent="0" algn="ctr" eaLnBrk="1" hangingPunct="1">
              <a:buNone/>
            </a:pPr>
            <a:r>
              <a:rPr lang="en-US" sz="6600" dirty="0">
                <a:latin typeface="+mj-lt"/>
              </a:rPr>
              <a:t>Questions?</a:t>
            </a:r>
            <a:endParaRPr lang="en-US" sz="1800" dirty="0">
              <a:latin typeface="+mj-lt"/>
            </a:endParaRPr>
          </a:p>
          <a:p>
            <a:pPr algn="ctr" eaLnBrk="1" hangingPunct="1"/>
            <a:endParaRPr lang="en-US" sz="1800" dirty="0">
              <a:latin typeface="+mj-lt"/>
            </a:endParaRPr>
          </a:p>
          <a:p>
            <a:pPr algn="ctr" eaLnBrk="1" hangingPunct="1"/>
            <a:endParaRPr lang="en-US" sz="1800" dirty="0">
              <a:latin typeface="+mj-lt"/>
            </a:endParaRPr>
          </a:p>
          <a:p>
            <a:pPr algn="ctr" eaLnBrk="1" hangingPunct="1"/>
            <a:endParaRPr lang="en-US" sz="1800" dirty="0">
              <a:latin typeface="+mj-lt"/>
            </a:endParaRPr>
          </a:p>
          <a:p>
            <a:pPr marL="0" indent="0" algn="ctr" eaLnBrk="1" hangingPunct="1">
              <a:buNone/>
            </a:pPr>
            <a:r>
              <a:rPr lang="en-US" sz="1800" dirty="0">
                <a:latin typeface="+mj-lt"/>
              </a:rPr>
              <a:t>Contact info:</a:t>
            </a:r>
          </a:p>
          <a:p>
            <a:pPr marL="0" indent="0" algn="ctr" eaLnBrk="1" hangingPunct="1">
              <a:buNone/>
            </a:pPr>
            <a:r>
              <a:rPr lang="en-US" sz="1800" dirty="0">
                <a:latin typeface="+mj-lt"/>
              </a:rPr>
              <a:t>      john_bucknell@yahoo.com</a:t>
            </a:r>
          </a:p>
        </p:txBody>
      </p:sp>
      <p:pic>
        <p:nvPicPr>
          <p:cNvPr id="7" name="Picture 6">
            <a:extLst>
              <a:ext uri="{FF2B5EF4-FFF2-40B4-BE49-F238E27FC236}">
                <a16:creationId xmlns:a16="http://schemas.microsoft.com/office/drawing/2014/main" id="{A373E1F5-1746-44AC-A034-85F86639FE55}"/>
              </a:ext>
            </a:extLst>
          </p:cNvPr>
          <p:cNvPicPr>
            <a:picLocks noChangeAspect="1"/>
          </p:cNvPicPr>
          <p:nvPr/>
        </p:nvPicPr>
        <p:blipFill>
          <a:blip r:embed="rId3"/>
          <a:stretch>
            <a:fillRect/>
          </a:stretch>
        </p:blipFill>
        <p:spPr>
          <a:xfrm>
            <a:off x="1219200" y="508499"/>
            <a:ext cx="4158997" cy="6320838"/>
          </a:xfrm>
          <a:prstGeom prst="rect">
            <a:avLst/>
          </a:prstGeom>
        </p:spPr>
      </p:pic>
    </p:spTree>
    <p:extLst>
      <p:ext uri="{BB962C8B-B14F-4D97-AF65-F5344CB8AC3E}">
        <p14:creationId xmlns:p14="http://schemas.microsoft.com/office/powerpoint/2010/main" val="38656646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100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Rectangle 2"/>
          <p:cNvSpPr>
            <a:spLocks noGrp="1" noChangeArrowheads="1"/>
          </p:cNvSpPr>
          <p:nvPr>
            <p:ph type="title"/>
          </p:nvPr>
        </p:nvSpPr>
        <p:spPr>
          <a:xfrm>
            <a:off x="609600" y="609600"/>
            <a:ext cx="9601200" cy="1066800"/>
          </a:xfrm>
        </p:spPr>
        <p:txBody>
          <a:bodyPr>
            <a:normAutofit/>
          </a:bodyPr>
          <a:lstStyle/>
          <a:p>
            <a:pPr eaLnBrk="1" hangingPunct="1"/>
            <a:r>
              <a:rPr lang="en-US" sz="3200" dirty="0"/>
              <a:t>Enhancing Economics</a:t>
            </a:r>
          </a:p>
        </p:txBody>
      </p:sp>
      <p:sp>
        <p:nvSpPr>
          <p:cNvPr id="4100" name="Rectangle 3"/>
          <p:cNvSpPr>
            <a:spLocks noGrp="1" noChangeArrowheads="1"/>
          </p:cNvSpPr>
          <p:nvPr>
            <p:ph idx="1"/>
          </p:nvPr>
        </p:nvSpPr>
        <p:spPr>
          <a:xfrm>
            <a:off x="1219200" y="1600200"/>
            <a:ext cx="6858000" cy="4495800"/>
          </a:xfrm>
        </p:spPr>
        <p:txBody>
          <a:bodyPr/>
          <a:lstStyle/>
          <a:p>
            <a:pPr eaLnBrk="1" hangingPunct="1"/>
            <a:r>
              <a:rPr lang="en-US" dirty="0">
                <a:latin typeface="+mj-lt"/>
              </a:rPr>
              <a:t>Index</a:t>
            </a:r>
          </a:p>
          <a:p>
            <a:pPr lvl="1" eaLnBrk="1" hangingPunct="1"/>
            <a:r>
              <a:rPr lang="en-US" sz="2400" dirty="0">
                <a:solidFill>
                  <a:schemeClr val="tx1"/>
                </a:solidFill>
                <a:latin typeface="+mj-lt"/>
              </a:rPr>
              <a:t>Introduction</a:t>
            </a:r>
          </a:p>
          <a:p>
            <a:pPr lvl="1" eaLnBrk="1" hangingPunct="1"/>
            <a:r>
              <a:rPr lang="en-US" sz="2400" dirty="0">
                <a:solidFill>
                  <a:schemeClr val="tx1"/>
                </a:solidFill>
                <a:latin typeface="+mj-lt"/>
              </a:rPr>
              <a:t>World Energy Consumption by Type</a:t>
            </a:r>
            <a:endParaRPr lang="en-US" sz="2200" dirty="0">
              <a:solidFill>
                <a:prstClr val="black"/>
              </a:solidFill>
              <a:latin typeface="Trebuchet MS"/>
            </a:endParaRPr>
          </a:p>
          <a:p>
            <a:pPr lvl="1" eaLnBrk="1" hangingPunct="1"/>
            <a:r>
              <a:rPr lang="en-US" sz="2400" dirty="0">
                <a:solidFill>
                  <a:schemeClr val="tx1"/>
                </a:solidFill>
                <a:latin typeface="+mj-lt"/>
              </a:rPr>
              <a:t>Capacity Factors and Solar Power</a:t>
            </a:r>
          </a:p>
          <a:p>
            <a:pPr lvl="1" eaLnBrk="1" hangingPunct="1"/>
            <a:r>
              <a:rPr lang="en-US" sz="2400" dirty="0">
                <a:solidFill>
                  <a:schemeClr val="tx1"/>
                </a:solidFill>
                <a:latin typeface="+mj-lt"/>
              </a:rPr>
              <a:t>Levelized Cost of Energy with Varying Capacity Factors</a:t>
            </a:r>
          </a:p>
          <a:p>
            <a:pPr lvl="1">
              <a:buClr>
                <a:srgbClr val="438086"/>
              </a:buClr>
            </a:pPr>
            <a:r>
              <a:rPr lang="en-US" sz="2400" dirty="0">
                <a:solidFill>
                  <a:prstClr val="black"/>
                </a:solidFill>
                <a:latin typeface="Trebuchet MS"/>
              </a:rPr>
              <a:t>High Temperature Reactors with Cogeneration of Synthetic Fuel</a:t>
            </a:r>
            <a:endParaRPr lang="en-US" sz="2400" dirty="0">
              <a:solidFill>
                <a:schemeClr val="tx1"/>
              </a:solidFill>
              <a:latin typeface="+mj-lt"/>
            </a:endParaRPr>
          </a:p>
          <a:p>
            <a:pPr lvl="1" eaLnBrk="1" hangingPunct="1"/>
            <a:r>
              <a:rPr lang="en-US" sz="2400" dirty="0">
                <a:solidFill>
                  <a:schemeClr val="tx1"/>
                </a:solidFill>
                <a:latin typeface="+mj-lt"/>
              </a:rPr>
              <a:t>Conclusion</a:t>
            </a:r>
          </a:p>
        </p:txBody>
      </p:sp>
      <p:sp>
        <p:nvSpPr>
          <p:cNvPr id="4098"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fld id="{03C0D553-D5E4-4259-94B3-48F3E48D1940}" type="slidenum">
              <a:rPr lang="en-US" sz="1400"/>
              <a:pPr/>
              <a:t>2</a:t>
            </a:fld>
            <a:endParaRPr lang="en-US" sz="1400"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Rectangle 2"/>
          <p:cNvSpPr>
            <a:spLocks noGrp="1" noChangeArrowheads="1"/>
          </p:cNvSpPr>
          <p:nvPr>
            <p:ph type="title"/>
          </p:nvPr>
        </p:nvSpPr>
        <p:spPr>
          <a:xfrm>
            <a:off x="685800" y="609600"/>
            <a:ext cx="8763000" cy="1066800"/>
          </a:xfrm>
        </p:spPr>
        <p:txBody>
          <a:bodyPr>
            <a:normAutofit/>
          </a:bodyPr>
          <a:lstStyle/>
          <a:p>
            <a:pPr eaLnBrk="1" hangingPunct="1"/>
            <a:r>
              <a:rPr lang="en-US" sz="3200" dirty="0"/>
              <a:t>Introduction</a:t>
            </a:r>
          </a:p>
        </p:txBody>
      </p:sp>
      <p:sp>
        <p:nvSpPr>
          <p:cNvPr id="6148" name="Rectangle 3"/>
          <p:cNvSpPr>
            <a:spLocks noGrp="1" noChangeArrowheads="1"/>
          </p:cNvSpPr>
          <p:nvPr>
            <p:ph idx="1"/>
          </p:nvPr>
        </p:nvSpPr>
        <p:spPr>
          <a:xfrm>
            <a:off x="1524000" y="1676400"/>
            <a:ext cx="9753600" cy="4572000"/>
          </a:xfrm>
        </p:spPr>
        <p:txBody>
          <a:bodyPr>
            <a:noAutofit/>
          </a:bodyPr>
          <a:lstStyle/>
          <a:p>
            <a:r>
              <a:rPr lang="en-US" dirty="0">
                <a:latin typeface="+mj-lt"/>
                <a:ea typeface="ＭＳ Ｐゴシック" pitchFamily="-112" charset="-128"/>
              </a:rPr>
              <a:t>Safe, </a:t>
            </a:r>
            <a:r>
              <a:rPr lang="en-US" dirty="0">
                <a:solidFill>
                  <a:prstClr val="black"/>
                </a:solidFill>
                <a:latin typeface="Trebuchet MS"/>
                <a:ea typeface="ＭＳ Ｐゴシック" pitchFamily="-112" charset="-128"/>
              </a:rPr>
              <a:t>low cost</a:t>
            </a:r>
            <a:r>
              <a:rPr lang="en-US" dirty="0">
                <a:latin typeface="+mj-lt"/>
                <a:ea typeface="ＭＳ Ｐゴシック" pitchFamily="-112" charset="-128"/>
              </a:rPr>
              <a:t> energy is vital to future of human prosperity</a:t>
            </a:r>
          </a:p>
          <a:p>
            <a:r>
              <a:rPr lang="en-US" dirty="0">
                <a:latin typeface="+mj-lt"/>
                <a:ea typeface="ＭＳ Ｐゴシック" pitchFamily="-112" charset="-128"/>
              </a:rPr>
              <a:t>Distributed sustainable energy in conjunction with the above ensures ongoing prosperity for all</a:t>
            </a:r>
          </a:p>
          <a:p>
            <a:r>
              <a:rPr lang="en-US" dirty="0">
                <a:latin typeface="+mj-lt"/>
                <a:ea typeface="ＭＳ Ｐゴシック" pitchFamily="-112" charset="-128"/>
              </a:rPr>
              <a:t>Nuclear Power has the potential to provide both</a:t>
            </a:r>
          </a:p>
          <a:p>
            <a:r>
              <a:rPr lang="en-US" dirty="0">
                <a:latin typeface="+mj-lt"/>
                <a:ea typeface="ＭＳ Ｐゴシック" pitchFamily="-112" charset="-128"/>
              </a:rPr>
              <a:t>Addressing all energy sector needs with Nuclear Power with best economics is the subject matter</a:t>
            </a:r>
          </a:p>
          <a:p>
            <a:r>
              <a:rPr lang="en-US" dirty="0">
                <a:latin typeface="+mj-lt"/>
                <a:ea typeface="ＭＳ Ｐゴシック" pitchFamily="-112" charset="-128"/>
              </a:rPr>
              <a:t>A new paradigm of fully flexible </a:t>
            </a:r>
            <a:r>
              <a:rPr lang="en-US" dirty="0">
                <a:solidFill>
                  <a:prstClr val="black"/>
                </a:solidFill>
                <a:latin typeface="Trebuchet MS"/>
                <a:ea typeface="ＭＳ Ｐゴシック" pitchFamily="-112" charset="-128"/>
              </a:rPr>
              <a:t>production of </a:t>
            </a:r>
            <a:r>
              <a:rPr lang="en-US" dirty="0">
                <a:latin typeface="+mj-lt"/>
                <a:ea typeface="ＭＳ Ｐゴシック" pitchFamily="-112" charset="-128"/>
              </a:rPr>
              <a:t> electricity and synthetic chemical energy storage with large installed capacity is introduced</a:t>
            </a:r>
          </a:p>
          <a:p>
            <a:endParaRPr lang="en-US" dirty="0">
              <a:latin typeface="+mj-lt"/>
              <a:ea typeface="ＭＳ Ｐゴシック" pitchFamily="-112" charset="-128"/>
            </a:endParaRPr>
          </a:p>
          <a:p>
            <a:endParaRPr lang="en-US" dirty="0">
              <a:latin typeface="+mj-lt"/>
              <a:ea typeface="ＭＳ Ｐゴシック" pitchFamily="-112" charset="-128"/>
            </a:endParaRPr>
          </a:p>
        </p:txBody>
      </p:sp>
      <p:sp>
        <p:nvSpPr>
          <p:cNvPr id="6146"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fld id="{2FFFD129-56BE-4F15-8885-814ACF5F762C}" type="slidenum">
              <a:rPr lang="en-US" sz="1400"/>
              <a:pPr/>
              <a:t>3</a:t>
            </a:fld>
            <a:endParaRPr lang="en-US" sz="1400" dirty="0"/>
          </a:p>
        </p:txBody>
      </p:sp>
    </p:spTree>
    <p:extLst>
      <p:ext uri="{BB962C8B-B14F-4D97-AF65-F5344CB8AC3E}">
        <p14:creationId xmlns:p14="http://schemas.microsoft.com/office/powerpoint/2010/main" val="38225630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148">
                                            <p:txEl>
                                              <p:pRg st="0" end="0"/>
                                            </p:txEl>
                                          </p:spTgt>
                                        </p:tgtEl>
                                        <p:attrNameLst>
                                          <p:attrName>style.visibility</p:attrName>
                                        </p:attrNameLst>
                                      </p:cBhvr>
                                      <p:to>
                                        <p:strVal val="visible"/>
                                      </p:to>
                                    </p:set>
                                    <p:animEffect transition="in" filter="fade">
                                      <p:cBhvr>
                                        <p:cTn id="7" dur="500"/>
                                        <p:tgtEl>
                                          <p:spTgt spid="614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148">
                                            <p:txEl>
                                              <p:pRg st="1" end="1"/>
                                            </p:txEl>
                                          </p:spTgt>
                                        </p:tgtEl>
                                        <p:attrNameLst>
                                          <p:attrName>style.visibility</p:attrName>
                                        </p:attrNameLst>
                                      </p:cBhvr>
                                      <p:to>
                                        <p:strVal val="visible"/>
                                      </p:to>
                                    </p:set>
                                    <p:animEffect transition="in" filter="fade">
                                      <p:cBhvr>
                                        <p:cTn id="12" dur="500"/>
                                        <p:tgtEl>
                                          <p:spTgt spid="6148">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6148">
                                            <p:txEl>
                                              <p:pRg st="2" end="2"/>
                                            </p:txEl>
                                          </p:spTgt>
                                        </p:tgtEl>
                                        <p:attrNameLst>
                                          <p:attrName>style.visibility</p:attrName>
                                        </p:attrNameLst>
                                      </p:cBhvr>
                                      <p:to>
                                        <p:strVal val="visible"/>
                                      </p:to>
                                    </p:set>
                                    <p:animEffect transition="in" filter="fade">
                                      <p:cBhvr>
                                        <p:cTn id="17" dur="500"/>
                                        <p:tgtEl>
                                          <p:spTgt spid="6148">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6148">
                                            <p:txEl>
                                              <p:pRg st="3" end="3"/>
                                            </p:txEl>
                                          </p:spTgt>
                                        </p:tgtEl>
                                        <p:attrNameLst>
                                          <p:attrName>style.visibility</p:attrName>
                                        </p:attrNameLst>
                                      </p:cBhvr>
                                      <p:to>
                                        <p:strVal val="visible"/>
                                      </p:to>
                                    </p:set>
                                    <p:animEffect transition="in" filter="fade">
                                      <p:cBhvr>
                                        <p:cTn id="22" dur="500"/>
                                        <p:tgtEl>
                                          <p:spTgt spid="6148">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6148">
                                            <p:txEl>
                                              <p:pRg st="4" end="4"/>
                                            </p:txEl>
                                          </p:spTgt>
                                        </p:tgtEl>
                                        <p:attrNameLst>
                                          <p:attrName>style.visibility</p:attrName>
                                        </p:attrNameLst>
                                      </p:cBhvr>
                                      <p:to>
                                        <p:strVal val="visible"/>
                                      </p:to>
                                    </p:set>
                                    <p:animEffect transition="in" filter="fade">
                                      <p:cBhvr>
                                        <p:cTn id="27" dur="500"/>
                                        <p:tgtEl>
                                          <p:spTgt spid="6148">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8" grpId="0" uiExpand="1"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fld id="{2FFFD129-56BE-4F15-8885-814ACF5F762C}" type="slidenum">
              <a:rPr lang="en-US" sz="1400"/>
              <a:pPr/>
              <a:t>4</a:t>
            </a:fld>
            <a:endParaRPr lang="en-US" sz="1400" dirty="0"/>
          </a:p>
        </p:txBody>
      </p:sp>
      <p:graphicFrame>
        <p:nvGraphicFramePr>
          <p:cNvPr id="7" name="Chart 6">
            <a:extLst>
              <a:ext uri="{FF2B5EF4-FFF2-40B4-BE49-F238E27FC236}">
                <a16:creationId xmlns:a16="http://schemas.microsoft.com/office/drawing/2014/main" id="{BDBD9708-5D06-4A0B-B9E7-52E06D23B29C}"/>
              </a:ext>
            </a:extLst>
          </p:cNvPr>
          <p:cNvGraphicFramePr/>
          <p:nvPr>
            <p:extLst>
              <p:ext uri="{D42A27DB-BD31-4B8C-83A1-F6EECF244321}">
                <p14:modId xmlns:p14="http://schemas.microsoft.com/office/powerpoint/2010/main" val="998716759"/>
              </p:ext>
            </p:extLst>
          </p:nvPr>
        </p:nvGraphicFramePr>
        <p:xfrm>
          <a:off x="121199" y="1638299"/>
          <a:ext cx="5854654" cy="4229101"/>
        </p:xfrm>
        <a:graphic>
          <a:graphicData uri="http://schemas.openxmlformats.org/drawingml/2006/chart">
            <c:chart xmlns:c="http://schemas.openxmlformats.org/drawingml/2006/chart" xmlns:r="http://schemas.openxmlformats.org/officeDocument/2006/relationships" r:id="rId3"/>
          </a:graphicData>
        </a:graphic>
      </p:graphicFrame>
      <p:sp>
        <p:nvSpPr>
          <p:cNvPr id="4" name="Right Brace 3">
            <a:extLst>
              <a:ext uri="{FF2B5EF4-FFF2-40B4-BE49-F238E27FC236}">
                <a16:creationId xmlns:a16="http://schemas.microsoft.com/office/drawing/2014/main" id="{1D594F3C-7409-4CDE-B860-686B846DD59F}"/>
              </a:ext>
            </a:extLst>
          </p:cNvPr>
          <p:cNvSpPr/>
          <p:nvPr/>
        </p:nvSpPr>
        <p:spPr>
          <a:xfrm>
            <a:off x="5257800" y="3143299"/>
            <a:ext cx="228600" cy="859434"/>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147" name="Rectangle 2"/>
          <p:cNvSpPr>
            <a:spLocks noGrp="1" noChangeArrowheads="1"/>
          </p:cNvSpPr>
          <p:nvPr>
            <p:ph type="title"/>
          </p:nvPr>
        </p:nvSpPr>
        <p:spPr>
          <a:xfrm>
            <a:off x="609600" y="609600"/>
            <a:ext cx="8839200" cy="1066800"/>
          </a:xfrm>
        </p:spPr>
        <p:txBody>
          <a:bodyPr>
            <a:normAutofit/>
          </a:bodyPr>
          <a:lstStyle/>
          <a:p>
            <a:pPr eaLnBrk="1" hangingPunct="1"/>
            <a:r>
              <a:rPr lang="en-US" sz="3200" dirty="0"/>
              <a:t>World Energy Consumption</a:t>
            </a:r>
          </a:p>
        </p:txBody>
      </p:sp>
      <p:graphicFrame>
        <p:nvGraphicFramePr>
          <p:cNvPr id="13" name="Chart 12">
            <a:extLst>
              <a:ext uri="{FF2B5EF4-FFF2-40B4-BE49-F238E27FC236}">
                <a16:creationId xmlns:a16="http://schemas.microsoft.com/office/drawing/2014/main" id="{CFB8D7CD-79F8-4F79-92EA-3165ED8BA089}"/>
              </a:ext>
            </a:extLst>
          </p:cNvPr>
          <p:cNvGraphicFramePr/>
          <p:nvPr>
            <p:extLst>
              <p:ext uri="{D42A27DB-BD31-4B8C-83A1-F6EECF244321}">
                <p14:modId xmlns:p14="http://schemas.microsoft.com/office/powerpoint/2010/main" val="927581649"/>
              </p:ext>
            </p:extLst>
          </p:nvPr>
        </p:nvGraphicFramePr>
        <p:xfrm>
          <a:off x="6096000" y="1487527"/>
          <a:ext cx="5517879" cy="4530643"/>
        </p:xfrm>
        <a:graphic>
          <a:graphicData uri="http://schemas.openxmlformats.org/drawingml/2006/chart">
            <c:chart xmlns:c="http://schemas.openxmlformats.org/drawingml/2006/chart" xmlns:r="http://schemas.openxmlformats.org/officeDocument/2006/relationships" r:id="rId4"/>
          </a:graphicData>
        </a:graphic>
      </p:graphicFrame>
      <p:sp>
        <p:nvSpPr>
          <p:cNvPr id="15" name="Rectangle 2">
            <a:extLst>
              <a:ext uri="{FF2B5EF4-FFF2-40B4-BE49-F238E27FC236}">
                <a16:creationId xmlns:a16="http://schemas.microsoft.com/office/drawing/2014/main" id="{E39A48F4-CFD2-4A10-AB9B-86F8925E879D}"/>
              </a:ext>
            </a:extLst>
          </p:cNvPr>
          <p:cNvSpPr txBox="1">
            <a:spLocks noChangeArrowheads="1"/>
          </p:cNvSpPr>
          <p:nvPr/>
        </p:nvSpPr>
        <p:spPr>
          <a:xfrm>
            <a:off x="793375" y="1442491"/>
            <a:ext cx="4901680" cy="1066800"/>
          </a:xfrm>
          <a:prstGeom prst="rect">
            <a:avLst/>
          </a:prstGeom>
        </p:spPr>
        <p:txBody>
          <a:bodyPr vert="horz" anchor="ctr">
            <a:normAutofit/>
          </a:bodyPr>
          <a:lstStyle>
            <a:lvl1pPr algn="l" rtl="0" eaLnBrk="1" latinLnBrk="0" hangingPunct="1">
              <a:spcBef>
                <a:spcPct val="0"/>
              </a:spcBef>
              <a:buNone/>
              <a:defRPr kumimoji="0" sz="4000" kern="1200">
                <a:solidFill>
                  <a:schemeClr val="tx2"/>
                </a:solidFill>
                <a:latin typeface="+mj-lt"/>
                <a:ea typeface="+mj-ea"/>
                <a:cs typeface="+mj-cs"/>
              </a:defRPr>
            </a:lvl1pPr>
          </a:lstStyle>
          <a:p>
            <a:pPr algn="ctr" fontAlgn="auto">
              <a:spcAft>
                <a:spcPts val="0"/>
              </a:spcAft>
            </a:pPr>
            <a:r>
              <a:rPr lang="en-US" sz="2800" dirty="0"/>
              <a:t>Primary*</a:t>
            </a:r>
          </a:p>
        </p:txBody>
      </p:sp>
      <p:sp>
        <p:nvSpPr>
          <p:cNvPr id="16" name="Rectangle 2">
            <a:extLst>
              <a:ext uri="{FF2B5EF4-FFF2-40B4-BE49-F238E27FC236}">
                <a16:creationId xmlns:a16="http://schemas.microsoft.com/office/drawing/2014/main" id="{7F1433C3-8A0C-400D-A253-B4471CF7AD48}"/>
              </a:ext>
            </a:extLst>
          </p:cNvPr>
          <p:cNvSpPr txBox="1">
            <a:spLocks noChangeArrowheads="1"/>
          </p:cNvSpPr>
          <p:nvPr/>
        </p:nvSpPr>
        <p:spPr>
          <a:xfrm>
            <a:off x="6782574" y="1438319"/>
            <a:ext cx="4901680" cy="1066800"/>
          </a:xfrm>
          <a:prstGeom prst="rect">
            <a:avLst/>
          </a:prstGeom>
        </p:spPr>
        <p:txBody>
          <a:bodyPr vert="horz" anchor="ctr">
            <a:normAutofit/>
          </a:bodyPr>
          <a:lstStyle>
            <a:lvl1pPr algn="l" rtl="0" eaLnBrk="1" latinLnBrk="0" hangingPunct="1">
              <a:spcBef>
                <a:spcPct val="0"/>
              </a:spcBef>
              <a:buNone/>
              <a:defRPr kumimoji="0" sz="4000" kern="1200">
                <a:solidFill>
                  <a:schemeClr val="tx2"/>
                </a:solidFill>
                <a:latin typeface="+mj-lt"/>
                <a:ea typeface="+mj-ea"/>
                <a:cs typeface="+mj-cs"/>
              </a:defRPr>
            </a:lvl1pPr>
          </a:lstStyle>
          <a:p>
            <a:pPr algn="ctr" fontAlgn="auto">
              <a:spcAft>
                <a:spcPts val="0"/>
              </a:spcAft>
            </a:pPr>
            <a:r>
              <a:rPr lang="en-US" sz="2800" dirty="0"/>
              <a:t>Final**</a:t>
            </a:r>
          </a:p>
        </p:txBody>
      </p:sp>
      <p:sp>
        <p:nvSpPr>
          <p:cNvPr id="17" name="Text Placeholder 2">
            <a:extLst>
              <a:ext uri="{FF2B5EF4-FFF2-40B4-BE49-F238E27FC236}">
                <a16:creationId xmlns:a16="http://schemas.microsoft.com/office/drawing/2014/main" id="{20894356-8DA6-43A8-88D3-4063AD9D7C3D}"/>
              </a:ext>
            </a:extLst>
          </p:cNvPr>
          <p:cNvSpPr txBox="1">
            <a:spLocks/>
          </p:cNvSpPr>
          <p:nvPr/>
        </p:nvSpPr>
        <p:spPr>
          <a:xfrm>
            <a:off x="3352800" y="6213977"/>
            <a:ext cx="7877186" cy="736525"/>
          </a:xfrm>
          <a:prstGeom prst="rect">
            <a:avLst/>
          </a:prstGeom>
        </p:spPr>
        <p:txBody>
          <a:bodyPr vert="horz" lIns="91440" tIns="45720" rIns="91440" bIns="45720" rtlCol="0">
            <a:normAutofit/>
          </a:bodyPr>
          <a:lstStyle>
            <a:lvl1pPr marL="342900" indent="-342900" algn="l" defTabSz="914400" rtl="0" eaLnBrk="1" latinLnBrk="0" hangingPunct="1">
              <a:spcBef>
                <a:spcPts val="2000"/>
              </a:spcBef>
              <a:buClr>
                <a:schemeClr val="accent1"/>
              </a:buClr>
              <a:buSzPct val="90000"/>
              <a:buFont typeface="Wingdings" pitchFamily="2" charset="2"/>
              <a:buChar char="S"/>
              <a:defRPr sz="2200" kern="1200">
                <a:solidFill>
                  <a:schemeClr val="tx1">
                    <a:lumMod val="65000"/>
                    <a:lumOff val="35000"/>
                  </a:schemeClr>
                </a:solidFill>
                <a:latin typeface="+mn-lt"/>
                <a:ea typeface="+mn-ea"/>
                <a:cs typeface="+mn-cs"/>
              </a:defRPr>
            </a:lvl1pPr>
            <a:lvl2pPr marL="685800" indent="-336550" algn="l" defTabSz="914400" rtl="0" eaLnBrk="1" latinLnBrk="0" hangingPunct="1">
              <a:spcBef>
                <a:spcPts val="600"/>
              </a:spcBef>
              <a:buClr>
                <a:schemeClr val="accent1">
                  <a:lumMod val="60000"/>
                  <a:lumOff val="40000"/>
                </a:schemeClr>
              </a:buClr>
              <a:buSzPct val="90000"/>
              <a:buFont typeface="Wingdings" pitchFamily="2" charset="2"/>
              <a:buChar char="S"/>
              <a:defRPr sz="2000" kern="1200">
                <a:solidFill>
                  <a:schemeClr val="tx1">
                    <a:lumMod val="65000"/>
                    <a:lumOff val="35000"/>
                  </a:schemeClr>
                </a:solidFill>
                <a:latin typeface="+mn-lt"/>
                <a:ea typeface="+mn-ea"/>
                <a:cs typeface="+mn-cs"/>
              </a:defRPr>
            </a:lvl2pPr>
            <a:lvl3pPr marL="1035050" indent="-349250" algn="l" defTabSz="914400" rtl="0" eaLnBrk="1" latinLnBrk="0" hangingPunct="1">
              <a:spcBef>
                <a:spcPts val="600"/>
              </a:spcBef>
              <a:buClr>
                <a:schemeClr val="accent1"/>
              </a:buClr>
              <a:buSzPct val="90000"/>
              <a:buFont typeface="Wingdings" pitchFamily="2" charset="2"/>
              <a:buChar char="S"/>
              <a:defRPr sz="1800" kern="1200">
                <a:solidFill>
                  <a:schemeClr val="tx1">
                    <a:lumMod val="65000"/>
                    <a:lumOff val="35000"/>
                  </a:schemeClr>
                </a:solidFill>
                <a:latin typeface="+mn-lt"/>
                <a:ea typeface="+mn-ea"/>
                <a:cs typeface="+mn-cs"/>
              </a:defRPr>
            </a:lvl3pPr>
            <a:lvl4pPr marL="1371600" indent="-336550" algn="l" defTabSz="914400" rtl="0" eaLnBrk="1" latinLnBrk="0" hangingPunct="1">
              <a:spcBef>
                <a:spcPts val="600"/>
              </a:spcBef>
              <a:buClr>
                <a:schemeClr val="accent1">
                  <a:lumMod val="60000"/>
                  <a:lumOff val="40000"/>
                </a:schemeClr>
              </a:buClr>
              <a:buSzPct val="90000"/>
              <a:buFont typeface="Wingdings" pitchFamily="2" charset="2"/>
              <a:buChar char="S"/>
              <a:defRPr sz="1800" kern="1200">
                <a:solidFill>
                  <a:schemeClr val="tx1">
                    <a:lumMod val="65000"/>
                    <a:lumOff val="35000"/>
                  </a:schemeClr>
                </a:solidFill>
                <a:latin typeface="+mn-lt"/>
                <a:ea typeface="+mn-ea"/>
                <a:cs typeface="+mn-cs"/>
              </a:defRPr>
            </a:lvl4pPr>
            <a:lvl5pPr marL="1720850" indent="-349250" algn="l" defTabSz="914400" rtl="0" eaLnBrk="1" latinLnBrk="0" hangingPunct="1">
              <a:spcBef>
                <a:spcPts val="600"/>
              </a:spcBef>
              <a:buClr>
                <a:schemeClr val="accent1"/>
              </a:buClr>
              <a:buSzPct val="90000"/>
              <a:buFont typeface="Wingdings" pitchFamily="2" charset="2"/>
              <a:buChar char="S"/>
              <a:defRPr sz="1800" kern="1200">
                <a:solidFill>
                  <a:schemeClr val="tx1">
                    <a:lumMod val="65000"/>
                    <a:lumOff val="35000"/>
                  </a:schemeClr>
                </a:solidFill>
                <a:latin typeface="+mn-lt"/>
                <a:ea typeface="+mn-ea"/>
                <a:cs typeface="+mn-cs"/>
              </a:defRPr>
            </a:lvl5pPr>
            <a:lvl6pPr marL="2055813" indent="-344488" algn="l" defTabSz="914400" rtl="0" eaLnBrk="1" latinLnBrk="0" hangingPunct="1">
              <a:spcBef>
                <a:spcPct val="20000"/>
              </a:spcBef>
              <a:buClr>
                <a:schemeClr val="accent1">
                  <a:lumMod val="60000"/>
                  <a:lumOff val="40000"/>
                </a:schemeClr>
              </a:buClr>
              <a:buSzPct val="90000"/>
              <a:buFont typeface="Wingdings" pitchFamily="2" charset="2"/>
              <a:buChar char=""/>
              <a:defRPr lang="en-US" sz="1800" kern="1200" dirty="0" smtClean="0">
                <a:solidFill>
                  <a:schemeClr val="tx1">
                    <a:lumMod val="65000"/>
                    <a:lumOff val="35000"/>
                  </a:schemeClr>
                </a:solidFill>
                <a:latin typeface="+mn-lt"/>
                <a:ea typeface="+mn-ea"/>
                <a:cs typeface="+mn-cs"/>
              </a:defRPr>
            </a:lvl6pPr>
            <a:lvl7pPr marL="2398713" indent="-344488" algn="l" defTabSz="914400" rtl="0" eaLnBrk="1" latinLnBrk="0" hangingPunct="1">
              <a:spcBef>
                <a:spcPct val="20000"/>
              </a:spcBef>
              <a:buClr>
                <a:schemeClr val="accent1"/>
              </a:buClr>
              <a:buSzPct val="90000"/>
              <a:buFont typeface="Wingdings" pitchFamily="2" charset="2"/>
              <a:buChar char=""/>
              <a:defRPr lang="en-US" sz="1800" kern="1200" dirty="0" smtClean="0">
                <a:solidFill>
                  <a:schemeClr val="tx1">
                    <a:lumMod val="65000"/>
                    <a:lumOff val="35000"/>
                  </a:schemeClr>
                </a:solidFill>
                <a:latin typeface="+mn-lt"/>
                <a:ea typeface="+mn-ea"/>
                <a:cs typeface="+mn-cs"/>
              </a:defRPr>
            </a:lvl7pPr>
            <a:lvl8pPr marL="2743200" indent="-344488" algn="l" defTabSz="914400" rtl="0" eaLnBrk="1" latinLnBrk="0" hangingPunct="1">
              <a:spcBef>
                <a:spcPct val="20000"/>
              </a:spcBef>
              <a:buClr>
                <a:schemeClr val="accent1">
                  <a:lumMod val="60000"/>
                  <a:lumOff val="40000"/>
                </a:schemeClr>
              </a:buClr>
              <a:buSzPct val="90000"/>
              <a:buFont typeface="Wingdings" pitchFamily="2" charset="2"/>
              <a:buChar char=""/>
              <a:defRPr lang="en-US" sz="1800" kern="1200" dirty="0" smtClean="0">
                <a:solidFill>
                  <a:schemeClr val="tx1">
                    <a:lumMod val="65000"/>
                    <a:lumOff val="35000"/>
                  </a:schemeClr>
                </a:solidFill>
                <a:latin typeface="+mn-lt"/>
                <a:ea typeface="+mn-ea"/>
                <a:cs typeface="+mn-cs"/>
              </a:defRPr>
            </a:lvl8pPr>
            <a:lvl9pPr marL="3087688" indent="-344488" algn="l" defTabSz="914400" rtl="0" eaLnBrk="1" latinLnBrk="0" hangingPunct="1">
              <a:spcBef>
                <a:spcPct val="20000"/>
              </a:spcBef>
              <a:buClr>
                <a:schemeClr val="accent1"/>
              </a:buClr>
              <a:buSzPct val="90000"/>
              <a:buFont typeface="Wingdings" pitchFamily="2" charset="2"/>
              <a:buChar char=""/>
              <a:defRPr lang="en-US" sz="1800" kern="1200" dirty="0">
                <a:solidFill>
                  <a:schemeClr val="tx1">
                    <a:lumMod val="65000"/>
                    <a:lumOff val="35000"/>
                  </a:schemeClr>
                </a:solidFill>
                <a:latin typeface="+mn-lt"/>
                <a:ea typeface="+mn-ea"/>
                <a:cs typeface="+mn-cs"/>
              </a:defRPr>
            </a:lvl9pPr>
          </a:lstStyle>
          <a:p>
            <a:pPr marL="0" lvl="0" indent="0" eaLnBrk="0" hangingPunct="0">
              <a:spcBef>
                <a:spcPts val="0"/>
              </a:spcBef>
              <a:buClr>
                <a:srgbClr val="DEDEDE">
                  <a:lumMod val="50000"/>
                </a:srgbClr>
              </a:buClr>
              <a:buSzTx/>
              <a:buNone/>
            </a:pPr>
            <a:r>
              <a:rPr lang="en-US" sz="1400" dirty="0">
                <a:solidFill>
                  <a:prstClr val="black"/>
                </a:solidFill>
                <a:latin typeface="Trebuchet MS"/>
                <a:ea typeface="ＭＳ Ｐゴシック" pitchFamily="34" charset="-128"/>
                <a:cs typeface="Times New Roman" pitchFamily="18" charset="0"/>
              </a:rPr>
              <a:t>*Data from Energy Information Administration,  2017</a:t>
            </a:r>
          </a:p>
          <a:p>
            <a:pPr marL="0" lvl="0" indent="0" eaLnBrk="0" hangingPunct="0">
              <a:spcBef>
                <a:spcPts val="0"/>
              </a:spcBef>
              <a:buClr>
                <a:srgbClr val="DEDEDE">
                  <a:lumMod val="50000"/>
                </a:srgbClr>
              </a:buClr>
              <a:buSzTx/>
              <a:buNone/>
            </a:pPr>
            <a:r>
              <a:rPr lang="en-US" sz="1400" dirty="0">
                <a:solidFill>
                  <a:schemeClr val="tx1"/>
                </a:solidFill>
                <a:latin typeface="+mj-lt"/>
                <a:cs typeface="Times New Roman" pitchFamily="18" charset="0"/>
              </a:rPr>
              <a:t>**Data from European Environmental Agency, 2017</a:t>
            </a:r>
          </a:p>
        </p:txBody>
      </p:sp>
      <p:sp>
        <p:nvSpPr>
          <p:cNvPr id="5" name="TextBox 4">
            <a:extLst>
              <a:ext uri="{FF2B5EF4-FFF2-40B4-BE49-F238E27FC236}">
                <a16:creationId xmlns:a16="http://schemas.microsoft.com/office/drawing/2014/main" id="{0C2DACFA-D3C9-47D7-8576-5466C35810AB}"/>
              </a:ext>
            </a:extLst>
          </p:cNvPr>
          <p:cNvSpPr txBox="1"/>
          <p:nvPr/>
        </p:nvSpPr>
        <p:spPr>
          <a:xfrm>
            <a:off x="5459657" y="3342183"/>
            <a:ext cx="841248" cy="461665"/>
          </a:xfrm>
          <a:prstGeom prst="rect">
            <a:avLst/>
          </a:prstGeom>
          <a:noFill/>
        </p:spPr>
        <p:txBody>
          <a:bodyPr wrap="square" rtlCol="0">
            <a:spAutoFit/>
          </a:bodyPr>
          <a:lstStyle/>
          <a:p>
            <a:r>
              <a:rPr lang="en-US" dirty="0"/>
              <a:t>85%</a:t>
            </a:r>
          </a:p>
        </p:txBody>
      </p:sp>
      <p:sp>
        <p:nvSpPr>
          <p:cNvPr id="18" name="Right Brace 17">
            <a:extLst>
              <a:ext uri="{FF2B5EF4-FFF2-40B4-BE49-F238E27FC236}">
                <a16:creationId xmlns:a16="http://schemas.microsoft.com/office/drawing/2014/main" id="{0DEEB9AA-2359-4BFE-BEC0-482332A81AE3}"/>
              </a:ext>
            </a:extLst>
          </p:cNvPr>
          <p:cNvSpPr/>
          <p:nvPr/>
        </p:nvSpPr>
        <p:spPr>
          <a:xfrm>
            <a:off x="11140785" y="3184162"/>
            <a:ext cx="228600" cy="859434"/>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9" name="TextBox 18">
            <a:extLst>
              <a:ext uri="{FF2B5EF4-FFF2-40B4-BE49-F238E27FC236}">
                <a16:creationId xmlns:a16="http://schemas.microsoft.com/office/drawing/2014/main" id="{F960AC63-1F6E-49D8-AB41-B62A9445CBD6}"/>
              </a:ext>
            </a:extLst>
          </p:cNvPr>
          <p:cNvSpPr txBox="1"/>
          <p:nvPr/>
        </p:nvSpPr>
        <p:spPr>
          <a:xfrm>
            <a:off x="11358140" y="3383046"/>
            <a:ext cx="841248" cy="461665"/>
          </a:xfrm>
          <a:prstGeom prst="rect">
            <a:avLst/>
          </a:prstGeom>
          <a:noFill/>
        </p:spPr>
        <p:txBody>
          <a:bodyPr wrap="square" rtlCol="0">
            <a:spAutoFit/>
          </a:bodyPr>
          <a:lstStyle/>
          <a:p>
            <a:r>
              <a:rPr lang="en-US" dirty="0"/>
              <a:t>65%</a:t>
            </a:r>
          </a:p>
        </p:txBody>
      </p:sp>
    </p:spTree>
    <p:extLst>
      <p:ext uri="{BB962C8B-B14F-4D97-AF65-F5344CB8AC3E}">
        <p14:creationId xmlns:p14="http://schemas.microsoft.com/office/powerpoint/2010/main" val="151911737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Rectangle 2"/>
          <p:cNvSpPr>
            <a:spLocks noGrp="1" noChangeArrowheads="1"/>
          </p:cNvSpPr>
          <p:nvPr>
            <p:ph type="title"/>
          </p:nvPr>
        </p:nvSpPr>
        <p:spPr>
          <a:xfrm>
            <a:off x="783173" y="609600"/>
            <a:ext cx="10646827" cy="1066800"/>
          </a:xfrm>
        </p:spPr>
        <p:txBody>
          <a:bodyPr>
            <a:normAutofit/>
          </a:bodyPr>
          <a:lstStyle/>
          <a:p>
            <a:r>
              <a:rPr lang="en-US" sz="3200" dirty="0"/>
              <a:t>World Energy Consumption - Transport</a:t>
            </a:r>
          </a:p>
        </p:txBody>
      </p:sp>
      <p:sp>
        <p:nvSpPr>
          <p:cNvPr id="6146"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fld id="{2FFFD129-56BE-4F15-8885-814ACF5F762C}" type="slidenum">
              <a:rPr lang="en-US" sz="1400"/>
              <a:pPr/>
              <a:t>5</a:t>
            </a:fld>
            <a:endParaRPr lang="en-US" sz="1400" dirty="0"/>
          </a:p>
        </p:txBody>
      </p:sp>
      <p:pic>
        <p:nvPicPr>
          <p:cNvPr id="1026" name="Picture 2" descr="https://www.eia.gov/outlooks/ieo/images/figure_8-8.png">
            <a:extLst>
              <a:ext uri="{FF2B5EF4-FFF2-40B4-BE49-F238E27FC236}">
                <a16:creationId xmlns:a16="http://schemas.microsoft.com/office/drawing/2014/main" id="{39216041-25D7-4E5B-A4E2-F14F18BAA8FD}"/>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b="8510"/>
          <a:stretch/>
        </p:blipFill>
        <p:spPr bwMode="auto">
          <a:xfrm>
            <a:off x="5853466" y="2039983"/>
            <a:ext cx="5927598" cy="4299484"/>
          </a:xfrm>
          <a:prstGeom prst="rect">
            <a:avLst/>
          </a:prstGeom>
          <a:noFill/>
          <a:extLst>
            <a:ext uri="{909E8E84-426E-40DD-AFC4-6F175D3DCCD1}">
              <a14:hiddenFill xmlns:a14="http://schemas.microsoft.com/office/drawing/2010/main">
                <a:solidFill>
                  <a:srgbClr val="FFFFFF"/>
                </a:solidFill>
              </a14:hiddenFill>
            </a:ext>
          </a:extLst>
        </p:spPr>
      </p:pic>
      <p:grpSp>
        <p:nvGrpSpPr>
          <p:cNvPr id="18" name="Group 17">
            <a:extLst>
              <a:ext uri="{FF2B5EF4-FFF2-40B4-BE49-F238E27FC236}">
                <a16:creationId xmlns:a16="http://schemas.microsoft.com/office/drawing/2014/main" id="{7F7A11FE-7C0E-4583-80B4-A379F735D204}"/>
              </a:ext>
            </a:extLst>
          </p:cNvPr>
          <p:cNvGrpSpPr/>
          <p:nvPr/>
        </p:nvGrpSpPr>
        <p:grpSpPr>
          <a:xfrm>
            <a:off x="6511422" y="3827215"/>
            <a:ext cx="4311501" cy="2341552"/>
            <a:chOff x="3581401" y="3639582"/>
            <a:chExt cx="5263129" cy="2771347"/>
          </a:xfrm>
        </p:grpSpPr>
        <p:sp>
          <p:nvSpPr>
            <p:cNvPr id="16" name="Left Brace 15">
              <a:extLst>
                <a:ext uri="{FF2B5EF4-FFF2-40B4-BE49-F238E27FC236}">
                  <a16:creationId xmlns:a16="http://schemas.microsoft.com/office/drawing/2014/main" id="{809C5162-10F2-407E-8FEC-6E38808C760B}"/>
                </a:ext>
              </a:extLst>
            </p:cNvPr>
            <p:cNvSpPr/>
            <p:nvPr/>
          </p:nvSpPr>
          <p:spPr>
            <a:xfrm rot="16200000">
              <a:off x="5067302" y="4261375"/>
              <a:ext cx="304800" cy="3276601"/>
            </a:xfrm>
            <a:prstGeom prst="lef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1" name="Left Brace 20">
              <a:extLst>
                <a:ext uri="{FF2B5EF4-FFF2-40B4-BE49-F238E27FC236}">
                  <a16:creationId xmlns:a16="http://schemas.microsoft.com/office/drawing/2014/main" id="{265293D8-55A9-43C9-B00B-935B89CFE0DA}"/>
                </a:ext>
              </a:extLst>
            </p:cNvPr>
            <p:cNvSpPr/>
            <p:nvPr/>
          </p:nvSpPr>
          <p:spPr>
            <a:xfrm rot="16200000">
              <a:off x="7848601" y="3258580"/>
              <a:ext cx="304800" cy="1066803"/>
            </a:xfrm>
            <a:prstGeom prst="lef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7" name="TextBox 16">
              <a:extLst>
                <a:ext uri="{FF2B5EF4-FFF2-40B4-BE49-F238E27FC236}">
                  <a16:creationId xmlns:a16="http://schemas.microsoft.com/office/drawing/2014/main" id="{4497C715-971F-4B99-BB05-2B0EA056F93C}"/>
                </a:ext>
              </a:extLst>
            </p:cNvPr>
            <p:cNvSpPr txBox="1"/>
            <p:nvPr/>
          </p:nvSpPr>
          <p:spPr>
            <a:xfrm>
              <a:off x="4357397" y="5973806"/>
              <a:ext cx="1724609" cy="437123"/>
            </a:xfrm>
            <a:prstGeom prst="rect">
              <a:avLst/>
            </a:prstGeom>
            <a:solidFill>
              <a:schemeClr val="bg1"/>
            </a:solidFill>
          </p:spPr>
          <p:txBody>
            <a:bodyPr wrap="square" rtlCol="0">
              <a:spAutoFit/>
            </a:bodyPr>
            <a:lstStyle/>
            <a:p>
              <a:pPr algn="ctr"/>
              <a:r>
                <a:rPr lang="en-US" sz="1800" dirty="0"/>
                <a:t>Challenge</a:t>
              </a:r>
            </a:p>
          </p:txBody>
        </p:sp>
        <p:sp>
          <p:nvSpPr>
            <p:cNvPr id="23" name="TextBox 22">
              <a:extLst>
                <a:ext uri="{FF2B5EF4-FFF2-40B4-BE49-F238E27FC236}">
                  <a16:creationId xmlns:a16="http://schemas.microsoft.com/office/drawing/2014/main" id="{33620767-46EA-483B-A3A0-CE50EAB0714D}"/>
                </a:ext>
              </a:extLst>
            </p:cNvPr>
            <p:cNvSpPr txBox="1"/>
            <p:nvPr/>
          </p:nvSpPr>
          <p:spPr>
            <a:xfrm>
              <a:off x="7157471" y="3944382"/>
              <a:ext cx="1687059" cy="437123"/>
            </a:xfrm>
            <a:prstGeom prst="rect">
              <a:avLst/>
            </a:prstGeom>
            <a:solidFill>
              <a:schemeClr val="bg1"/>
            </a:solidFill>
          </p:spPr>
          <p:txBody>
            <a:bodyPr wrap="square" rtlCol="0">
              <a:spAutoFit/>
            </a:bodyPr>
            <a:lstStyle/>
            <a:p>
              <a:pPr algn="ctr"/>
              <a:r>
                <a:rPr lang="en-US" sz="1800" dirty="0"/>
                <a:t>Challenge</a:t>
              </a:r>
            </a:p>
          </p:txBody>
        </p:sp>
      </p:grpSp>
      <p:graphicFrame>
        <p:nvGraphicFramePr>
          <p:cNvPr id="28" name="Chart 27">
            <a:extLst>
              <a:ext uri="{FF2B5EF4-FFF2-40B4-BE49-F238E27FC236}">
                <a16:creationId xmlns:a16="http://schemas.microsoft.com/office/drawing/2014/main" id="{7E6D6863-4163-4176-A0DE-21E43FECA912}"/>
              </a:ext>
            </a:extLst>
          </p:cNvPr>
          <p:cNvGraphicFramePr/>
          <p:nvPr>
            <p:extLst>
              <p:ext uri="{D42A27DB-BD31-4B8C-83A1-F6EECF244321}">
                <p14:modId xmlns:p14="http://schemas.microsoft.com/office/powerpoint/2010/main" val="304164975"/>
              </p:ext>
            </p:extLst>
          </p:nvPr>
        </p:nvGraphicFramePr>
        <p:xfrm>
          <a:off x="208560" y="1917968"/>
          <a:ext cx="5517879" cy="4530643"/>
        </p:xfrm>
        <a:graphic>
          <a:graphicData uri="http://schemas.openxmlformats.org/drawingml/2006/chart">
            <c:chart xmlns:c="http://schemas.openxmlformats.org/drawingml/2006/chart" xmlns:r="http://schemas.openxmlformats.org/officeDocument/2006/relationships" r:id="rId4"/>
          </a:graphicData>
        </a:graphic>
      </p:graphicFrame>
      <p:sp>
        <p:nvSpPr>
          <p:cNvPr id="29" name="Text Placeholder 2">
            <a:extLst>
              <a:ext uri="{FF2B5EF4-FFF2-40B4-BE49-F238E27FC236}">
                <a16:creationId xmlns:a16="http://schemas.microsoft.com/office/drawing/2014/main" id="{953BFFB6-6CBC-4651-ADED-1F634AEA542C}"/>
              </a:ext>
            </a:extLst>
          </p:cNvPr>
          <p:cNvSpPr txBox="1">
            <a:spLocks/>
          </p:cNvSpPr>
          <p:nvPr/>
        </p:nvSpPr>
        <p:spPr>
          <a:xfrm>
            <a:off x="617153" y="6285262"/>
            <a:ext cx="7877186" cy="736525"/>
          </a:xfrm>
          <a:prstGeom prst="rect">
            <a:avLst/>
          </a:prstGeom>
        </p:spPr>
        <p:txBody>
          <a:bodyPr vert="horz" lIns="91440" tIns="45720" rIns="91440" bIns="45720" rtlCol="0">
            <a:normAutofit/>
          </a:bodyPr>
          <a:lstStyle>
            <a:lvl1pPr marL="342900" indent="-342900" algn="l" defTabSz="914400" rtl="0" eaLnBrk="1" latinLnBrk="0" hangingPunct="1">
              <a:spcBef>
                <a:spcPts val="2000"/>
              </a:spcBef>
              <a:buClr>
                <a:schemeClr val="accent1"/>
              </a:buClr>
              <a:buSzPct val="90000"/>
              <a:buFont typeface="Wingdings" pitchFamily="2" charset="2"/>
              <a:buChar char="S"/>
              <a:defRPr sz="2200" kern="1200">
                <a:solidFill>
                  <a:schemeClr val="tx1">
                    <a:lumMod val="65000"/>
                    <a:lumOff val="35000"/>
                  </a:schemeClr>
                </a:solidFill>
                <a:latin typeface="+mn-lt"/>
                <a:ea typeface="+mn-ea"/>
                <a:cs typeface="+mn-cs"/>
              </a:defRPr>
            </a:lvl1pPr>
            <a:lvl2pPr marL="685800" indent="-336550" algn="l" defTabSz="914400" rtl="0" eaLnBrk="1" latinLnBrk="0" hangingPunct="1">
              <a:spcBef>
                <a:spcPts val="600"/>
              </a:spcBef>
              <a:buClr>
                <a:schemeClr val="accent1">
                  <a:lumMod val="60000"/>
                  <a:lumOff val="40000"/>
                </a:schemeClr>
              </a:buClr>
              <a:buSzPct val="90000"/>
              <a:buFont typeface="Wingdings" pitchFamily="2" charset="2"/>
              <a:buChar char="S"/>
              <a:defRPr sz="2000" kern="1200">
                <a:solidFill>
                  <a:schemeClr val="tx1">
                    <a:lumMod val="65000"/>
                    <a:lumOff val="35000"/>
                  </a:schemeClr>
                </a:solidFill>
                <a:latin typeface="+mn-lt"/>
                <a:ea typeface="+mn-ea"/>
                <a:cs typeface="+mn-cs"/>
              </a:defRPr>
            </a:lvl2pPr>
            <a:lvl3pPr marL="1035050" indent="-349250" algn="l" defTabSz="914400" rtl="0" eaLnBrk="1" latinLnBrk="0" hangingPunct="1">
              <a:spcBef>
                <a:spcPts val="600"/>
              </a:spcBef>
              <a:buClr>
                <a:schemeClr val="accent1"/>
              </a:buClr>
              <a:buSzPct val="90000"/>
              <a:buFont typeface="Wingdings" pitchFamily="2" charset="2"/>
              <a:buChar char="S"/>
              <a:defRPr sz="1800" kern="1200">
                <a:solidFill>
                  <a:schemeClr val="tx1">
                    <a:lumMod val="65000"/>
                    <a:lumOff val="35000"/>
                  </a:schemeClr>
                </a:solidFill>
                <a:latin typeface="+mn-lt"/>
                <a:ea typeface="+mn-ea"/>
                <a:cs typeface="+mn-cs"/>
              </a:defRPr>
            </a:lvl3pPr>
            <a:lvl4pPr marL="1371600" indent="-336550" algn="l" defTabSz="914400" rtl="0" eaLnBrk="1" latinLnBrk="0" hangingPunct="1">
              <a:spcBef>
                <a:spcPts val="600"/>
              </a:spcBef>
              <a:buClr>
                <a:schemeClr val="accent1">
                  <a:lumMod val="60000"/>
                  <a:lumOff val="40000"/>
                </a:schemeClr>
              </a:buClr>
              <a:buSzPct val="90000"/>
              <a:buFont typeface="Wingdings" pitchFamily="2" charset="2"/>
              <a:buChar char="S"/>
              <a:defRPr sz="1800" kern="1200">
                <a:solidFill>
                  <a:schemeClr val="tx1">
                    <a:lumMod val="65000"/>
                    <a:lumOff val="35000"/>
                  </a:schemeClr>
                </a:solidFill>
                <a:latin typeface="+mn-lt"/>
                <a:ea typeface="+mn-ea"/>
                <a:cs typeface="+mn-cs"/>
              </a:defRPr>
            </a:lvl4pPr>
            <a:lvl5pPr marL="1720850" indent="-349250" algn="l" defTabSz="914400" rtl="0" eaLnBrk="1" latinLnBrk="0" hangingPunct="1">
              <a:spcBef>
                <a:spcPts val="600"/>
              </a:spcBef>
              <a:buClr>
                <a:schemeClr val="accent1"/>
              </a:buClr>
              <a:buSzPct val="90000"/>
              <a:buFont typeface="Wingdings" pitchFamily="2" charset="2"/>
              <a:buChar char="S"/>
              <a:defRPr sz="1800" kern="1200">
                <a:solidFill>
                  <a:schemeClr val="tx1">
                    <a:lumMod val="65000"/>
                    <a:lumOff val="35000"/>
                  </a:schemeClr>
                </a:solidFill>
                <a:latin typeface="+mn-lt"/>
                <a:ea typeface="+mn-ea"/>
                <a:cs typeface="+mn-cs"/>
              </a:defRPr>
            </a:lvl5pPr>
            <a:lvl6pPr marL="2055813" indent="-344488" algn="l" defTabSz="914400" rtl="0" eaLnBrk="1" latinLnBrk="0" hangingPunct="1">
              <a:spcBef>
                <a:spcPct val="20000"/>
              </a:spcBef>
              <a:buClr>
                <a:schemeClr val="accent1">
                  <a:lumMod val="60000"/>
                  <a:lumOff val="40000"/>
                </a:schemeClr>
              </a:buClr>
              <a:buSzPct val="90000"/>
              <a:buFont typeface="Wingdings" pitchFamily="2" charset="2"/>
              <a:buChar char=""/>
              <a:defRPr lang="en-US" sz="1800" kern="1200" dirty="0" smtClean="0">
                <a:solidFill>
                  <a:schemeClr val="tx1">
                    <a:lumMod val="65000"/>
                    <a:lumOff val="35000"/>
                  </a:schemeClr>
                </a:solidFill>
                <a:latin typeface="+mn-lt"/>
                <a:ea typeface="+mn-ea"/>
                <a:cs typeface="+mn-cs"/>
              </a:defRPr>
            </a:lvl6pPr>
            <a:lvl7pPr marL="2398713" indent="-344488" algn="l" defTabSz="914400" rtl="0" eaLnBrk="1" latinLnBrk="0" hangingPunct="1">
              <a:spcBef>
                <a:spcPct val="20000"/>
              </a:spcBef>
              <a:buClr>
                <a:schemeClr val="accent1"/>
              </a:buClr>
              <a:buSzPct val="90000"/>
              <a:buFont typeface="Wingdings" pitchFamily="2" charset="2"/>
              <a:buChar char=""/>
              <a:defRPr lang="en-US" sz="1800" kern="1200" dirty="0" smtClean="0">
                <a:solidFill>
                  <a:schemeClr val="tx1">
                    <a:lumMod val="65000"/>
                    <a:lumOff val="35000"/>
                  </a:schemeClr>
                </a:solidFill>
                <a:latin typeface="+mn-lt"/>
                <a:ea typeface="+mn-ea"/>
                <a:cs typeface="+mn-cs"/>
              </a:defRPr>
            </a:lvl7pPr>
            <a:lvl8pPr marL="2743200" indent="-344488" algn="l" defTabSz="914400" rtl="0" eaLnBrk="1" latinLnBrk="0" hangingPunct="1">
              <a:spcBef>
                <a:spcPct val="20000"/>
              </a:spcBef>
              <a:buClr>
                <a:schemeClr val="accent1">
                  <a:lumMod val="60000"/>
                  <a:lumOff val="40000"/>
                </a:schemeClr>
              </a:buClr>
              <a:buSzPct val="90000"/>
              <a:buFont typeface="Wingdings" pitchFamily="2" charset="2"/>
              <a:buChar char=""/>
              <a:defRPr lang="en-US" sz="1800" kern="1200" dirty="0" smtClean="0">
                <a:solidFill>
                  <a:schemeClr val="tx1">
                    <a:lumMod val="65000"/>
                    <a:lumOff val="35000"/>
                  </a:schemeClr>
                </a:solidFill>
                <a:latin typeface="+mn-lt"/>
                <a:ea typeface="+mn-ea"/>
                <a:cs typeface="+mn-cs"/>
              </a:defRPr>
            </a:lvl8pPr>
            <a:lvl9pPr marL="3087688" indent="-344488" algn="l" defTabSz="914400" rtl="0" eaLnBrk="1" latinLnBrk="0" hangingPunct="1">
              <a:spcBef>
                <a:spcPct val="20000"/>
              </a:spcBef>
              <a:buClr>
                <a:schemeClr val="accent1"/>
              </a:buClr>
              <a:buSzPct val="90000"/>
              <a:buFont typeface="Wingdings" pitchFamily="2" charset="2"/>
              <a:buChar char=""/>
              <a:defRPr lang="en-US" sz="1800" kern="1200" dirty="0">
                <a:solidFill>
                  <a:schemeClr val="tx1">
                    <a:lumMod val="65000"/>
                    <a:lumOff val="35000"/>
                  </a:schemeClr>
                </a:solidFill>
                <a:latin typeface="+mn-lt"/>
                <a:ea typeface="+mn-ea"/>
                <a:cs typeface="+mn-cs"/>
              </a:defRPr>
            </a:lvl9pPr>
          </a:lstStyle>
          <a:p>
            <a:pPr marL="0" lvl="0" indent="0" eaLnBrk="0" hangingPunct="0">
              <a:spcBef>
                <a:spcPts val="0"/>
              </a:spcBef>
              <a:buClr>
                <a:srgbClr val="DEDEDE">
                  <a:lumMod val="50000"/>
                </a:srgbClr>
              </a:buClr>
              <a:buSzTx/>
              <a:buNone/>
            </a:pPr>
            <a:r>
              <a:rPr lang="en-US" sz="1400" dirty="0">
                <a:solidFill>
                  <a:prstClr val="black"/>
                </a:solidFill>
                <a:latin typeface="Trebuchet MS"/>
                <a:ea typeface="ＭＳ Ｐゴシック" pitchFamily="34" charset="-128"/>
                <a:cs typeface="Times New Roman" pitchFamily="18" charset="0"/>
              </a:rPr>
              <a:t>*Data from Energy Information Administration,  2017</a:t>
            </a:r>
          </a:p>
          <a:p>
            <a:pPr marL="0" lvl="0" indent="0" eaLnBrk="0" hangingPunct="0">
              <a:spcBef>
                <a:spcPts val="0"/>
              </a:spcBef>
              <a:buClr>
                <a:srgbClr val="DEDEDE">
                  <a:lumMod val="50000"/>
                </a:srgbClr>
              </a:buClr>
              <a:buSzTx/>
              <a:buNone/>
            </a:pPr>
            <a:r>
              <a:rPr lang="en-US" sz="1400" dirty="0">
                <a:solidFill>
                  <a:schemeClr val="tx1"/>
                </a:solidFill>
                <a:latin typeface="+mj-lt"/>
                <a:cs typeface="Times New Roman" pitchFamily="18" charset="0"/>
              </a:rPr>
              <a:t>**Data from European Environmental Agency, 2017</a:t>
            </a:r>
          </a:p>
        </p:txBody>
      </p:sp>
      <p:sp>
        <p:nvSpPr>
          <p:cNvPr id="30" name="Rectangle 2">
            <a:extLst>
              <a:ext uri="{FF2B5EF4-FFF2-40B4-BE49-F238E27FC236}">
                <a16:creationId xmlns:a16="http://schemas.microsoft.com/office/drawing/2014/main" id="{140C4325-4676-4D97-B631-6EB427094218}"/>
              </a:ext>
            </a:extLst>
          </p:cNvPr>
          <p:cNvSpPr txBox="1">
            <a:spLocks noChangeArrowheads="1"/>
          </p:cNvSpPr>
          <p:nvPr/>
        </p:nvSpPr>
        <p:spPr>
          <a:xfrm>
            <a:off x="783173" y="1744878"/>
            <a:ext cx="4901680" cy="1066800"/>
          </a:xfrm>
          <a:prstGeom prst="rect">
            <a:avLst/>
          </a:prstGeom>
        </p:spPr>
        <p:txBody>
          <a:bodyPr vert="horz" anchor="ctr">
            <a:normAutofit/>
          </a:bodyPr>
          <a:lstStyle>
            <a:lvl1pPr algn="l" rtl="0" eaLnBrk="1" latinLnBrk="0" hangingPunct="1">
              <a:spcBef>
                <a:spcPct val="0"/>
              </a:spcBef>
              <a:buNone/>
              <a:defRPr kumimoji="0" sz="4000" kern="1200">
                <a:solidFill>
                  <a:schemeClr val="tx2"/>
                </a:solidFill>
                <a:latin typeface="+mj-lt"/>
                <a:ea typeface="+mj-ea"/>
                <a:cs typeface="+mj-cs"/>
              </a:defRPr>
            </a:lvl1pPr>
          </a:lstStyle>
          <a:p>
            <a:pPr algn="ctr" fontAlgn="auto">
              <a:spcAft>
                <a:spcPts val="0"/>
              </a:spcAft>
            </a:pPr>
            <a:r>
              <a:rPr lang="en-US" sz="2800" dirty="0"/>
              <a:t>Final by Sector**</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Rectangle 2"/>
          <p:cNvSpPr>
            <a:spLocks noGrp="1" noChangeArrowheads="1"/>
          </p:cNvSpPr>
          <p:nvPr>
            <p:ph type="title"/>
          </p:nvPr>
        </p:nvSpPr>
        <p:spPr>
          <a:xfrm>
            <a:off x="685800" y="609600"/>
            <a:ext cx="9144000" cy="1066800"/>
          </a:xfrm>
        </p:spPr>
        <p:txBody>
          <a:bodyPr>
            <a:normAutofit/>
          </a:bodyPr>
          <a:lstStyle/>
          <a:p>
            <a:pPr eaLnBrk="1" hangingPunct="1"/>
            <a:r>
              <a:rPr lang="en-US" sz="3200" dirty="0"/>
              <a:t>Generating Operation (Summer)</a:t>
            </a:r>
          </a:p>
        </p:txBody>
      </p:sp>
      <p:sp>
        <p:nvSpPr>
          <p:cNvPr id="6146"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fld id="{2FFFD129-56BE-4F15-8885-814ACF5F762C}" type="slidenum">
              <a:rPr lang="en-US" sz="1400"/>
              <a:pPr/>
              <a:t>6</a:t>
            </a:fld>
            <a:endParaRPr lang="en-US" sz="1400" dirty="0"/>
          </a:p>
        </p:txBody>
      </p:sp>
      <p:graphicFrame>
        <p:nvGraphicFramePr>
          <p:cNvPr id="5" name="Chart 4">
            <a:extLst>
              <a:ext uri="{FF2B5EF4-FFF2-40B4-BE49-F238E27FC236}">
                <a16:creationId xmlns:a16="http://schemas.microsoft.com/office/drawing/2014/main" id="{B8994C55-D18C-4B4A-BE17-DBD41AE6BF76}"/>
              </a:ext>
            </a:extLst>
          </p:cNvPr>
          <p:cNvGraphicFramePr/>
          <p:nvPr>
            <p:extLst>
              <p:ext uri="{D42A27DB-BD31-4B8C-83A1-F6EECF244321}">
                <p14:modId xmlns:p14="http://schemas.microsoft.com/office/powerpoint/2010/main" val="4245036279"/>
              </p:ext>
            </p:extLst>
          </p:nvPr>
        </p:nvGraphicFramePr>
        <p:xfrm>
          <a:off x="1524000" y="1363133"/>
          <a:ext cx="8128000" cy="5418667"/>
        </p:xfrm>
        <a:graphic>
          <a:graphicData uri="http://schemas.openxmlformats.org/drawingml/2006/chart">
            <c:chart xmlns:c="http://schemas.openxmlformats.org/drawingml/2006/chart" xmlns:r="http://schemas.openxmlformats.org/officeDocument/2006/relationships" r:id="rId3"/>
          </a:graphicData>
        </a:graphic>
      </p:graphicFrame>
      <p:sp>
        <p:nvSpPr>
          <p:cNvPr id="10" name="TextBox 9">
            <a:extLst>
              <a:ext uri="{FF2B5EF4-FFF2-40B4-BE49-F238E27FC236}">
                <a16:creationId xmlns:a16="http://schemas.microsoft.com/office/drawing/2014/main" id="{32738F47-07BC-409C-A116-2F3EB11BC53F}"/>
              </a:ext>
            </a:extLst>
          </p:cNvPr>
          <p:cNvSpPr txBox="1"/>
          <p:nvPr/>
        </p:nvSpPr>
        <p:spPr>
          <a:xfrm>
            <a:off x="6477000" y="3962400"/>
            <a:ext cx="1752600" cy="461665"/>
          </a:xfrm>
          <a:prstGeom prst="rect">
            <a:avLst/>
          </a:prstGeom>
          <a:noFill/>
        </p:spPr>
        <p:txBody>
          <a:bodyPr wrap="square" rtlCol="0">
            <a:spAutoFit/>
          </a:bodyPr>
          <a:lstStyle/>
          <a:p>
            <a:r>
              <a:rPr lang="en-US" dirty="0">
                <a:latin typeface="+mj-lt"/>
              </a:rPr>
              <a:t>Electricity</a:t>
            </a:r>
          </a:p>
        </p:txBody>
      </p:sp>
      <p:sp>
        <p:nvSpPr>
          <p:cNvPr id="2" name="TextBox 1">
            <a:extLst>
              <a:ext uri="{FF2B5EF4-FFF2-40B4-BE49-F238E27FC236}">
                <a16:creationId xmlns:a16="http://schemas.microsoft.com/office/drawing/2014/main" id="{169BF052-258A-44CE-8B54-D63964C0C8B5}"/>
              </a:ext>
            </a:extLst>
          </p:cNvPr>
          <p:cNvSpPr txBox="1"/>
          <p:nvPr/>
        </p:nvSpPr>
        <p:spPr>
          <a:xfrm>
            <a:off x="9348972" y="4521255"/>
            <a:ext cx="2257647" cy="1200329"/>
          </a:xfrm>
          <a:prstGeom prst="rect">
            <a:avLst/>
          </a:prstGeom>
          <a:noFill/>
        </p:spPr>
        <p:txBody>
          <a:bodyPr wrap="square" rtlCol="0">
            <a:spAutoFit/>
          </a:bodyPr>
          <a:lstStyle/>
          <a:p>
            <a:r>
              <a:rPr lang="en-US" dirty="0"/>
              <a:t>Baseload:   81% Capacity Factor </a:t>
            </a:r>
          </a:p>
        </p:txBody>
      </p:sp>
      <p:sp>
        <p:nvSpPr>
          <p:cNvPr id="9" name="TextBox 8">
            <a:extLst>
              <a:ext uri="{FF2B5EF4-FFF2-40B4-BE49-F238E27FC236}">
                <a16:creationId xmlns:a16="http://schemas.microsoft.com/office/drawing/2014/main" id="{B4025C4B-CED7-4720-9A98-7455F93217AB}"/>
              </a:ext>
            </a:extLst>
          </p:cNvPr>
          <p:cNvSpPr txBox="1"/>
          <p:nvPr/>
        </p:nvSpPr>
        <p:spPr>
          <a:xfrm>
            <a:off x="9348972" y="2630268"/>
            <a:ext cx="2257647" cy="1200329"/>
          </a:xfrm>
          <a:prstGeom prst="rect">
            <a:avLst/>
          </a:prstGeom>
          <a:noFill/>
        </p:spPr>
        <p:txBody>
          <a:bodyPr wrap="square" rtlCol="0">
            <a:spAutoFit/>
          </a:bodyPr>
          <a:lstStyle/>
          <a:p>
            <a:r>
              <a:rPr lang="en-US" dirty="0"/>
              <a:t>Peaking:    57% Capacity Factor </a:t>
            </a:r>
          </a:p>
        </p:txBody>
      </p:sp>
      <p:grpSp>
        <p:nvGrpSpPr>
          <p:cNvPr id="11" name="Group 10">
            <a:extLst>
              <a:ext uri="{FF2B5EF4-FFF2-40B4-BE49-F238E27FC236}">
                <a16:creationId xmlns:a16="http://schemas.microsoft.com/office/drawing/2014/main" id="{A97DFD43-1672-4B05-8122-58020250F54D}"/>
              </a:ext>
            </a:extLst>
          </p:cNvPr>
          <p:cNvGrpSpPr/>
          <p:nvPr/>
        </p:nvGrpSpPr>
        <p:grpSpPr>
          <a:xfrm>
            <a:off x="3581400" y="2057399"/>
            <a:ext cx="1544895" cy="3962401"/>
            <a:chOff x="4114800" y="2057399"/>
            <a:chExt cx="1544895" cy="3962401"/>
          </a:xfrm>
        </p:grpSpPr>
        <p:cxnSp>
          <p:nvCxnSpPr>
            <p:cNvPr id="12" name="Straight Connector 11">
              <a:extLst>
                <a:ext uri="{FF2B5EF4-FFF2-40B4-BE49-F238E27FC236}">
                  <a16:creationId xmlns:a16="http://schemas.microsoft.com/office/drawing/2014/main" id="{3D29731B-41CC-4C7D-8765-472F3161FFE3}"/>
                </a:ext>
              </a:extLst>
            </p:cNvPr>
            <p:cNvCxnSpPr>
              <a:cxnSpLocks/>
            </p:cNvCxnSpPr>
            <p:nvPr/>
          </p:nvCxnSpPr>
          <p:spPr>
            <a:xfrm>
              <a:off x="4800600" y="3791129"/>
              <a:ext cx="304800" cy="1"/>
            </a:xfrm>
            <a:prstGeom prst="line">
              <a:avLst/>
            </a:prstGeom>
          </p:spPr>
          <p:style>
            <a:lnRef idx="1">
              <a:schemeClr val="dk1"/>
            </a:lnRef>
            <a:fillRef idx="0">
              <a:schemeClr val="dk1"/>
            </a:fillRef>
            <a:effectRef idx="0">
              <a:schemeClr val="dk1"/>
            </a:effectRef>
            <a:fontRef idx="minor">
              <a:schemeClr val="tx1"/>
            </a:fontRef>
          </p:style>
        </p:cxnSp>
        <p:cxnSp>
          <p:nvCxnSpPr>
            <p:cNvPr id="13" name="Straight Arrow Connector 12">
              <a:extLst>
                <a:ext uri="{FF2B5EF4-FFF2-40B4-BE49-F238E27FC236}">
                  <a16:creationId xmlns:a16="http://schemas.microsoft.com/office/drawing/2014/main" id="{014CCCAB-FD35-4A46-ABE4-67B54964EF2F}"/>
                </a:ext>
              </a:extLst>
            </p:cNvPr>
            <p:cNvCxnSpPr>
              <a:cxnSpLocks/>
            </p:cNvCxnSpPr>
            <p:nvPr/>
          </p:nvCxnSpPr>
          <p:spPr>
            <a:xfrm flipV="1">
              <a:off x="4953000" y="2057400"/>
              <a:ext cx="0" cy="173373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14" name="TextBox 13">
              <a:extLst>
                <a:ext uri="{FF2B5EF4-FFF2-40B4-BE49-F238E27FC236}">
                  <a16:creationId xmlns:a16="http://schemas.microsoft.com/office/drawing/2014/main" id="{6D3BDEC1-6EE9-48A4-BE72-085FAA2A45AB}"/>
                </a:ext>
              </a:extLst>
            </p:cNvPr>
            <p:cNvSpPr txBox="1"/>
            <p:nvPr/>
          </p:nvSpPr>
          <p:spPr>
            <a:xfrm>
              <a:off x="4288095" y="3787478"/>
              <a:ext cx="1371600" cy="369332"/>
            </a:xfrm>
            <a:prstGeom prst="rect">
              <a:avLst/>
            </a:prstGeom>
            <a:noFill/>
          </p:spPr>
          <p:txBody>
            <a:bodyPr wrap="square" rtlCol="0">
              <a:spAutoFit/>
            </a:bodyPr>
            <a:lstStyle/>
            <a:p>
              <a:pPr algn="ctr"/>
              <a:r>
                <a:rPr lang="en-US" sz="1800" dirty="0"/>
                <a:t>Peaking</a:t>
              </a:r>
            </a:p>
          </p:txBody>
        </p:sp>
        <p:cxnSp>
          <p:nvCxnSpPr>
            <p:cNvPr id="15" name="Straight Arrow Connector 14">
              <a:extLst>
                <a:ext uri="{FF2B5EF4-FFF2-40B4-BE49-F238E27FC236}">
                  <a16:creationId xmlns:a16="http://schemas.microsoft.com/office/drawing/2014/main" id="{29F3DEA6-169B-419F-93E0-441E8A7BCA69}"/>
                </a:ext>
              </a:extLst>
            </p:cNvPr>
            <p:cNvCxnSpPr>
              <a:cxnSpLocks/>
            </p:cNvCxnSpPr>
            <p:nvPr/>
          </p:nvCxnSpPr>
          <p:spPr>
            <a:xfrm flipV="1">
              <a:off x="4288094" y="2057399"/>
              <a:ext cx="0" cy="3962401"/>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16" name="TextBox 15">
              <a:extLst>
                <a:ext uri="{FF2B5EF4-FFF2-40B4-BE49-F238E27FC236}">
                  <a16:creationId xmlns:a16="http://schemas.microsoft.com/office/drawing/2014/main" id="{EEDE8E29-E3C3-4A0E-9D0D-595511AB78A6}"/>
                </a:ext>
              </a:extLst>
            </p:cNvPr>
            <p:cNvSpPr txBox="1"/>
            <p:nvPr/>
          </p:nvSpPr>
          <p:spPr>
            <a:xfrm>
              <a:off x="4114800" y="5648642"/>
              <a:ext cx="1371600" cy="369332"/>
            </a:xfrm>
            <a:prstGeom prst="rect">
              <a:avLst/>
            </a:prstGeom>
            <a:noFill/>
          </p:spPr>
          <p:txBody>
            <a:bodyPr wrap="square" rtlCol="0">
              <a:spAutoFit/>
            </a:bodyPr>
            <a:lstStyle/>
            <a:p>
              <a:pPr algn="ctr"/>
              <a:r>
                <a:rPr lang="en-US" sz="1800" dirty="0"/>
                <a:t>Baseload</a:t>
              </a:r>
            </a:p>
          </p:txBody>
        </p:sp>
      </p:grpSp>
    </p:spTree>
    <p:extLst>
      <p:ext uri="{BB962C8B-B14F-4D97-AF65-F5344CB8AC3E}">
        <p14:creationId xmlns:p14="http://schemas.microsoft.com/office/powerpoint/2010/main" val="74491617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reeform: Shape 3">
            <a:extLst>
              <a:ext uri="{FF2B5EF4-FFF2-40B4-BE49-F238E27FC236}">
                <a16:creationId xmlns:a16="http://schemas.microsoft.com/office/drawing/2014/main" id="{0275EF95-C877-4105-B133-B7148371C79D}"/>
              </a:ext>
            </a:extLst>
          </p:cNvPr>
          <p:cNvSpPr/>
          <p:nvPr/>
        </p:nvSpPr>
        <p:spPr>
          <a:xfrm>
            <a:off x="4739148" y="2192594"/>
            <a:ext cx="2989007" cy="3254477"/>
          </a:xfrm>
          <a:custGeom>
            <a:avLst/>
            <a:gdLst>
              <a:gd name="connsiteX0" fmla="*/ 2989007 w 2989007"/>
              <a:gd name="connsiteY0" fmla="*/ 39329 h 3254477"/>
              <a:gd name="connsiteX1" fmla="*/ 2163097 w 2989007"/>
              <a:gd name="connsiteY1" fmla="*/ 0 h 3254477"/>
              <a:gd name="connsiteX2" fmla="*/ 953729 w 2989007"/>
              <a:gd name="connsiteY2" fmla="*/ 285135 h 3254477"/>
              <a:gd name="connsiteX3" fmla="*/ 0 w 2989007"/>
              <a:gd name="connsiteY3" fmla="*/ 1248696 h 3254477"/>
              <a:gd name="connsiteX4" fmla="*/ 983226 w 2989007"/>
              <a:gd name="connsiteY4" fmla="*/ 2841522 h 3254477"/>
              <a:gd name="connsiteX5" fmla="*/ 1258529 w 2989007"/>
              <a:gd name="connsiteY5" fmla="*/ 3028335 h 3254477"/>
              <a:gd name="connsiteX6" fmla="*/ 1474839 w 2989007"/>
              <a:gd name="connsiteY6" fmla="*/ 3254477 h 3254477"/>
              <a:gd name="connsiteX7" fmla="*/ 1691149 w 2989007"/>
              <a:gd name="connsiteY7" fmla="*/ 2831690 h 3254477"/>
              <a:gd name="connsiteX8" fmla="*/ 1927123 w 2989007"/>
              <a:gd name="connsiteY8" fmla="*/ 2605548 h 3254477"/>
              <a:gd name="connsiteX9" fmla="*/ 2989007 w 2989007"/>
              <a:gd name="connsiteY9" fmla="*/ 39329 h 32544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989007" h="3254477">
                <a:moveTo>
                  <a:pt x="2989007" y="39329"/>
                </a:moveTo>
                <a:lnTo>
                  <a:pt x="2163097" y="0"/>
                </a:lnTo>
                <a:lnTo>
                  <a:pt x="953729" y="285135"/>
                </a:lnTo>
                <a:lnTo>
                  <a:pt x="0" y="1248696"/>
                </a:lnTo>
                <a:lnTo>
                  <a:pt x="983226" y="2841522"/>
                </a:lnTo>
                <a:lnTo>
                  <a:pt x="1258529" y="3028335"/>
                </a:lnTo>
                <a:lnTo>
                  <a:pt x="1474839" y="3254477"/>
                </a:lnTo>
                <a:lnTo>
                  <a:pt x="1691149" y="2831690"/>
                </a:lnTo>
                <a:lnTo>
                  <a:pt x="1927123" y="2605548"/>
                </a:lnTo>
                <a:lnTo>
                  <a:pt x="2989007" y="39329"/>
                </a:lnTo>
                <a:close/>
              </a:path>
            </a:pathLst>
          </a:custGeom>
          <a:pattFill prst="wdDnDiag">
            <a:fgClr>
              <a:srgbClr val="FFFF00"/>
            </a:fgClr>
            <a:bgClr>
              <a:srgbClr val="B0CACC"/>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47" name="Rectangle 2"/>
          <p:cNvSpPr>
            <a:spLocks noGrp="1" noChangeArrowheads="1"/>
          </p:cNvSpPr>
          <p:nvPr>
            <p:ph type="title"/>
          </p:nvPr>
        </p:nvSpPr>
        <p:spPr>
          <a:xfrm>
            <a:off x="609600" y="609600"/>
            <a:ext cx="10896600" cy="1066800"/>
          </a:xfrm>
        </p:spPr>
        <p:txBody>
          <a:bodyPr>
            <a:normAutofit/>
          </a:bodyPr>
          <a:lstStyle/>
          <a:p>
            <a:pPr eaLnBrk="1" hangingPunct="1"/>
            <a:r>
              <a:rPr lang="en-US" sz="3200" dirty="0"/>
              <a:t>Generating Operation (Summer) – With 10% Solar Energy</a:t>
            </a:r>
          </a:p>
        </p:txBody>
      </p:sp>
      <p:sp>
        <p:nvSpPr>
          <p:cNvPr id="6146"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fld id="{2FFFD129-56BE-4F15-8885-814ACF5F762C}" type="slidenum">
              <a:rPr lang="en-US" sz="1400"/>
              <a:pPr/>
              <a:t>7</a:t>
            </a:fld>
            <a:endParaRPr lang="en-US" sz="1400" dirty="0"/>
          </a:p>
        </p:txBody>
      </p:sp>
      <p:graphicFrame>
        <p:nvGraphicFramePr>
          <p:cNvPr id="5" name="Chart 4">
            <a:extLst>
              <a:ext uri="{FF2B5EF4-FFF2-40B4-BE49-F238E27FC236}">
                <a16:creationId xmlns:a16="http://schemas.microsoft.com/office/drawing/2014/main" id="{B8994C55-D18C-4B4A-BE17-DBD41AE6BF76}"/>
              </a:ext>
            </a:extLst>
          </p:cNvPr>
          <p:cNvGraphicFramePr/>
          <p:nvPr>
            <p:extLst>
              <p:ext uri="{D42A27DB-BD31-4B8C-83A1-F6EECF244321}">
                <p14:modId xmlns:p14="http://schemas.microsoft.com/office/powerpoint/2010/main" val="801447590"/>
              </p:ext>
            </p:extLst>
          </p:nvPr>
        </p:nvGraphicFramePr>
        <p:xfrm>
          <a:off x="1447800" y="1363133"/>
          <a:ext cx="8128000" cy="5418667"/>
        </p:xfrm>
        <a:graphic>
          <a:graphicData uri="http://schemas.openxmlformats.org/drawingml/2006/chart">
            <c:chart xmlns:c="http://schemas.openxmlformats.org/drawingml/2006/chart" xmlns:r="http://schemas.openxmlformats.org/officeDocument/2006/relationships" r:id="rId3"/>
          </a:graphicData>
        </a:graphic>
      </p:graphicFrame>
      <p:sp>
        <p:nvSpPr>
          <p:cNvPr id="10" name="TextBox 9">
            <a:extLst>
              <a:ext uri="{FF2B5EF4-FFF2-40B4-BE49-F238E27FC236}">
                <a16:creationId xmlns:a16="http://schemas.microsoft.com/office/drawing/2014/main" id="{32738F47-07BC-409C-A116-2F3EB11BC53F}"/>
              </a:ext>
            </a:extLst>
          </p:cNvPr>
          <p:cNvSpPr txBox="1"/>
          <p:nvPr/>
        </p:nvSpPr>
        <p:spPr>
          <a:xfrm>
            <a:off x="7162800" y="4343400"/>
            <a:ext cx="1752600" cy="461665"/>
          </a:xfrm>
          <a:prstGeom prst="rect">
            <a:avLst/>
          </a:prstGeom>
          <a:noFill/>
        </p:spPr>
        <p:txBody>
          <a:bodyPr wrap="square" rtlCol="0">
            <a:spAutoFit/>
          </a:bodyPr>
          <a:lstStyle/>
          <a:p>
            <a:r>
              <a:rPr lang="en-US" dirty="0">
                <a:latin typeface="+mj-lt"/>
              </a:rPr>
              <a:t>Electricity</a:t>
            </a:r>
          </a:p>
        </p:txBody>
      </p:sp>
      <p:sp>
        <p:nvSpPr>
          <p:cNvPr id="11" name="TextBox 10">
            <a:extLst>
              <a:ext uri="{FF2B5EF4-FFF2-40B4-BE49-F238E27FC236}">
                <a16:creationId xmlns:a16="http://schemas.microsoft.com/office/drawing/2014/main" id="{2C2B2673-A48D-4526-99A7-EAC8EEAC4F36}"/>
              </a:ext>
            </a:extLst>
          </p:cNvPr>
          <p:cNvSpPr txBox="1"/>
          <p:nvPr/>
        </p:nvSpPr>
        <p:spPr>
          <a:xfrm>
            <a:off x="9275755" y="4204900"/>
            <a:ext cx="2257647" cy="1200329"/>
          </a:xfrm>
          <a:prstGeom prst="rect">
            <a:avLst/>
          </a:prstGeom>
          <a:noFill/>
        </p:spPr>
        <p:txBody>
          <a:bodyPr wrap="square" rtlCol="0">
            <a:spAutoFit/>
          </a:bodyPr>
          <a:lstStyle/>
          <a:p>
            <a:r>
              <a:rPr lang="en-US" dirty="0"/>
              <a:t>Baseload:  60% Capacity Factor </a:t>
            </a:r>
          </a:p>
        </p:txBody>
      </p:sp>
      <p:sp>
        <p:nvSpPr>
          <p:cNvPr id="12" name="TextBox 11">
            <a:extLst>
              <a:ext uri="{FF2B5EF4-FFF2-40B4-BE49-F238E27FC236}">
                <a16:creationId xmlns:a16="http://schemas.microsoft.com/office/drawing/2014/main" id="{8335F80C-EACD-4A22-84CF-64C11CCCA891}"/>
              </a:ext>
            </a:extLst>
          </p:cNvPr>
          <p:cNvSpPr txBox="1"/>
          <p:nvPr/>
        </p:nvSpPr>
        <p:spPr>
          <a:xfrm>
            <a:off x="9247667" y="2679762"/>
            <a:ext cx="2257647" cy="1200329"/>
          </a:xfrm>
          <a:prstGeom prst="rect">
            <a:avLst/>
          </a:prstGeom>
          <a:noFill/>
        </p:spPr>
        <p:txBody>
          <a:bodyPr wrap="square" rtlCol="0">
            <a:spAutoFit/>
          </a:bodyPr>
          <a:lstStyle/>
          <a:p>
            <a:r>
              <a:rPr lang="en-US" dirty="0"/>
              <a:t>Peaking:    28% Capacity Factor </a:t>
            </a:r>
          </a:p>
        </p:txBody>
      </p:sp>
      <p:grpSp>
        <p:nvGrpSpPr>
          <p:cNvPr id="21" name="Group 20">
            <a:extLst>
              <a:ext uri="{FF2B5EF4-FFF2-40B4-BE49-F238E27FC236}">
                <a16:creationId xmlns:a16="http://schemas.microsoft.com/office/drawing/2014/main" id="{81A012CD-0ED9-4234-A108-0D5A2A340D33}"/>
              </a:ext>
            </a:extLst>
          </p:cNvPr>
          <p:cNvGrpSpPr/>
          <p:nvPr/>
        </p:nvGrpSpPr>
        <p:grpSpPr>
          <a:xfrm>
            <a:off x="3505200" y="2057399"/>
            <a:ext cx="1544895" cy="3962401"/>
            <a:chOff x="4114800" y="2057399"/>
            <a:chExt cx="1544895" cy="3962401"/>
          </a:xfrm>
        </p:grpSpPr>
        <p:cxnSp>
          <p:nvCxnSpPr>
            <p:cNvPr id="9" name="Straight Connector 8">
              <a:extLst>
                <a:ext uri="{FF2B5EF4-FFF2-40B4-BE49-F238E27FC236}">
                  <a16:creationId xmlns:a16="http://schemas.microsoft.com/office/drawing/2014/main" id="{D1409FBD-F613-47AE-88A4-898BC9CEA93F}"/>
                </a:ext>
              </a:extLst>
            </p:cNvPr>
            <p:cNvCxnSpPr>
              <a:cxnSpLocks/>
            </p:cNvCxnSpPr>
            <p:nvPr/>
          </p:nvCxnSpPr>
          <p:spPr>
            <a:xfrm>
              <a:off x="4800600" y="3791129"/>
              <a:ext cx="304800" cy="1"/>
            </a:xfrm>
            <a:prstGeom prst="line">
              <a:avLst/>
            </a:prstGeom>
          </p:spPr>
          <p:style>
            <a:lnRef idx="1">
              <a:schemeClr val="dk1"/>
            </a:lnRef>
            <a:fillRef idx="0">
              <a:schemeClr val="dk1"/>
            </a:fillRef>
            <a:effectRef idx="0">
              <a:schemeClr val="dk1"/>
            </a:effectRef>
            <a:fontRef idx="minor">
              <a:schemeClr val="tx1"/>
            </a:fontRef>
          </p:style>
        </p:cxnSp>
        <p:cxnSp>
          <p:nvCxnSpPr>
            <p:cNvPr id="14" name="Straight Arrow Connector 13">
              <a:extLst>
                <a:ext uri="{FF2B5EF4-FFF2-40B4-BE49-F238E27FC236}">
                  <a16:creationId xmlns:a16="http://schemas.microsoft.com/office/drawing/2014/main" id="{B384C8B1-5EA0-46C3-B7AA-0F9ADA7BAC9F}"/>
                </a:ext>
              </a:extLst>
            </p:cNvPr>
            <p:cNvCxnSpPr>
              <a:cxnSpLocks/>
            </p:cNvCxnSpPr>
            <p:nvPr/>
          </p:nvCxnSpPr>
          <p:spPr>
            <a:xfrm flipV="1">
              <a:off x="4953000" y="2057400"/>
              <a:ext cx="0" cy="173373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15" name="TextBox 14">
              <a:extLst>
                <a:ext uri="{FF2B5EF4-FFF2-40B4-BE49-F238E27FC236}">
                  <a16:creationId xmlns:a16="http://schemas.microsoft.com/office/drawing/2014/main" id="{A91E8477-93EB-4A13-A18F-4030E9C7B53C}"/>
                </a:ext>
              </a:extLst>
            </p:cNvPr>
            <p:cNvSpPr txBox="1"/>
            <p:nvPr/>
          </p:nvSpPr>
          <p:spPr>
            <a:xfrm>
              <a:off x="4288095" y="3787478"/>
              <a:ext cx="1371600" cy="369332"/>
            </a:xfrm>
            <a:prstGeom prst="rect">
              <a:avLst/>
            </a:prstGeom>
            <a:noFill/>
          </p:spPr>
          <p:txBody>
            <a:bodyPr wrap="square" rtlCol="0">
              <a:spAutoFit/>
            </a:bodyPr>
            <a:lstStyle/>
            <a:p>
              <a:pPr algn="ctr"/>
              <a:r>
                <a:rPr lang="en-US" sz="1800" dirty="0"/>
                <a:t>Peaking</a:t>
              </a:r>
            </a:p>
          </p:txBody>
        </p:sp>
        <p:cxnSp>
          <p:nvCxnSpPr>
            <p:cNvPr id="19" name="Straight Arrow Connector 18">
              <a:extLst>
                <a:ext uri="{FF2B5EF4-FFF2-40B4-BE49-F238E27FC236}">
                  <a16:creationId xmlns:a16="http://schemas.microsoft.com/office/drawing/2014/main" id="{F0FEA48C-92B6-4211-8C27-ACE7D74882D1}"/>
                </a:ext>
              </a:extLst>
            </p:cNvPr>
            <p:cNvCxnSpPr>
              <a:cxnSpLocks/>
            </p:cNvCxnSpPr>
            <p:nvPr/>
          </p:nvCxnSpPr>
          <p:spPr>
            <a:xfrm flipV="1">
              <a:off x="4288094" y="2057399"/>
              <a:ext cx="0" cy="3962401"/>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23" name="TextBox 22">
              <a:extLst>
                <a:ext uri="{FF2B5EF4-FFF2-40B4-BE49-F238E27FC236}">
                  <a16:creationId xmlns:a16="http://schemas.microsoft.com/office/drawing/2014/main" id="{509CE35B-AB7F-4C50-B565-2B8672C6B86B}"/>
                </a:ext>
              </a:extLst>
            </p:cNvPr>
            <p:cNvSpPr txBox="1"/>
            <p:nvPr/>
          </p:nvSpPr>
          <p:spPr>
            <a:xfrm>
              <a:off x="4114800" y="5648642"/>
              <a:ext cx="1371600" cy="369332"/>
            </a:xfrm>
            <a:prstGeom prst="rect">
              <a:avLst/>
            </a:prstGeom>
            <a:noFill/>
          </p:spPr>
          <p:txBody>
            <a:bodyPr wrap="square" rtlCol="0">
              <a:spAutoFit/>
            </a:bodyPr>
            <a:lstStyle/>
            <a:p>
              <a:pPr algn="ctr"/>
              <a:r>
                <a:rPr lang="en-US" sz="1800" dirty="0"/>
                <a:t>Baseload</a:t>
              </a:r>
            </a:p>
          </p:txBody>
        </p:sp>
      </p:grpSp>
      <p:sp>
        <p:nvSpPr>
          <p:cNvPr id="25" name="TextBox 24">
            <a:extLst>
              <a:ext uri="{FF2B5EF4-FFF2-40B4-BE49-F238E27FC236}">
                <a16:creationId xmlns:a16="http://schemas.microsoft.com/office/drawing/2014/main" id="{4A803950-B72E-4153-97BA-B417F3B08FA2}"/>
              </a:ext>
            </a:extLst>
          </p:cNvPr>
          <p:cNvSpPr txBox="1"/>
          <p:nvPr/>
        </p:nvSpPr>
        <p:spPr>
          <a:xfrm>
            <a:off x="5510669" y="3358167"/>
            <a:ext cx="1219200" cy="461665"/>
          </a:xfrm>
          <a:prstGeom prst="rect">
            <a:avLst/>
          </a:prstGeom>
          <a:noFill/>
        </p:spPr>
        <p:txBody>
          <a:bodyPr wrap="square" rtlCol="0">
            <a:spAutoFit/>
          </a:bodyPr>
          <a:lstStyle/>
          <a:p>
            <a:pPr algn="ctr"/>
            <a:r>
              <a:rPr lang="en-US" dirty="0">
                <a:latin typeface="+mj-lt"/>
              </a:rPr>
              <a:t>Solar</a:t>
            </a:r>
          </a:p>
        </p:txBody>
      </p:sp>
    </p:spTree>
    <p:extLst>
      <p:ext uri="{BB962C8B-B14F-4D97-AF65-F5344CB8AC3E}">
        <p14:creationId xmlns:p14="http://schemas.microsoft.com/office/powerpoint/2010/main" val="108731808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3" name="Rectangle 2"/>
          <p:cNvSpPr>
            <a:spLocks noGrp="1" noChangeArrowheads="1"/>
          </p:cNvSpPr>
          <p:nvPr>
            <p:ph type="title"/>
          </p:nvPr>
        </p:nvSpPr>
        <p:spPr>
          <a:xfrm>
            <a:off x="762000" y="762000"/>
            <a:ext cx="10287000" cy="1066800"/>
          </a:xfrm>
        </p:spPr>
        <p:txBody>
          <a:bodyPr>
            <a:normAutofit/>
          </a:bodyPr>
          <a:lstStyle/>
          <a:p>
            <a:pPr marL="342900" indent="-342900"/>
            <a:r>
              <a:rPr lang="en-US" sz="3200" dirty="0"/>
              <a:t>Levelized Generation Costs – Gen III vs Gen V Nuclear</a:t>
            </a:r>
          </a:p>
        </p:txBody>
      </p:sp>
      <p:sp>
        <p:nvSpPr>
          <p:cNvPr id="25602"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fld id="{5F80168E-BEF8-4D9C-8718-C7F83F55F2A1}" type="slidenum">
              <a:rPr lang="en-US" sz="1400"/>
              <a:pPr/>
              <a:t>8</a:t>
            </a:fld>
            <a:endParaRPr lang="en-US" sz="1400" dirty="0"/>
          </a:p>
        </p:txBody>
      </p:sp>
      <p:pic>
        <p:nvPicPr>
          <p:cNvPr id="4" name="Picture 3">
            <a:extLst>
              <a:ext uri="{FF2B5EF4-FFF2-40B4-BE49-F238E27FC236}">
                <a16:creationId xmlns:a16="http://schemas.microsoft.com/office/drawing/2014/main" id="{7C349F64-D5AA-4F5F-B6CF-AA1BEABBCF02}"/>
              </a:ext>
            </a:extLst>
          </p:cNvPr>
          <p:cNvPicPr>
            <a:picLocks noChangeAspect="1"/>
          </p:cNvPicPr>
          <p:nvPr/>
        </p:nvPicPr>
        <p:blipFill>
          <a:blip r:embed="rId3"/>
          <a:stretch>
            <a:fillRect/>
          </a:stretch>
        </p:blipFill>
        <p:spPr>
          <a:xfrm>
            <a:off x="6140136" y="1981200"/>
            <a:ext cx="5536444" cy="3670070"/>
          </a:xfrm>
          <a:prstGeom prst="rect">
            <a:avLst/>
          </a:prstGeom>
        </p:spPr>
      </p:pic>
      <p:pic>
        <p:nvPicPr>
          <p:cNvPr id="5" name="Picture 4">
            <a:extLst>
              <a:ext uri="{FF2B5EF4-FFF2-40B4-BE49-F238E27FC236}">
                <a16:creationId xmlns:a16="http://schemas.microsoft.com/office/drawing/2014/main" id="{EA6AF146-DD0C-4AA2-84C3-2B7E61D2F1B2}"/>
              </a:ext>
            </a:extLst>
          </p:cNvPr>
          <p:cNvPicPr>
            <a:picLocks noChangeAspect="1"/>
          </p:cNvPicPr>
          <p:nvPr/>
        </p:nvPicPr>
        <p:blipFill>
          <a:blip r:embed="rId4"/>
          <a:stretch>
            <a:fillRect/>
          </a:stretch>
        </p:blipFill>
        <p:spPr>
          <a:xfrm>
            <a:off x="609600" y="1984248"/>
            <a:ext cx="5537755" cy="3663974"/>
          </a:xfrm>
          <a:prstGeom prst="rect">
            <a:avLst/>
          </a:prstGeom>
        </p:spPr>
      </p:pic>
      <p:sp>
        <p:nvSpPr>
          <p:cNvPr id="11" name="Text Placeholder 2">
            <a:extLst>
              <a:ext uri="{FF2B5EF4-FFF2-40B4-BE49-F238E27FC236}">
                <a16:creationId xmlns:a16="http://schemas.microsoft.com/office/drawing/2014/main" id="{390FD28D-D0F6-4AF0-B134-22801F5E1085}"/>
              </a:ext>
            </a:extLst>
          </p:cNvPr>
          <p:cNvSpPr txBox="1">
            <a:spLocks/>
          </p:cNvSpPr>
          <p:nvPr/>
        </p:nvSpPr>
        <p:spPr>
          <a:xfrm>
            <a:off x="1828800" y="5791200"/>
            <a:ext cx="8915400" cy="990600"/>
          </a:xfrm>
          <a:prstGeom prst="rect">
            <a:avLst/>
          </a:prstGeom>
        </p:spPr>
        <p:txBody>
          <a:bodyPr vert="horz" lIns="91440" tIns="45720" rIns="91440" bIns="45720" rtlCol="0">
            <a:normAutofit/>
          </a:bodyPr>
          <a:lstStyle>
            <a:lvl1pPr marL="342900" indent="-342900" algn="l" defTabSz="914400" rtl="0" eaLnBrk="1" latinLnBrk="0" hangingPunct="1">
              <a:spcBef>
                <a:spcPts val="2000"/>
              </a:spcBef>
              <a:buClr>
                <a:schemeClr val="accent1"/>
              </a:buClr>
              <a:buSzPct val="90000"/>
              <a:buFont typeface="Wingdings" pitchFamily="2" charset="2"/>
              <a:buChar char="S"/>
              <a:defRPr sz="2200" kern="1200">
                <a:solidFill>
                  <a:schemeClr val="tx1">
                    <a:lumMod val="65000"/>
                    <a:lumOff val="35000"/>
                  </a:schemeClr>
                </a:solidFill>
                <a:latin typeface="+mn-lt"/>
                <a:ea typeface="+mn-ea"/>
                <a:cs typeface="+mn-cs"/>
              </a:defRPr>
            </a:lvl1pPr>
            <a:lvl2pPr marL="685800" indent="-336550" algn="l" defTabSz="914400" rtl="0" eaLnBrk="1" latinLnBrk="0" hangingPunct="1">
              <a:spcBef>
                <a:spcPts val="600"/>
              </a:spcBef>
              <a:buClr>
                <a:schemeClr val="accent1">
                  <a:lumMod val="60000"/>
                  <a:lumOff val="40000"/>
                </a:schemeClr>
              </a:buClr>
              <a:buSzPct val="90000"/>
              <a:buFont typeface="Wingdings" pitchFamily="2" charset="2"/>
              <a:buChar char="S"/>
              <a:defRPr sz="2000" kern="1200">
                <a:solidFill>
                  <a:schemeClr val="tx1">
                    <a:lumMod val="65000"/>
                    <a:lumOff val="35000"/>
                  </a:schemeClr>
                </a:solidFill>
                <a:latin typeface="+mn-lt"/>
                <a:ea typeface="+mn-ea"/>
                <a:cs typeface="+mn-cs"/>
              </a:defRPr>
            </a:lvl2pPr>
            <a:lvl3pPr marL="1035050" indent="-349250" algn="l" defTabSz="914400" rtl="0" eaLnBrk="1" latinLnBrk="0" hangingPunct="1">
              <a:spcBef>
                <a:spcPts val="600"/>
              </a:spcBef>
              <a:buClr>
                <a:schemeClr val="accent1"/>
              </a:buClr>
              <a:buSzPct val="90000"/>
              <a:buFont typeface="Wingdings" pitchFamily="2" charset="2"/>
              <a:buChar char="S"/>
              <a:defRPr sz="1800" kern="1200">
                <a:solidFill>
                  <a:schemeClr val="tx1">
                    <a:lumMod val="65000"/>
                    <a:lumOff val="35000"/>
                  </a:schemeClr>
                </a:solidFill>
                <a:latin typeface="+mn-lt"/>
                <a:ea typeface="+mn-ea"/>
                <a:cs typeface="+mn-cs"/>
              </a:defRPr>
            </a:lvl3pPr>
            <a:lvl4pPr marL="1371600" indent="-336550" algn="l" defTabSz="914400" rtl="0" eaLnBrk="1" latinLnBrk="0" hangingPunct="1">
              <a:spcBef>
                <a:spcPts val="600"/>
              </a:spcBef>
              <a:buClr>
                <a:schemeClr val="accent1">
                  <a:lumMod val="60000"/>
                  <a:lumOff val="40000"/>
                </a:schemeClr>
              </a:buClr>
              <a:buSzPct val="90000"/>
              <a:buFont typeface="Wingdings" pitchFamily="2" charset="2"/>
              <a:buChar char="S"/>
              <a:defRPr sz="1800" kern="1200">
                <a:solidFill>
                  <a:schemeClr val="tx1">
                    <a:lumMod val="65000"/>
                    <a:lumOff val="35000"/>
                  </a:schemeClr>
                </a:solidFill>
                <a:latin typeface="+mn-lt"/>
                <a:ea typeface="+mn-ea"/>
                <a:cs typeface="+mn-cs"/>
              </a:defRPr>
            </a:lvl4pPr>
            <a:lvl5pPr marL="1720850" indent="-349250" algn="l" defTabSz="914400" rtl="0" eaLnBrk="1" latinLnBrk="0" hangingPunct="1">
              <a:spcBef>
                <a:spcPts val="600"/>
              </a:spcBef>
              <a:buClr>
                <a:schemeClr val="accent1"/>
              </a:buClr>
              <a:buSzPct val="90000"/>
              <a:buFont typeface="Wingdings" pitchFamily="2" charset="2"/>
              <a:buChar char="S"/>
              <a:defRPr sz="1800" kern="1200">
                <a:solidFill>
                  <a:schemeClr val="tx1">
                    <a:lumMod val="65000"/>
                    <a:lumOff val="35000"/>
                  </a:schemeClr>
                </a:solidFill>
                <a:latin typeface="+mn-lt"/>
                <a:ea typeface="+mn-ea"/>
                <a:cs typeface="+mn-cs"/>
              </a:defRPr>
            </a:lvl5pPr>
            <a:lvl6pPr marL="2055813" indent="-344488" algn="l" defTabSz="914400" rtl="0" eaLnBrk="1" latinLnBrk="0" hangingPunct="1">
              <a:spcBef>
                <a:spcPct val="20000"/>
              </a:spcBef>
              <a:buClr>
                <a:schemeClr val="accent1">
                  <a:lumMod val="60000"/>
                  <a:lumOff val="40000"/>
                </a:schemeClr>
              </a:buClr>
              <a:buSzPct val="90000"/>
              <a:buFont typeface="Wingdings" pitchFamily="2" charset="2"/>
              <a:buChar char=""/>
              <a:defRPr lang="en-US" sz="1800" kern="1200" dirty="0" smtClean="0">
                <a:solidFill>
                  <a:schemeClr val="tx1">
                    <a:lumMod val="65000"/>
                    <a:lumOff val="35000"/>
                  </a:schemeClr>
                </a:solidFill>
                <a:latin typeface="+mn-lt"/>
                <a:ea typeface="+mn-ea"/>
                <a:cs typeface="+mn-cs"/>
              </a:defRPr>
            </a:lvl6pPr>
            <a:lvl7pPr marL="2398713" indent="-344488" algn="l" defTabSz="914400" rtl="0" eaLnBrk="1" latinLnBrk="0" hangingPunct="1">
              <a:spcBef>
                <a:spcPct val="20000"/>
              </a:spcBef>
              <a:buClr>
                <a:schemeClr val="accent1"/>
              </a:buClr>
              <a:buSzPct val="90000"/>
              <a:buFont typeface="Wingdings" pitchFamily="2" charset="2"/>
              <a:buChar char=""/>
              <a:defRPr lang="en-US" sz="1800" kern="1200" dirty="0" smtClean="0">
                <a:solidFill>
                  <a:schemeClr val="tx1">
                    <a:lumMod val="65000"/>
                    <a:lumOff val="35000"/>
                  </a:schemeClr>
                </a:solidFill>
                <a:latin typeface="+mn-lt"/>
                <a:ea typeface="+mn-ea"/>
                <a:cs typeface="+mn-cs"/>
              </a:defRPr>
            </a:lvl7pPr>
            <a:lvl8pPr marL="2743200" indent="-344488" algn="l" defTabSz="914400" rtl="0" eaLnBrk="1" latinLnBrk="0" hangingPunct="1">
              <a:spcBef>
                <a:spcPct val="20000"/>
              </a:spcBef>
              <a:buClr>
                <a:schemeClr val="accent1">
                  <a:lumMod val="60000"/>
                  <a:lumOff val="40000"/>
                </a:schemeClr>
              </a:buClr>
              <a:buSzPct val="90000"/>
              <a:buFont typeface="Wingdings" pitchFamily="2" charset="2"/>
              <a:buChar char=""/>
              <a:defRPr lang="en-US" sz="1800" kern="1200" dirty="0" smtClean="0">
                <a:solidFill>
                  <a:schemeClr val="tx1">
                    <a:lumMod val="65000"/>
                    <a:lumOff val="35000"/>
                  </a:schemeClr>
                </a:solidFill>
                <a:latin typeface="+mn-lt"/>
                <a:ea typeface="+mn-ea"/>
                <a:cs typeface="+mn-cs"/>
              </a:defRPr>
            </a:lvl8pPr>
            <a:lvl9pPr marL="3087688" indent="-344488" algn="l" defTabSz="914400" rtl="0" eaLnBrk="1" latinLnBrk="0" hangingPunct="1">
              <a:spcBef>
                <a:spcPct val="20000"/>
              </a:spcBef>
              <a:buClr>
                <a:schemeClr val="accent1"/>
              </a:buClr>
              <a:buSzPct val="90000"/>
              <a:buFont typeface="Wingdings" pitchFamily="2" charset="2"/>
              <a:buChar char=""/>
              <a:defRPr lang="en-US" sz="1800" kern="1200" dirty="0">
                <a:solidFill>
                  <a:schemeClr val="tx1">
                    <a:lumMod val="65000"/>
                    <a:lumOff val="35000"/>
                  </a:schemeClr>
                </a:solidFill>
                <a:latin typeface="+mn-lt"/>
                <a:ea typeface="+mn-ea"/>
                <a:cs typeface="+mn-cs"/>
              </a:defRPr>
            </a:lvl9pPr>
          </a:lstStyle>
          <a:p>
            <a:pPr marL="0" indent="0">
              <a:spcBef>
                <a:spcPts val="0"/>
              </a:spcBef>
              <a:buClr>
                <a:schemeClr val="bg2">
                  <a:lumMod val="50000"/>
                </a:schemeClr>
              </a:buClr>
              <a:buNone/>
            </a:pPr>
            <a:r>
              <a:rPr lang="en-US" sz="1400" dirty="0">
                <a:solidFill>
                  <a:schemeClr val="tx1"/>
                </a:solidFill>
                <a:latin typeface="+mj-lt"/>
                <a:cs typeface="Times New Roman" pitchFamily="18" charset="0"/>
              </a:rPr>
              <a:t>20yr Finance Period with 10% Cost of Capital</a:t>
            </a:r>
          </a:p>
          <a:p>
            <a:pPr marL="0" indent="0">
              <a:spcBef>
                <a:spcPts val="0"/>
              </a:spcBef>
              <a:buClr>
                <a:schemeClr val="bg2">
                  <a:lumMod val="50000"/>
                </a:schemeClr>
              </a:buClr>
              <a:buNone/>
            </a:pPr>
            <a:endParaRPr lang="en-US" sz="1400" dirty="0">
              <a:solidFill>
                <a:schemeClr val="tx1"/>
              </a:solidFill>
              <a:latin typeface="+mj-lt"/>
              <a:cs typeface="Times New Roman" pitchFamily="18" charset="0"/>
            </a:endParaRPr>
          </a:p>
          <a:p>
            <a:pPr marL="0" indent="0">
              <a:spcBef>
                <a:spcPts val="0"/>
              </a:spcBef>
              <a:buClr>
                <a:schemeClr val="bg2">
                  <a:lumMod val="50000"/>
                </a:schemeClr>
              </a:buClr>
              <a:buNone/>
            </a:pPr>
            <a:r>
              <a:rPr lang="en-US" sz="1400" dirty="0">
                <a:solidFill>
                  <a:schemeClr val="tx1"/>
                </a:solidFill>
                <a:latin typeface="+mj-lt"/>
                <a:cs typeface="Times New Roman" pitchFamily="18" charset="0"/>
              </a:rPr>
              <a:t> *Data from “Capital Cost Estimates for Additional Utility Scale Electric Generating Plants”,  EIA 2017</a:t>
            </a:r>
          </a:p>
          <a:p>
            <a:pPr marL="0" lvl="0" indent="0" eaLnBrk="0" hangingPunct="0">
              <a:spcBef>
                <a:spcPts val="0"/>
              </a:spcBef>
              <a:buClr>
                <a:srgbClr val="DEDEDE">
                  <a:lumMod val="50000"/>
                </a:srgbClr>
              </a:buClr>
              <a:buSzTx/>
              <a:buNone/>
            </a:pPr>
            <a:r>
              <a:rPr lang="en-US" sz="1400" dirty="0">
                <a:solidFill>
                  <a:prstClr val="black"/>
                </a:solidFill>
                <a:latin typeface="Trebuchet MS"/>
                <a:ea typeface="ＭＳ Ｐゴシック" pitchFamily="34" charset="-128"/>
                <a:cs typeface="Times New Roman" pitchFamily="18" charset="0"/>
              </a:rPr>
              <a:t>**Data from “</a:t>
            </a:r>
            <a:r>
              <a:rPr lang="en-US" sz="1400" dirty="0" err="1">
                <a:solidFill>
                  <a:prstClr val="black"/>
                </a:solidFill>
                <a:latin typeface="Trebuchet MS"/>
                <a:ea typeface="ＭＳ Ｐゴシック" pitchFamily="34" charset="-128"/>
                <a:cs typeface="Times New Roman" pitchFamily="18" charset="0"/>
              </a:rPr>
              <a:t>Thorcon</a:t>
            </a:r>
            <a:r>
              <a:rPr lang="en-US" sz="1400" dirty="0">
                <a:solidFill>
                  <a:prstClr val="black"/>
                </a:solidFill>
                <a:latin typeface="Trebuchet MS"/>
                <a:ea typeface="ＭＳ Ｐゴシック" pitchFamily="34" charset="-128"/>
                <a:cs typeface="Times New Roman" pitchFamily="18" charset="0"/>
              </a:rPr>
              <a:t> Executive Summary”,  2015</a:t>
            </a:r>
            <a:endParaRPr lang="en-US" sz="1400" dirty="0">
              <a:solidFill>
                <a:schemeClr val="tx1"/>
              </a:solidFill>
              <a:latin typeface="+mj-lt"/>
              <a:cs typeface="Times New Roman" pitchFamily="18" charset="0"/>
            </a:endParaRPr>
          </a:p>
        </p:txBody>
      </p:sp>
    </p:spTree>
    <p:extLst>
      <p:ext uri="{BB962C8B-B14F-4D97-AF65-F5344CB8AC3E}">
        <p14:creationId xmlns:p14="http://schemas.microsoft.com/office/powerpoint/2010/main" val="422170640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Rectangle 2"/>
          <p:cNvSpPr>
            <a:spLocks noGrp="1" noChangeArrowheads="1"/>
          </p:cNvSpPr>
          <p:nvPr>
            <p:ph type="title"/>
          </p:nvPr>
        </p:nvSpPr>
        <p:spPr>
          <a:xfrm>
            <a:off x="685801" y="609600"/>
            <a:ext cx="9019950" cy="1066800"/>
          </a:xfrm>
        </p:spPr>
        <p:txBody>
          <a:bodyPr>
            <a:normAutofit/>
          </a:bodyPr>
          <a:lstStyle/>
          <a:p>
            <a:pPr eaLnBrk="1" hangingPunct="1"/>
            <a:r>
              <a:rPr lang="en-US" sz="3200" dirty="0"/>
              <a:t>High Quality Heat to Chemical Energy Storage</a:t>
            </a:r>
          </a:p>
        </p:txBody>
      </p:sp>
      <p:sp>
        <p:nvSpPr>
          <p:cNvPr id="6146"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fld id="{2FFFD129-56BE-4F15-8885-814ACF5F762C}" type="slidenum">
              <a:rPr lang="en-US" sz="1400"/>
              <a:pPr/>
              <a:t>9</a:t>
            </a:fld>
            <a:endParaRPr lang="en-US" sz="1400" dirty="0"/>
          </a:p>
        </p:txBody>
      </p:sp>
      <p:pic>
        <p:nvPicPr>
          <p:cNvPr id="7" name="Picture 6">
            <a:extLst>
              <a:ext uri="{FF2B5EF4-FFF2-40B4-BE49-F238E27FC236}">
                <a16:creationId xmlns:a16="http://schemas.microsoft.com/office/drawing/2014/main" id="{AB77EE35-CAA2-45FA-A413-0CD7F3621847}"/>
              </a:ext>
            </a:extLst>
          </p:cNvPr>
          <p:cNvPicPr>
            <a:picLocks noChangeAspect="1"/>
          </p:cNvPicPr>
          <p:nvPr/>
        </p:nvPicPr>
        <p:blipFill>
          <a:blip r:embed="rId3"/>
          <a:stretch>
            <a:fillRect/>
          </a:stretch>
        </p:blipFill>
        <p:spPr>
          <a:xfrm>
            <a:off x="2514600" y="1524000"/>
            <a:ext cx="7191151" cy="5002334"/>
          </a:xfrm>
          <a:prstGeom prst="rect">
            <a:avLst/>
          </a:prstGeom>
        </p:spPr>
      </p:pic>
      <p:pic>
        <p:nvPicPr>
          <p:cNvPr id="5" name="Picture 4">
            <a:extLst>
              <a:ext uri="{FF2B5EF4-FFF2-40B4-BE49-F238E27FC236}">
                <a16:creationId xmlns:a16="http://schemas.microsoft.com/office/drawing/2014/main" id="{E69B99E9-1C66-45AE-BD80-493514CEB939}"/>
              </a:ext>
            </a:extLst>
          </p:cNvPr>
          <p:cNvPicPr>
            <a:picLocks noChangeAspect="1"/>
          </p:cNvPicPr>
          <p:nvPr/>
        </p:nvPicPr>
        <p:blipFill>
          <a:blip r:embed="rId4"/>
          <a:stretch>
            <a:fillRect/>
          </a:stretch>
        </p:blipFill>
        <p:spPr>
          <a:xfrm>
            <a:off x="3962400" y="1419708"/>
            <a:ext cx="4156650" cy="5363318"/>
          </a:xfrm>
          <a:prstGeom prst="rect">
            <a:avLst/>
          </a:prstGeom>
        </p:spPr>
      </p:pic>
    </p:spTree>
    <p:extLst>
      <p:ext uri="{BB962C8B-B14F-4D97-AF65-F5344CB8AC3E}">
        <p14:creationId xmlns:p14="http://schemas.microsoft.com/office/powerpoint/2010/main" val="24804226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500"/>
                                        <p:tgtEl>
                                          <p:spTgt spid="7"/>
                                        </p:tgtEl>
                                      </p:cBhvr>
                                    </p:animEffect>
                                    <p:set>
                                      <p:cBhvr>
                                        <p:cTn id="7" dur="1" fill="hold">
                                          <p:stCondLst>
                                            <p:cond delay="499"/>
                                          </p:stCondLst>
                                        </p:cTn>
                                        <p:tgtEl>
                                          <p:spTgt spid="7"/>
                                        </p:tgtEl>
                                        <p:attrNameLst>
                                          <p:attrName>style.visibility</p:attrName>
                                        </p:attrNameLst>
                                      </p:cBhvr>
                                      <p:to>
                                        <p:strVal val="hidden"/>
                                      </p:to>
                                    </p:set>
                                  </p:childTnLst>
                                </p:cTn>
                              </p:par>
                              <p:par>
                                <p:cTn id="8" presetID="10" presetClass="entr" presetSubtype="0"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Urban">
  <a:themeElements>
    <a:clrScheme name="Urban">
      <a:dk1>
        <a:sysClr val="windowText" lastClr="000000"/>
      </a:dk1>
      <a:lt1>
        <a:sysClr val="window" lastClr="FFFFFF"/>
      </a:lt1>
      <a:dk2>
        <a:srgbClr val="424456"/>
      </a:dk2>
      <a:lt2>
        <a:srgbClr val="DEDEDE"/>
      </a:lt2>
      <a:accent1>
        <a:srgbClr val="53548A"/>
      </a:accent1>
      <a:accent2>
        <a:srgbClr val="438086"/>
      </a:accent2>
      <a:accent3>
        <a:srgbClr val="A04DA3"/>
      </a:accent3>
      <a:accent4>
        <a:srgbClr val="C4652D"/>
      </a:accent4>
      <a:accent5>
        <a:srgbClr val="8B5D3D"/>
      </a:accent5>
      <a:accent6>
        <a:srgbClr val="5C92B5"/>
      </a:accent6>
      <a:hlink>
        <a:srgbClr val="67AFBD"/>
      </a:hlink>
      <a:folHlink>
        <a:srgbClr val="C2A874"/>
      </a:folHlink>
    </a:clrScheme>
    <a:fontScheme name="Urban">
      <a:majorFont>
        <a:latin typeface="Trebuchet MS"/>
        <a:ea typeface=""/>
        <a:cs typeface=""/>
        <a:font script="Jpan" typeface="HGｺﾞｼｯｸM"/>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eorgia"/>
        <a:ea typeface=""/>
        <a:cs typeface=""/>
        <a:font script="Jpan" typeface="HG明朝B"/>
        <a:font script="Hang" typeface="맑은 고딕"/>
        <a:font script="Hans" typeface="宋体"/>
        <a:font script="Hant" typeface="新細明體"/>
        <a:font script="Arab" typeface="Arial"/>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Urban">
      <a:fillStyleLst>
        <a:solidFill>
          <a:schemeClr val="phClr"/>
        </a:solidFill>
        <a:gradFill rotWithShape="1">
          <a:gsLst>
            <a:gs pos="0">
              <a:schemeClr val="phClr">
                <a:tint val="1000"/>
                <a:satMod val="255000"/>
              </a:schemeClr>
            </a:gs>
            <a:gs pos="55000">
              <a:schemeClr val="phClr">
                <a:tint val="12000"/>
                <a:satMod val="255000"/>
              </a:schemeClr>
            </a:gs>
            <a:gs pos="100000">
              <a:schemeClr val="phClr">
                <a:tint val="45000"/>
                <a:satMod val="250000"/>
              </a:schemeClr>
            </a:gs>
          </a:gsLst>
          <a:path path="circle">
            <a:fillToRect l="-40000" t="-90000" r="140000" b="190000"/>
          </a:path>
        </a:gradFill>
        <a:gradFill rotWithShape="1">
          <a:gsLst>
            <a:gs pos="0">
              <a:schemeClr val="phClr">
                <a:tint val="43000"/>
                <a:satMod val="165000"/>
              </a:schemeClr>
            </a:gs>
            <a:gs pos="55000">
              <a:schemeClr val="phClr">
                <a:tint val="83000"/>
                <a:satMod val="155000"/>
              </a:schemeClr>
            </a:gs>
            <a:gs pos="100000">
              <a:schemeClr val="phClr">
                <a:shade val="85000"/>
              </a:schemeClr>
            </a:gs>
          </a:gsLst>
          <a:path path="circle">
            <a:fillToRect l="-40000" t="-90000" r="140000" b="190000"/>
          </a:path>
        </a:gradFill>
      </a:fillStyleLst>
      <a:lnStyleLst>
        <a:ln w="9525" cap="flat" cmpd="sng" algn="ctr">
          <a:solidFill>
            <a:schemeClr val="phClr"/>
          </a:solidFill>
          <a:prstDash val="solid"/>
        </a:ln>
        <a:ln w="19050" cap="flat" cmpd="sng" algn="ctr">
          <a:solidFill>
            <a:schemeClr val="phClr"/>
          </a:solidFill>
          <a:prstDash val="solid"/>
        </a:ln>
        <a:ln w="31750" cap="flat" cmpd="sng" algn="ctr">
          <a:solidFill>
            <a:schemeClr val="phClr"/>
          </a:solidFill>
          <a:prstDash val="solid"/>
        </a:ln>
      </a:lnStyleLst>
      <a:effectStyleLst>
        <a:effectStyle>
          <a:effectLst>
            <a:outerShdw blurRad="51500" dist="25400" dir="5400000" rotWithShape="0">
              <a:srgbClr val="000000">
                <a:alpha val="40000"/>
              </a:srgbClr>
            </a:outerShdw>
          </a:effectLst>
        </a:effectStyle>
        <a:effectStyle>
          <a:effectLst>
            <a:outerShdw blurRad="50800" dist="25400" dir="5400000" rotWithShape="0">
              <a:srgbClr val="000000">
                <a:alpha val="4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flat" dir="t">
              <a:rot lat="0" lon="0" rev="20040000"/>
            </a:lightRig>
          </a:scene3d>
          <a:sp3d contourW="12700" prstMaterial="dkEdge">
            <a:bevelT w="25400" h="38100" prst="convex"/>
            <a:contourClr>
              <a:schemeClr val="phClr">
                <a:satMod val="115000"/>
              </a:schemeClr>
            </a:contourClr>
          </a:sp3d>
        </a:effectStyle>
      </a:effectStyleLst>
      <a:bgFillStyleLst>
        <a:solidFill>
          <a:schemeClr val="phClr"/>
        </a:solidFill>
        <a:gradFill rotWithShape="1">
          <a:gsLst>
            <a:gs pos="100000">
              <a:schemeClr val="phClr">
                <a:tint val="80000"/>
                <a:satMod val="250000"/>
              </a:schemeClr>
            </a:gs>
            <a:gs pos="60000">
              <a:schemeClr val="phClr">
                <a:shade val="38000"/>
                <a:satMod val="175000"/>
              </a:schemeClr>
            </a:gs>
            <a:gs pos="0">
              <a:schemeClr val="phClr">
                <a:shade val="30000"/>
                <a:satMod val="175000"/>
              </a:schemeClr>
            </a:gs>
          </a:gsLst>
          <a:lin ang="5400000" scaled="0"/>
        </a:gradFill>
        <a:blipFill>
          <a:blip xmlns:r="http://schemas.openxmlformats.org/officeDocument/2006/relationships" r:embed="rId1">
            <a:duotone>
              <a:schemeClr val="phClr">
                <a:shade val="48000"/>
              </a:schemeClr>
              <a:schemeClr val="phClr">
                <a:tint val="96000"/>
                <a:satMod val="150000"/>
              </a:schemeClr>
            </a:duotone>
          </a:blip>
          <a:tile tx="0" ty="0" sx="80000" sy="80000" flip="none" algn="tl"/>
        </a:blipFill>
      </a:bgFillStyleLst>
    </a:fmtScheme>
  </a:themeElements>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Urban</Template>
  <TotalTime>12330</TotalTime>
  <Words>1590</Words>
  <Application>Microsoft Office PowerPoint</Application>
  <PresentationFormat>Widescreen</PresentationFormat>
  <Paragraphs>185</Paragraphs>
  <Slides>18</Slides>
  <Notes>17</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18</vt:i4>
      </vt:variant>
    </vt:vector>
  </HeadingPairs>
  <TitlesOfParts>
    <vt:vector size="27" baseType="lpstr">
      <vt:lpstr>ＭＳ Ｐゴシック</vt:lpstr>
      <vt:lpstr>Arial</vt:lpstr>
      <vt:lpstr>Georgia</vt:lpstr>
      <vt:lpstr>Times</vt:lpstr>
      <vt:lpstr>Times New Roman</vt:lpstr>
      <vt:lpstr>Trebuchet MS</vt:lpstr>
      <vt:lpstr>Wingdings</vt:lpstr>
      <vt:lpstr>Wingdings 2</vt:lpstr>
      <vt:lpstr>Urban</vt:lpstr>
      <vt:lpstr>Enhanced High Temperature Nuclear Plant Economics through Maximal Capacity Utilization  Cogeneration of Electrical Power and Synthetic Fuel with Fully Flexible Product Selection</vt:lpstr>
      <vt:lpstr>Enhancing Economics</vt:lpstr>
      <vt:lpstr>Introduction</vt:lpstr>
      <vt:lpstr>World Energy Consumption</vt:lpstr>
      <vt:lpstr>World Energy Consumption - Transport</vt:lpstr>
      <vt:lpstr>Generating Operation (Summer)</vt:lpstr>
      <vt:lpstr>Generating Operation (Summer) – With 10% Solar Energy</vt:lpstr>
      <vt:lpstr>Levelized Generation Costs – Gen III vs Gen V Nuclear</vt:lpstr>
      <vt:lpstr>High Quality Heat to Chemical Energy Storage</vt:lpstr>
      <vt:lpstr>Fully Renewable Fuels via CO2 Recycling</vt:lpstr>
      <vt:lpstr>Sulphur-Iodine Hydrogen Production with Heat Pump</vt:lpstr>
      <vt:lpstr>Cogeneration Process Schematic</vt:lpstr>
      <vt:lpstr>Process Schematic – MSR with Brayton+Rankine Cycle</vt:lpstr>
      <vt:lpstr>Process Schematic – Hydrogen Generation</vt:lpstr>
      <vt:lpstr>Process Schematic – CO2 Extraction and Methanol Synthesis</vt:lpstr>
      <vt:lpstr>Estimated Costs of Product Streams</vt:lpstr>
      <vt:lpstr>Conclusion</vt:lpstr>
      <vt:lpstr>PowerPoint Presentation</vt:lpstr>
    </vt:vector>
  </TitlesOfParts>
  <Company>AIAA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NTTR Presentation</dc:title>
  <dc:creator>John Bucknell</dc:creator>
  <cp:lastModifiedBy>John Bucknell</cp:lastModifiedBy>
  <cp:revision>428</cp:revision>
  <cp:lastPrinted>2016-11-09T01:06:18Z</cp:lastPrinted>
  <dcterms:created xsi:type="dcterms:W3CDTF">2007-11-15T18:10:42Z</dcterms:created>
  <dcterms:modified xsi:type="dcterms:W3CDTF">2017-08-20T21:25:31Z</dcterms:modified>
</cp:coreProperties>
</file>