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9" autoAdjust="0"/>
    <p:restoredTop sz="94682" autoAdjust="0"/>
  </p:normalViewPr>
  <p:slideViewPr>
    <p:cSldViewPr>
      <p:cViewPr>
        <p:scale>
          <a:sx n="100" d="100"/>
          <a:sy n="100" d="100"/>
        </p:scale>
        <p:origin x="-386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Autofit/>
          </a:bodyPr>
          <a:lstStyle/>
          <a:p>
            <a:r>
              <a:rPr lang="nl-NL" sz="9600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Copper Crunch</a:t>
            </a:r>
            <a:endParaRPr lang="nl-NL" sz="9600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b="1" i="1" dirty="0" smtClean="0"/>
              <a:t>We want a clean energy future but can we build it? </a:t>
            </a:r>
            <a:endParaRPr lang="nl-NL" sz="36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hies\Desktop\e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925" y="0"/>
            <a:ext cx="8842075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76200"/>
            <a:ext cx="91440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 DELTA REQUIRED – 1.3 TWh/h</a:t>
            </a:r>
            <a:endParaRPr lang="nl-NL" sz="4400" b="1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 rot="1459138">
            <a:off x="3755515" y="1494575"/>
            <a:ext cx="984618" cy="179789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hies\Desktop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295348" cy="1981200"/>
          </a:xfrm>
          <a:prstGeom prst="rect">
            <a:avLst/>
          </a:prstGeom>
          <a:noFill/>
        </p:spPr>
      </p:pic>
      <p:pic>
        <p:nvPicPr>
          <p:cNvPr id="10243" name="Picture 3" descr="C:\Users\Thies\Desktop\12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8229600" cy="24866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3394968" cy="64633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ln w="28575">
                  <a:noFill/>
                </a:ln>
              </a:rPr>
              <a:t>CLACK et.al 2017</a:t>
            </a:r>
            <a:endParaRPr lang="nl-NL" sz="3600" b="1" dirty="0">
              <a:ln w="28575">
                <a:noFill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35261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ln w="28575">
                  <a:noFill/>
                </a:ln>
              </a:rPr>
              <a:t>HEARD et.al 2017</a:t>
            </a:r>
            <a:endParaRPr lang="nl-NL" sz="3600" b="1" dirty="0">
              <a:ln w="28575">
                <a:noFill/>
              </a:ln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ies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629400" cy="2942204"/>
          </a:xfrm>
          <a:prstGeom prst="rect">
            <a:avLst/>
          </a:prstGeom>
          <a:noFill/>
        </p:spPr>
      </p:pic>
      <p:pic>
        <p:nvPicPr>
          <p:cNvPr id="1027" name="Picture 3" descr="C:\Users\Thies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6696086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4343400"/>
            <a:ext cx="869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5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MILLION SUBSCRIBERS</a:t>
            </a:r>
            <a:endParaRPr lang="nl-NL" sz="5400" b="1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nl-NL" sz="80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Lithium Crunch?</a:t>
            </a:r>
            <a:endParaRPr lang="nl-NL" sz="8000" b="1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2015 pure Li production : 36,000 Metric Tons</a:t>
            </a:r>
          </a:p>
          <a:p>
            <a:r>
              <a:rPr lang="nl-NL" dirty="0" smtClean="0"/>
              <a:t>2015 Battery Production : 43 GWh</a:t>
            </a:r>
          </a:p>
          <a:p>
            <a:r>
              <a:rPr lang="nl-NL" dirty="0" smtClean="0"/>
              <a:t>Percentage of Li used for batteries ~ 31%</a:t>
            </a:r>
          </a:p>
          <a:p>
            <a:r>
              <a:rPr lang="nl-NL" dirty="0" smtClean="0"/>
              <a:t>(36,000 x 0,31) / 43 = 259 Tons / GWh</a:t>
            </a:r>
          </a:p>
          <a:p>
            <a:endParaRPr lang="nl-NL" dirty="0" smtClean="0"/>
          </a:p>
          <a:p>
            <a:r>
              <a:rPr lang="nl-NL" dirty="0" smtClean="0"/>
              <a:t>10,000 * 259 = 2,590,000 Tons</a:t>
            </a:r>
          </a:p>
          <a:p>
            <a:r>
              <a:rPr lang="nl-NL" dirty="0" smtClean="0"/>
              <a:t>100 GigaFactories running @ 100% Production consume </a:t>
            </a:r>
            <a:r>
              <a:rPr lang="nl-NL" b="1" dirty="0" smtClean="0">
                <a:solidFill>
                  <a:srgbClr val="FF0000"/>
                </a:solidFill>
              </a:rPr>
              <a:t>71 times </a:t>
            </a:r>
            <a:r>
              <a:rPr lang="nl-NL" dirty="0" smtClean="0"/>
              <a:t>more Li than we currently produce </a:t>
            </a:r>
            <a:r>
              <a:rPr lang="nl-NL" b="1" dirty="0" smtClean="0">
                <a:solidFill>
                  <a:srgbClr val="FF0000"/>
                </a:solidFill>
              </a:rPr>
              <a:t>per year</a:t>
            </a:r>
            <a:endParaRPr lang="nl-N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nl-NL" sz="48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decabonization pathways</a:t>
            </a:r>
            <a:endParaRPr lang="nl-NL" sz="4800" b="1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Thies\Desktop\Videostuff\MZ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33600"/>
            <a:ext cx="9144001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371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uncertainty whether we can actually electrify everything </a:t>
            </a:r>
          </a:p>
          <a:p>
            <a:pPr algn="ctr"/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 conflicting assumptions / big discrepancies</a:t>
            </a: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nl-NL" sz="48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copper is needed / MW</a:t>
            </a:r>
            <a:endParaRPr lang="nl-NL" sz="4800" b="1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Estimates average between </a:t>
            </a:r>
            <a:br>
              <a:rPr lang="nl-NL" dirty="0" smtClean="0"/>
            </a:br>
            <a:r>
              <a:rPr lang="nl-NL" b="1" dirty="0" smtClean="0"/>
              <a:t>4,5 Tons / MW </a:t>
            </a:r>
            <a:r>
              <a:rPr lang="nl-NL" dirty="0" smtClean="0"/>
              <a:t>and </a:t>
            </a:r>
            <a:r>
              <a:rPr lang="nl-NL" b="1" dirty="0" smtClean="0"/>
              <a:t>7.5 Tons / MW</a:t>
            </a:r>
            <a:br>
              <a:rPr lang="nl-NL" b="1" dirty="0" smtClean="0"/>
            </a:br>
            <a:endParaRPr lang="nl-NL" b="1" dirty="0" smtClean="0"/>
          </a:p>
          <a:p>
            <a:r>
              <a:rPr lang="nl-NL" dirty="0" smtClean="0"/>
              <a:t>World Copper Association assumes about </a:t>
            </a:r>
            <a:br>
              <a:rPr lang="nl-NL" dirty="0" smtClean="0"/>
            </a:br>
            <a:r>
              <a:rPr lang="nl-NL" b="1" dirty="0" smtClean="0"/>
              <a:t>5.5 Tons / MW</a:t>
            </a:r>
            <a:br>
              <a:rPr lang="nl-NL" b="1" dirty="0" smtClean="0"/>
            </a:br>
            <a:endParaRPr lang="nl-NL" b="1" dirty="0" smtClean="0"/>
          </a:p>
          <a:p>
            <a:r>
              <a:rPr lang="nl-NL" dirty="0" smtClean="0"/>
              <a:t>Let’s find out how much copper would be needed in a 50/50 Wind/Solar energy mix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hypothetical outcomes of energy growth by 2050</a:t>
            </a:r>
            <a:endParaRPr lang="nl-NL" sz="4800" b="1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150,000 TWh </a:t>
            </a:r>
            <a:r>
              <a:rPr lang="en-US" b="1" dirty="0" smtClean="0"/>
              <a:t>Energy = 48.9 TW </a:t>
            </a:r>
            <a:r>
              <a:rPr lang="en-US" b="1" dirty="0" err="1" smtClean="0"/>
              <a:t>w+s</a:t>
            </a:r>
            <a:r>
              <a:rPr lang="en-US" b="1" dirty="0" smtClean="0"/>
              <a:t> Capacity</a:t>
            </a:r>
            <a:endParaRPr lang="nl-N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200,000 TWh Energy = 65.2 TW </a:t>
            </a:r>
            <a:r>
              <a:rPr lang="en-US" b="1" dirty="0" err="1" smtClean="0"/>
              <a:t>w+s</a:t>
            </a:r>
            <a:r>
              <a:rPr lang="en-US" b="1" dirty="0" smtClean="0"/>
              <a:t> Capacity</a:t>
            </a:r>
            <a:endParaRPr lang="nl-N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250,000 </a:t>
            </a:r>
            <a:r>
              <a:rPr lang="en-US" b="1" dirty="0" smtClean="0"/>
              <a:t>TWh </a:t>
            </a:r>
            <a:r>
              <a:rPr lang="en-US" b="1" dirty="0" smtClean="0"/>
              <a:t>Energy = </a:t>
            </a:r>
            <a:r>
              <a:rPr lang="en-US" b="1" dirty="0" smtClean="0"/>
              <a:t>81.5 </a:t>
            </a:r>
            <a:r>
              <a:rPr lang="en-US" b="1" dirty="0" smtClean="0"/>
              <a:t>TW </a:t>
            </a:r>
            <a:r>
              <a:rPr lang="en-US" b="1" dirty="0" err="1" smtClean="0"/>
              <a:t>w+s</a:t>
            </a:r>
            <a:r>
              <a:rPr lang="en-US" b="1" dirty="0" smtClean="0"/>
              <a:t> Capacity</a:t>
            </a:r>
            <a:br>
              <a:rPr lang="en-US" b="1" dirty="0" smtClean="0"/>
            </a:br>
            <a:endParaRPr lang="nl-NL" dirty="0" smtClean="0"/>
          </a:p>
          <a:p>
            <a:r>
              <a:rPr lang="en-US" b="1" dirty="0" smtClean="0"/>
              <a:t>Starting </a:t>
            </a:r>
            <a:r>
              <a:rPr lang="en-US" b="1" dirty="0" smtClean="0"/>
              <a:t>point </a:t>
            </a:r>
            <a:r>
              <a:rPr lang="en-US" b="1" dirty="0" smtClean="0"/>
              <a:t>@ 0.5 TW of wind and solar capacity @ 2017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NO PROVISIONING FOR BACKUP OF ANY KIND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Glance Cu / TW</a:t>
            </a:r>
            <a:endParaRPr lang="nl-NL" sz="6000" b="1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5.5 Tons / MW = 5.5 Million Tons / TW</a:t>
            </a:r>
          </a:p>
          <a:p>
            <a:r>
              <a:rPr lang="nl-NL" dirty="0" smtClean="0"/>
              <a:t>250,000 TWh = 81.5 TW</a:t>
            </a:r>
          </a:p>
          <a:p>
            <a:r>
              <a:rPr lang="nl-NL" dirty="0" smtClean="0"/>
              <a:t>81.5 TW x 5.5 Million Tons = </a:t>
            </a:r>
            <a:br>
              <a:rPr lang="nl-NL" dirty="0" smtClean="0"/>
            </a:br>
            <a:r>
              <a:rPr lang="nl-NL" b="1" dirty="0" smtClean="0">
                <a:solidFill>
                  <a:srgbClr val="FF0000"/>
                </a:solidFill>
              </a:rPr>
              <a:t>445,5 Million Tons</a:t>
            </a:r>
          </a:p>
          <a:p>
            <a:endParaRPr lang="nl-NL" dirty="0" smtClean="0"/>
          </a:p>
          <a:p>
            <a:r>
              <a:rPr lang="nl-NL" dirty="0" smtClean="0"/>
              <a:t>Currently Economically Recoverable = </a:t>
            </a:r>
            <a:br>
              <a:rPr lang="nl-NL" dirty="0" smtClean="0"/>
            </a:br>
            <a:r>
              <a:rPr lang="nl-NL" sz="5400" b="1" dirty="0" smtClean="0">
                <a:solidFill>
                  <a:srgbClr val="FF0000"/>
                </a:solidFill>
              </a:rPr>
              <a:t>720 Million Tons </a:t>
            </a:r>
            <a:r>
              <a:rPr lang="nl-NL" sz="5400" b="1" dirty="0" smtClean="0">
                <a:solidFill>
                  <a:srgbClr val="FF0000"/>
                </a:solidFill>
              </a:rPr>
              <a:t>of Cu</a:t>
            </a:r>
            <a:br>
              <a:rPr lang="nl-NL" sz="5400" b="1" dirty="0" smtClean="0">
                <a:solidFill>
                  <a:srgbClr val="FF0000"/>
                </a:solidFill>
              </a:rPr>
            </a:br>
            <a:r>
              <a:rPr lang="nl-NL" sz="1700" b="1" dirty="0" smtClean="0"/>
              <a:t>https</a:t>
            </a:r>
            <a:r>
              <a:rPr lang="nl-NL" sz="1700" b="1" dirty="0" smtClean="0"/>
              <a:t>://minerals.usgs.gov/minerals/pubs/commodity/copper/mcs-2017-coppe.pdf</a:t>
            </a:r>
            <a:endParaRPr lang="nl-NL" sz="17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based on 3.5 / 4.5 / 5.5 % CU Production Growth Ratio</a:t>
            </a:r>
            <a:endParaRPr lang="nl-NL" b="1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76400"/>
            <a:ext cx="486192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1905000"/>
            <a:ext cx="35785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3600" b="1" dirty="0" smtClean="0"/>
              <a:t>110 ROWS</a:t>
            </a:r>
          </a:p>
          <a:p>
            <a:pPr>
              <a:buFont typeface="Arial" pitchFamily="34" charset="0"/>
              <a:buChar char="•"/>
            </a:pPr>
            <a:r>
              <a:rPr lang="nl-NL" sz="3600" b="1" dirty="0" smtClean="0"/>
              <a:t>23 Colums</a:t>
            </a:r>
          </a:p>
          <a:p>
            <a:pPr>
              <a:buFont typeface="Arial" pitchFamily="34" charset="0"/>
              <a:buChar char="•"/>
            </a:pPr>
            <a:r>
              <a:rPr lang="nl-NL" sz="3600" b="1" dirty="0" smtClean="0"/>
              <a:t>2300 Data Points</a:t>
            </a:r>
            <a:endParaRPr lang="nl-NL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nl-NL" sz="6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by 2050</a:t>
            </a:r>
            <a:endParaRPr lang="nl-NL" sz="6600" b="1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066800"/>
          <a:ext cx="8534400" cy="520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113665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nl-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150K TWh/y</a:t>
                      </a:r>
                      <a:br>
                        <a:rPr lang="nl-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nl-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48.9 TW</a:t>
                      </a:r>
                      <a:br>
                        <a:rPr lang="nl-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endParaRPr lang="nl-NL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200K TWh/y</a:t>
                      </a:r>
                      <a:br>
                        <a:rPr lang="nl-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nl-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65.2 TW</a:t>
                      </a:r>
                      <a:endParaRPr lang="nl-NL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250K TWh/y</a:t>
                      </a:r>
                      <a:br>
                        <a:rPr lang="nl-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nl-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81.5 TW</a:t>
                      </a:r>
                      <a:endParaRPr lang="nl-NL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136650">
                <a:tc>
                  <a:txBody>
                    <a:bodyPr/>
                    <a:lstStyle/>
                    <a:p>
                      <a:pPr algn="ctr"/>
                      <a:r>
                        <a:rPr lang="nl-NL" sz="6000" b="1" dirty="0" smtClean="0"/>
                        <a:t>3.5%</a:t>
                      </a:r>
                      <a:endParaRPr lang="nl-NL" sz="6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TW</a:t>
                      </a:r>
                    </a:p>
                    <a:p>
                      <a:pPr algn="ctr"/>
                      <a:r>
                        <a:rPr lang="nl-NL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 TW</a:t>
                      </a:r>
                      <a:endParaRPr lang="nl-NL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TW</a:t>
                      </a:r>
                    </a:p>
                    <a:p>
                      <a:pPr algn="ctr"/>
                      <a:r>
                        <a:rPr lang="nl-NL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 TW</a:t>
                      </a:r>
                      <a:endParaRPr lang="nl-NL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TW</a:t>
                      </a:r>
                    </a:p>
                    <a:p>
                      <a:pPr algn="ctr"/>
                      <a:r>
                        <a:rPr lang="nl-NL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 TW</a:t>
                      </a:r>
                      <a:endParaRPr lang="nl-NL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136650">
                <a:tc>
                  <a:txBody>
                    <a:bodyPr/>
                    <a:lstStyle/>
                    <a:p>
                      <a:pPr algn="ctr"/>
                      <a:r>
                        <a:rPr lang="nl-NL" sz="6000" b="1" dirty="0" smtClean="0"/>
                        <a:t>4.5%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TW</a:t>
                      </a:r>
                    </a:p>
                    <a:p>
                      <a:pPr algn="ctr"/>
                      <a:r>
                        <a:rPr lang="nl-NL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 TW</a:t>
                      </a:r>
                      <a:endParaRPr lang="nl-NL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TW</a:t>
                      </a:r>
                    </a:p>
                    <a:p>
                      <a:pPr algn="ctr"/>
                      <a:r>
                        <a:rPr lang="nl-NL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 TW</a:t>
                      </a:r>
                      <a:endParaRPr lang="nl-NL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TW</a:t>
                      </a:r>
                    </a:p>
                    <a:p>
                      <a:pPr algn="ctr"/>
                      <a:r>
                        <a:rPr lang="nl-NL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 TW</a:t>
                      </a:r>
                      <a:endParaRPr lang="nl-NL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136650">
                <a:tc>
                  <a:txBody>
                    <a:bodyPr/>
                    <a:lstStyle/>
                    <a:p>
                      <a:pPr algn="ctr"/>
                      <a:r>
                        <a:rPr lang="nl-NL" sz="6000" b="1" dirty="0" smtClean="0"/>
                        <a:t>5.5%</a:t>
                      </a:r>
                      <a:endParaRPr lang="nl-NL" sz="6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TW</a:t>
                      </a:r>
                    </a:p>
                    <a:p>
                      <a:pPr algn="ctr"/>
                      <a:r>
                        <a:rPr lang="nl-NL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 TW</a:t>
                      </a:r>
                      <a:endParaRPr lang="nl-NL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TW</a:t>
                      </a:r>
                    </a:p>
                    <a:p>
                      <a:pPr algn="ctr"/>
                      <a:r>
                        <a:rPr lang="nl-NL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 TW</a:t>
                      </a:r>
                      <a:endParaRPr lang="nl-NL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TW</a:t>
                      </a:r>
                    </a:p>
                    <a:p>
                      <a:pPr algn="ctr"/>
                      <a:r>
                        <a:rPr lang="nl-NL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 TW</a:t>
                      </a:r>
                      <a:endParaRPr lang="nl-NL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61501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</a:rPr>
              <a:t>RED = DEFICIT</a:t>
            </a:r>
            <a:endParaRPr lang="nl-NL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hies\Desktop\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7600"/>
            <a:ext cx="4342418" cy="2895600"/>
          </a:xfrm>
          <a:prstGeom prst="rect">
            <a:avLst/>
          </a:prstGeom>
          <a:noFill/>
        </p:spPr>
      </p:pic>
      <p:pic>
        <p:nvPicPr>
          <p:cNvPr id="1029" name="Picture 5" descr="C:\Users\Thies\Desktop\TheNonSolutionsProjectCover_300ppi5x8_FRONTsm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"/>
            <a:ext cx="5988745" cy="2971800"/>
          </a:xfrm>
          <a:prstGeom prst="rect">
            <a:avLst/>
          </a:prstGeom>
          <a:noFill/>
        </p:spPr>
      </p:pic>
      <p:pic>
        <p:nvPicPr>
          <p:cNvPr id="1030" name="Picture 6" descr="C:\Users\Thies\Desktop\NEW PATH\a77da622ecab922c780108148223b2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05200"/>
            <a:ext cx="3086100" cy="30765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1083501">
            <a:off x="711506" y="1242097"/>
            <a:ext cx="6477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THREE BOOKS</a:t>
            </a:r>
            <a:endParaRPr lang="nl-NL" sz="4800" b="1" dirty="0">
              <a:ln w="28575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430947">
            <a:off x="79827" y="3028617"/>
            <a:ext cx="4664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Runs </a:t>
            </a:r>
            <a:r>
              <a:rPr lang="nl-NL" sz="4800" b="1" dirty="0" smtClean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YouTube Channel</a:t>
            </a:r>
            <a:endParaRPr lang="nl-NL" sz="4800" b="1" dirty="0">
              <a:ln w="28575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1" y="5256086"/>
            <a:ext cx="5250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 smtClean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FAMILY</a:t>
            </a:r>
            <a:endParaRPr lang="nl-NL" sz="8000" b="1" dirty="0">
              <a:ln w="28575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nl-NL" sz="8000" b="1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100% renewable shouldn’t even be a thing. Not in science, nor in politics. </a:t>
            </a:r>
            <a:endParaRPr lang="nl-NL" dirty="0" smtClean="0"/>
          </a:p>
          <a:p>
            <a:r>
              <a:rPr lang="en-US" b="1" dirty="0" smtClean="0"/>
              <a:t>Have 100</a:t>
            </a:r>
            <a:r>
              <a:rPr lang="en-US" b="1" dirty="0" smtClean="0"/>
              <a:t>% renewable proponents </a:t>
            </a:r>
            <a:r>
              <a:rPr lang="en-US" b="1" dirty="0" smtClean="0"/>
              <a:t>attempted </a:t>
            </a:r>
            <a:r>
              <a:rPr lang="en-US" b="1" dirty="0" smtClean="0"/>
              <a:t>to create such </a:t>
            </a:r>
            <a:r>
              <a:rPr lang="en-US" b="1" dirty="0" smtClean="0"/>
              <a:t>models?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How did this </a:t>
            </a:r>
            <a:r>
              <a:rPr lang="en-US" b="1" dirty="0" smtClean="0"/>
              <a:t>pass </a:t>
            </a:r>
            <a:r>
              <a:rPr lang="en-US" b="1" dirty="0" smtClean="0"/>
              <a:t>peer-review? </a:t>
            </a:r>
            <a:endParaRPr lang="nl-NL" dirty="0" smtClean="0"/>
          </a:p>
          <a:p>
            <a:r>
              <a:rPr lang="en-US" b="1" dirty="0" smtClean="0"/>
              <a:t>Reviewers </a:t>
            </a:r>
            <a:r>
              <a:rPr lang="en-US" b="1" dirty="0" smtClean="0"/>
              <a:t>must be </a:t>
            </a:r>
            <a:r>
              <a:rPr lang="en-US" sz="4800" b="1" dirty="0" smtClean="0">
                <a:solidFill>
                  <a:srgbClr val="FF0000"/>
                </a:solidFill>
              </a:rPr>
              <a:t>knuckleheads!!! </a:t>
            </a:r>
            <a:endParaRPr lang="nl-NL" sz="4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72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 REMARKS</a:t>
            </a:r>
            <a:endParaRPr lang="nl-NL" sz="7200" b="1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NL" sz="5400" b="1" dirty="0" smtClean="0">
                <a:solidFill>
                  <a:srgbClr val="FF0000"/>
                </a:solidFill>
              </a:rPr>
              <a:t>ALL – UTONIUM?</a:t>
            </a:r>
          </a:p>
          <a:p>
            <a:pPr algn="ctr">
              <a:buNone/>
            </a:pPr>
            <a:r>
              <a:rPr lang="nl-NL" sz="5400" b="1" dirty="0" smtClean="0">
                <a:solidFill>
                  <a:srgbClr val="FF0000"/>
                </a:solidFill>
              </a:rPr>
              <a:t>A – LOT </a:t>
            </a:r>
            <a:r>
              <a:rPr lang="nl-NL" sz="5400" b="1" dirty="0" smtClean="0">
                <a:solidFill>
                  <a:srgbClr val="FF0000"/>
                </a:solidFill>
              </a:rPr>
              <a:t>–</a:t>
            </a:r>
            <a:r>
              <a:rPr lang="nl-NL" sz="5400" b="1" dirty="0" smtClean="0">
                <a:solidFill>
                  <a:srgbClr val="FF0000"/>
                </a:solidFill>
              </a:rPr>
              <a:t> ONIUM?</a:t>
            </a:r>
          </a:p>
          <a:p>
            <a:pPr algn="ctr">
              <a:buNone/>
            </a:pPr>
            <a:r>
              <a:rPr lang="nl-NL" sz="5400" b="1" dirty="0" smtClean="0">
                <a:solidFill>
                  <a:srgbClr val="FF0000"/>
                </a:solidFill>
              </a:rPr>
              <a:t>A – LOT </a:t>
            </a:r>
            <a:r>
              <a:rPr lang="nl-NL" sz="5400" b="1" dirty="0" smtClean="0">
                <a:solidFill>
                  <a:srgbClr val="FF0000"/>
                </a:solidFill>
              </a:rPr>
              <a:t>–</a:t>
            </a:r>
            <a:r>
              <a:rPr lang="nl-NL" sz="5400" b="1" dirty="0" smtClean="0">
                <a:solidFill>
                  <a:srgbClr val="FF0000"/>
                </a:solidFill>
              </a:rPr>
              <a:t> ANIUM?</a:t>
            </a:r>
            <a:endParaRPr lang="nl-NL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nl-NL" sz="9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LET’S GET BUILDING</a:t>
            </a:r>
            <a:endParaRPr lang="nl-NL" sz="9600" b="1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334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MATHIJS BECKERS AKA THE NUCLEAR HUMANIST</a:t>
            </a:r>
            <a:endParaRPr lang="nl-NL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es\Desktop\pi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38464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Meramec Coal Fired Power Plant</a:t>
            </a:r>
            <a:endParaRPr lang="nl-NL" sz="4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hies\Desktop\pi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19200"/>
            <a:ext cx="9144001" cy="41679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Ameren Rush Coal Fired Power Plant</a:t>
            </a:r>
            <a:endParaRPr lang="nl-NL" sz="4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ies\Desktop\Pi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9934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Sioux Coal Fired Power Plant</a:t>
            </a:r>
            <a:endParaRPr lang="nl-NL" sz="4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hies\Desktop\New Madrid Power Plant &amp; Alumin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1" cy="3996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Madrid Coal Fired Power Plant</a:t>
            </a:r>
            <a:endParaRPr lang="nl-NL" sz="4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Aluminium Production Facility</a:t>
            </a:r>
            <a:endParaRPr lang="nl-NL" sz="4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 rot="9626384">
            <a:off x="3883601" y="4853495"/>
            <a:ext cx="484632" cy="97840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hies\Desktop\PI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499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Granite City Works</a:t>
            </a:r>
            <a:endParaRPr lang="nl-NL" sz="4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67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 Fabrication Tailings </a:t>
            </a:r>
            <a:endParaRPr lang="nl-NL" sz="4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 rot="17317271">
            <a:off x="6588625" y="4791980"/>
            <a:ext cx="1683060" cy="80123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ight Arrow 5"/>
          <p:cNvSpPr/>
          <p:nvPr/>
        </p:nvSpPr>
        <p:spPr>
          <a:xfrm rot="19059046">
            <a:off x="3926980" y="3564039"/>
            <a:ext cx="5069412" cy="77052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hies\Desktop\Pi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4298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Philips 66 Refinery</a:t>
            </a:r>
            <a:endParaRPr lang="nl-NL" sz="4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hies\Desktop\100w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4093"/>
            <a:ext cx="9144000" cy="55539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Jacobson’s 100% WWS hypothesis</a:t>
            </a:r>
            <a:endParaRPr lang="nl-NL" sz="48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355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Copper Crunch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Lithium Crunch?</vt:lpstr>
      <vt:lpstr>Different decabonization pathways</vt:lpstr>
      <vt:lpstr>How much copper is needed / MW</vt:lpstr>
      <vt:lpstr>Three hypothetical outcomes of energy growth by 2050</vt:lpstr>
      <vt:lpstr>First Glance Cu / TW</vt:lpstr>
      <vt:lpstr>MODELS based on 3.5 / 4.5 / 5.5 % CU Production Growth Ratio</vt:lpstr>
      <vt:lpstr>RESULTS by 2050</vt:lpstr>
      <vt:lpstr>CONCLUSION</vt:lpstr>
      <vt:lpstr>CLOSING REMARKS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Copper Crunch</dc:title>
  <dc:creator>Thies</dc:creator>
  <cp:lastModifiedBy>Windows-gebruiker</cp:lastModifiedBy>
  <cp:revision>39</cp:revision>
  <dcterms:created xsi:type="dcterms:W3CDTF">2006-08-16T00:00:00Z</dcterms:created>
  <dcterms:modified xsi:type="dcterms:W3CDTF">2017-08-17T12:37:30Z</dcterms:modified>
</cp:coreProperties>
</file>