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1" r:id="rId2"/>
  </p:sldMasterIdLst>
  <p:notesMasterIdLst>
    <p:notesMasterId r:id="rId45"/>
  </p:notesMasterIdLst>
  <p:handoutMasterIdLst>
    <p:handoutMasterId r:id="rId46"/>
  </p:handoutMasterIdLst>
  <p:sldIdLst>
    <p:sldId id="618" r:id="rId3"/>
    <p:sldId id="727" r:id="rId4"/>
    <p:sldId id="730" r:id="rId5"/>
    <p:sldId id="680" r:id="rId6"/>
    <p:sldId id="585" r:id="rId7"/>
    <p:sldId id="538" r:id="rId8"/>
    <p:sldId id="539" r:id="rId9"/>
    <p:sldId id="558" r:id="rId10"/>
    <p:sldId id="560" r:id="rId11"/>
    <p:sldId id="686" r:id="rId12"/>
    <p:sldId id="685" r:id="rId13"/>
    <p:sldId id="543" r:id="rId14"/>
    <p:sldId id="728" r:id="rId15"/>
    <p:sldId id="542" r:id="rId16"/>
    <p:sldId id="717" r:id="rId17"/>
    <p:sldId id="726" r:id="rId18"/>
    <p:sldId id="735" r:id="rId19"/>
    <p:sldId id="352" r:id="rId20"/>
    <p:sldId id="353" r:id="rId21"/>
    <p:sldId id="423" r:id="rId22"/>
    <p:sldId id="531" r:id="rId23"/>
    <p:sldId id="729" r:id="rId24"/>
    <p:sldId id="719" r:id="rId25"/>
    <p:sldId id="546" r:id="rId26"/>
    <p:sldId id="368" r:id="rId27"/>
    <p:sldId id="319" r:id="rId28"/>
    <p:sldId id="720" r:id="rId29"/>
    <p:sldId id="483" r:id="rId30"/>
    <p:sldId id="369" r:id="rId31"/>
    <p:sldId id="700" r:id="rId32"/>
    <p:sldId id="702" r:id="rId33"/>
    <p:sldId id="703" r:id="rId34"/>
    <p:sldId id="704" r:id="rId35"/>
    <p:sldId id="490" r:id="rId36"/>
    <p:sldId id="678" r:id="rId37"/>
    <p:sldId id="731" r:id="rId38"/>
    <p:sldId id="705" r:id="rId39"/>
    <p:sldId id="722" r:id="rId40"/>
    <p:sldId id="736" r:id="rId41"/>
    <p:sldId id="737" r:id="rId42"/>
    <p:sldId id="652" r:id="rId43"/>
    <p:sldId id="732" r:id="rId44"/>
  </p:sldIdLst>
  <p:sldSz cx="9144000" cy="5143500" type="screen16x9"/>
  <p:notesSz cx="9144000" cy="6858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9" scaleToFitPaper="1"/>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E92C"/>
    <a:srgbClr val="E68F8C"/>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napVertSplitter="1">
    <p:restoredLeft sz="19371" autoAdjust="0"/>
    <p:restoredTop sz="92857" autoAdjust="0"/>
  </p:normalViewPr>
  <p:slideViewPr>
    <p:cSldViewPr snapToGrid="0" snapToObjects="1">
      <p:cViewPr>
        <p:scale>
          <a:sx n="150" d="100"/>
          <a:sy n="150" d="100"/>
        </p:scale>
        <p:origin x="-128" y="-80"/>
      </p:cViewPr>
      <p:guideLst>
        <p:guide orient="horz" pos="1620"/>
        <p:guide pos="2880"/>
      </p:guideLst>
    </p:cSldViewPr>
  </p:slideViewPr>
  <p:outlineViewPr>
    <p:cViewPr>
      <p:scale>
        <a:sx n="33" d="100"/>
        <a:sy n="33" d="100"/>
      </p:scale>
      <p:origin x="0" y="0"/>
    </p:cViewPr>
  </p:outlineViewPr>
  <p:notesTextViewPr>
    <p:cViewPr>
      <p:scale>
        <a:sx n="110" d="100"/>
        <a:sy n="110" d="100"/>
      </p:scale>
      <p:origin x="0" y="0"/>
    </p:cViewPr>
  </p:notesTextViewPr>
  <p:sorterViewPr>
    <p:cViewPr>
      <p:scale>
        <a:sx n="150" d="100"/>
        <a:sy n="150" d="100"/>
      </p:scale>
      <p:origin x="0" y="7544"/>
    </p:cViewPr>
  </p:sorter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handoutMaster" Target="handoutMasters/handoutMaster1.xml"/><Relationship Id="rId47" Type="http://schemas.openxmlformats.org/officeDocument/2006/relationships/printerSettings" Target="printerSettings/printerSettings1.bin"/><Relationship Id="rId48" Type="http://schemas.openxmlformats.org/officeDocument/2006/relationships/presProps" Target="presProps.xml"/><Relationship Id="rId49" Type="http://schemas.openxmlformats.org/officeDocument/2006/relationships/viewProps" Target="viewProps.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50" Type="http://schemas.openxmlformats.org/officeDocument/2006/relationships/theme" Target="theme/theme1.xml"/><Relationship Id="rId51"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9" Type="http://schemas.openxmlformats.org/officeDocument/2006/relationships/slide" Target="slides/slide7.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5179484" y="0"/>
            <a:ext cx="3962400" cy="342900"/>
          </a:xfrm>
          <a:prstGeom prst="rect">
            <a:avLst/>
          </a:prstGeom>
        </p:spPr>
        <p:txBody>
          <a:bodyPr vert="horz" lIns="91440" tIns="45720" rIns="91440" bIns="45720" rtlCol="0"/>
          <a:lstStyle>
            <a:lvl1pPr algn="r">
              <a:defRPr sz="1200"/>
            </a:lvl1pPr>
          </a:lstStyle>
          <a:p>
            <a:fld id="{61BC020F-DC8C-DF44-823E-0C43F1E09E15}" type="datetimeFigureOut">
              <a:rPr lang="en-US" smtClean="0"/>
              <a:t>8/18/17</a:t>
            </a:fld>
            <a:endParaRPr lang="en-US"/>
          </a:p>
        </p:txBody>
      </p:sp>
      <p:sp>
        <p:nvSpPr>
          <p:cNvPr id="4" name="Footer Placeholder 3"/>
          <p:cNvSpPr>
            <a:spLocks noGrp="1"/>
          </p:cNvSpPr>
          <p:nvPr>
            <p:ph type="ftr" sz="quarter" idx="2"/>
          </p:nvPr>
        </p:nvSpPr>
        <p:spPr>
          <a:xfrm>
            <a:off x="0" y="6513910"/>
            <a:ext cx="3962400" cy="3429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5179484" y="6513910"/>
            <a:ext cx="3962400" cy="342900"/>
          </a:xfrm>
          <a:prstGeom prst="rect">
            <a:avLst/>
          </a:prstGeom>
        </p:spPr>
        <p:txBody>
          <a:bodyPr vert="horz" lIns="91440" tIns="45720" rIns="91440" bIns="45720" rtlCol="0" anchor="b"/>
          <a:lstStyle>
            <a:lvl1pPr algn="r">
              <a:defRPr sz="1200"/>
            </a:lvl1pPr>
          </a:lstStyle>
          <a:p>
            <a:fld id="{3224F12E-968E-D049-9A01-8D44F19E545A}" type="slidenum">
              <a:rPr lang="en-US" smtClean="0"/>
              <a:t>‹#›</a:t>
            </a:fld>
            <a:endParaRPr lang="en-US"/>
          </a:p>
        </p:txBody>
      </p:sp>
    </p:spTree>
    <p:extLst>
      <p:ext uri="{BB962C8B-B14F-4D97-AF65-F5344CB8AC3E}">
        <p14:creationId xmlns:p14="http://schemas.microsoft.com/office/powerpoint/2010/main" val="999835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79484" y="0"/>
            <a:ext cx="3962400" cy="342900"/>
          </a:xfrm>
          <a:prstGeom prst="rect">
            <a:avLst/>
          </a:prstGeom>
        </p:spPr>
        <p:txBody>
          <a:bodyPr vert="horz" lIns="91440" tIns="45720" rIns="91440" bIns="45720" rtlCol="0"/>
          <a:lstStyle>
            <a:lvl1pPr algn="r">
              <a:defRPr sz="1200"/>
            </a:lvl1pPr>
          </a:lstStyle>
          <a:p>
            <a:fld id="{1B28C6F1-1592-8C46-B2C0-7D4FE17AAB08}" type="datetimeFigureOut">
              <a:rPr lang="en-US" smtClean="0"/>
              <a:t>8/18/17</a:t>
            </a:fld>
            <a:endParaRPr lang="en-US"/>
          </a:p>
        </p:txBody>
      </p:sp>
      <p:sp>
        <p:nvSpPr>
          <p:cNvPr id="4" name="Slide Image Placeholder 3"/>
          <p:cNvSpPr>
            <a:spLocks noGrp="1" noRot="1" noChangeAspect="1"/>
          </p:cNvSpPr>
          <p:nvPr>
            <p:ph type="sldImg" idx="2"/>
          </p:nvPr>
        </p:nvSpPr>
        <p:spPr>
          <a:xfrm>
            <a:off x="2286000" y="514350"/>
            <a:ext cx="4572000" cy="25717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6513910"/>
            <a:ext cx="3962400" cy="3429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79484" y="6513910"/>
            <a:ext cx="3962400" cy="342900"/>
          </a:xfrm>
          <a:prstGeom prst="rect">
            <a:avLst/>
          </a:prstGeom>
        </p:spPr>
        <p:txBody>
          <a:bodyPr vert="horz" lIns="91440" tIns="45720" rIns="91440" bIns="45720" rtlCol="0" anchor="b"/>
          <a:lstStyle>
            <a:lvl1pPr algn="r">
              <a:defRPr sz="1200"/>
            </a:lvl1pPr>
          </a:lstStyle>
          <a:p>
            <a:fld id="{73A540ED-B878-344D-B1DA-E81A3630A6EF}" type="slidenum">
              <a:rPr lang="en-US" smtClean="0"/>
              <a:t>‹#›</a:t>
            </a:fld>
            <a:endParaRPr lang="en-US"/>
          </a:p>
        </p:txBody>
      </p:sp>
    </p:spTree>
    <p:extLst>
      <p:ext uri="{BB962C8B-B14F-4D97-AF65-F5344CB8AC3E}">
        <p14:creationId xmlns:p14="http://schemas.microsoft.com/office/powerpoint/2010/main" val="254883173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3A540ED-B878-344D-B1DA-E81A3630A6EF}" type="slidenum">
              <a:rPr lang="en-US" smtClean="0"/>
              <a:t>1</a:t>
            </a:fld>
            <a:endParaRPr lang="en-US"/>
          </a:p>
        </p:txBody>
      </p:sp>
    </p:spTree>
    <p:extLst>
      <p:ext uri="{BB962C8B-B14F-4D97-AF65-F5344CB8AC3E}">
        <p14:creationId xmlns:p14="http://schemas.microsoft.com/office/powerpoint/2010/main" val="23373686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r>
              <a:rPr lang="en-US" dirty="0" smtClean="0"/>
              <a:t>http://</a:t>
            </a:r>
            <a:r>
              <a:rPr lang="en-US" dirty="0" err="1" smtClean="0"/>
              <a:t>www.nytimes.com</a:t>
            </a:r>
            <a:r>
              <a:rPr lang="en-US" dirty="0" smtClean="0"/>
              <a:t>/2015/10/08/science/</a:t>
            </a:r>
            <a:r>
              <a:rPr lang="en-US" dirty="0" err="1" smtClean="0"/>
              <a:t>tomas-lindahl-paul-modrich-aziz-sancarn-nobel-chemistry.html</a:t>
            </a:r>
            <a:endParaRPr lang="en-US" dirty="0" smtClean="0"/>
          </a:p>
        </p:txBody>
      </p:sp>
      <p:sp>
        <p:nvSpPr>
          <p:cNvPr id="4" name="Slide Number Placeholder 3"/>
          <p:cNvSpPr>
            <a:spLocks noGrp="1"/>
          </p:cNvSpPr>
          <p:nvPr>
            <p:ph type="sldNum" sz="quarter" idx="10"/>
          </p:nvPr>
        </p:nvSpPr>
        <p:spPr/>
        <p:txBody>
          <a:bodyPr/>
          <a:lstStyle/>
          <a:p>
            <a:fld id="{73A540ED-B878-344D-B1DA-E81A3630A6EF}" type="slidenum">
              <a:rPr lang="en-US" smtClean="0"/>
              <a:t>10</a:t>
            </a:fld>
            <a:endParaRPr lang="en-US"/>
          </a:p>
        </p:txBody>
      </p:sp>
    </p:spTree>
    <p:extLst>
      <p:ext uri="{BB962C8B-B14F-4D97-AF65-F5344CB8AC3E}">
        <p14:creationId xmlns:p14="http://schemas.microsoft.com/office/powerpoint/2010/main" val="28507636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r>
              <a:rPr lang="en-US" dirty="0" smtClean="0"/>
              <a:t>300,000 homeless from tsunami</a:t>
            </a:r>
          </a:p>
          <a:p>
            <a:r>
              <a:rPr lang="en-US" dirty="0" smtClean="0"/>
              <a:t>1,656 people living in Fukushima Prefecture have died from stress and other illnesses related to the disaster, compared with 1,607 who were killed in the initial calamity.</a:t>
            </a:r>
          </a:p>
          <a:p>
            <a:r>
              <a:rPr lang="en-US" dirty="0" smtClean="0"/>
              <a:t>http://</a:t>
            </a:r>
            <a:r>
              <a:rPr lang="en-US" dirty="0" err="1" smtClean="0"/>
              <a:t>www.japantoday.com</a:t>
            </a:r>
            <a:r>
              <a:rPr lang="en-US" dirty="0" smtClean="0"/>
              <a:t>/category/national/view/post-tsunami-deaths-due-to-stress-illness-outnumber-disaster-toll-in-fukushima</a:t>
            </a:r>
          </a:p>
          <a:p>
            <a:r>
              <a:rPr lang="en-US" dirty="0" smtClean="0"/>
              <a:t>http://earthquake-</a:t>
            </a:r>
            <a:r>
              <a:rPr lang="en-US" dirty="0" err="1" smtClean="0"/>
              <a:t>report.com</a:t>
            </a:r>
            <a:r>
              <a:rPr lang="en-US" dirty="0" smtClean="0"/>
              <a:t>/2012/03/10/japan-366-days-after-the-quake-19000-lives-lost-1-2-million-buildings-damaged-574-billion/</a:t>
            </a:r>
          </a:p>
          <a:p>
            <a:r>
              <a:rPr lang="en-US" dirty="0" smtClean="0"/>
              <a:t>http://</a:t>
            </a:r>
            <a:r>
              <a:rPr lang="en-US" dirty="0" err="1" smtClean="0"/>
              <a:t>euanmearns.com</a:t>
            </a:r>
            <a:r>
              <a:rPr lang="en-US" dirty="0" smtClean="0"/>
              <a:t>/who-killed-</a:t>
            </a:r>
            <a:r>
              <a:rPr lang="en-US" dirty="0" err="1" smtClean="0"/>
              <a:t>hamako</a:t>
            </a:r>
            <a:r>
              <a:rPr lang="en-US" dirty="0" smtClean="0"/>
              <a:t>-</a:t>
            </a:r>
            <a:r>
              <a:rPr lang="en-US" dirty="0" err="1" smtClean="0"/>
              <a:t>watanabe</a:t>
            </a:r>
            <a:r>
              <a:rPr lang="en-US" smtClean="0"/>
              <a:t>/</a:t>
            </a:r>
            <a:endParaRPr lang="en-US" dirty="0" smtClean="0"/>
          </a:p>
          <a:p>
            <a:endParaRPr lang="en-US" dirty="0"/>
          </a:p>
        </p:txBody>
      </p:sp>
      <p:sp>
        <p:nvSpPr>
          <p:cNvPr id="4" name="Slide Number Placeholder 3"/>
          <p:cNvSpPr>
            <a:spLocks noGrp="1"/>
          </p:cNvSpPr>
          <p:nvPr>
            <p:ph type="sldNum" sz="quarter" idx="10"/>
          </p:nvPr>
        </p:nvSpPr>
        <p:spPr/>
        <p:txBody>
          <a:bodyPr/>
          <a:lstStyle/>
          <a:p>
            <a:fld id="{73A540ED-B878-344D-B1DA-E81A3630A6EF}" type="slidenum">
              <a:rPr lang="en-US" smtClean="0"/>
              <a:t>11</a:t>
            </a:fld>
            <a:endParaRPr lang="en-US"/>
          </a:p>
        </p:txBody>
      </p:sp>
    </p:spTree>
    <p:extLst>
      <p:ext uri="{BB962C8B-B14F-4D97-AF65-F5344CB8AC3E}">
        <p14:creationId xmlns:p14="http://schemas.microsoft.com/office/powerpoint/2010/main" val="35213477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r>
              <a:rPr lang="en-US" dirty="0" smtClean="0"/>
              <a:t>Evacuation</a:t>
            </a:r>
            <a:r>
              <a:rPr lang="en-US" baseline="0" dirty="0" smtClean="0"/>
              <a:t> stress killed over 100 people. </a:t>
            </a:r>
          </a:p>
          <a:p>
            <a:r>
              <a:rPr lang="en-US" dirty="0" smtClean="0"/>
              <a:t>1,656 people living in Fukushima Prefecture have died from stress and other illnesses related to the disaster, compared with 1,607 who were killed in the initial calamity.</a:t>
            </a:r>
          </a:p>
          <a:p>
            <a:r>
              <a:rPr lang="en-US" dirty="0" smtClean="0"/>
              <a:t>http://</a:t>
            </a:r>
            <a:r>
              <a:rPr lang="en-US" dirty="0" err="1" smtClean="0"/>
              <a:t>www.japantoday.com</a:t>
            </a:r>
            <a:r>
              <a:rPr lang="en-US" dirty="0" smtClean="0"/>
              <a:t>/category/national/view/post-tsunami-deaths-due-to-stress-illness-outnumber-disaster-toll-in-fukushima</a:t>
            </a:r>
          </a:p>
          <a:p>
            <a:r>
              <a:rPr lang="en-US" dirty="0" smtClean="0"/>
              <a:t>http://</a:t>
            </a:r>
            <a:r>
              <a:rPr lang="en-US" dirty="0" err="1" smtClean="0"/>
              <a:t>www.japantimes.co.jp</a:t>
            </a:r>
            <a:r>
              <a:rPr lang="en-US" dirty="0" smtClean="0"/>
              <a:t>/news/2015/09/12/national/science-health/nursing-home-evacuation-fukushima-accident-higher-radiation-risk-study/#.</a:t>
            </a:r>
            <a:r>
              <a:rPr lang="en-US" smtClean="0"/>
              <a:t>VfRE_HhgJnG</a:t>
            </a:r>
            <a:endParaRPr lang="en-US" dirty="0"/>
          </a:p>
        </p:txBody>
      </p:sp>
      <p:sp>
        <p:nvSpPr>
          <p:cNvPr id="4" name="Slide Number Placeholder 3"/>
          <p:cNvSpPr>
            <a:spLocks noGrp="1"/>
          </p:cNvSpPr>
          <p:nvPr>
            <p:ph type="sldNum" sz="quarter" idx="10"/>
          </p:nvPr>
        </p:nvSpPr>
        <p:spPr/>
        <p:txBody>
          <a:bodyPr/>
          <a:lstStyle/>
          <a:p>
            <a:fld id="{73A540ED-B878-344D-B1DA-E81A3630A6EF}" type="slidenum">
              <a:rPr lang="en-US" smtClean="0"/>
              <a:t>12</a:t>
            </a:fld>
            <a:endParaRPr lang="en-US"/>
          </a:p>
        </p:txBody>
      </p:sp>
    </p:spTree>
    <p:extLst>
      <p:ext uri="{BB962C8B-B14F-4D97-AF65-F5344CB8AC3E}">
        <p14:creationId xmlns:p14="http://schemas.microsoft.com/office/powerpoint/2010/main" val="35213477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r>
              <a:rPr lang="en-US" dirty="0" smtClean="0"/>
              <a:t>http://</a:t>
            </a:r>
            <a:r>
              <a:rPr lang="en-US" dirty="0" err="1" smtClean="0"/>
              <a:t>radioactivity.nsr.go.jp</a:t>
            </a:r>
            <a:r>
              <a:rPr lang="en-US" dirty="0" smtClean="0"/>
              <a:t>/</a:t>
            </a:r>
            <a:r>
              <a:rPr lang="en-US" dirty="0" err="1" smtClean="0"/>
              <a:t>ja</a:t>
            </a:r>
            <a:r>
              <a:rPr lang="en-US" dirty="0" smtClean="0"/>
              <a:t>/contents/8000/7480/24/362_0513_11.pdf</a:t>
            </a:r>
          </a:p>
          <a:p>
            <a:r>
              <a:rPr lang="en-US" dirty="0" smtClean="0"/>
              <a:t>19 </a:t>
            </a:r>
            <a:r>
              <a:rPr lang="en-US" dirty="0" err="1" smtClean="0"/>
              <a:t>microSv</a:t>
            </a:r>
            <a:r>
              <a:rPr lang="en-US" dirty="0" smtClean="0"/>
              <a:t>/</a:t>
            </a:r>
            <a:r>
              <a:rPr lang="en-US" dirty="0" err="1" smtClean="0"/>
              <a:t>hr</a:t>
            </a:r>
            <a:r>
              <a:rPr lang="en-US" baseline="0" dirty="0" smtClean="0"/>
              <a:t> = 166 mSv/</a:t>
            </a:r>
            <a:r>
              <a:rPr lang="en-US" baseline="0" dirty="0" err="1" smtClean="0"/>
              <a:t>yr</a:t>
            </a:r>
            <a:r>
              <a:rPr lang="en-US" baseline="0" dirty="0" smtClean="0"/>
              <a:t>   --  even less than IAEA recommendation</a:t>
            </a:r>
          </a:p>
          <a:p>
            <a:r>
              <a:rPr lang="en-US" baseline="0" dirty="0" smtClean="0"/>
              <a:t>Radiation diminishes, to 20 mSv/y, in time.</a:t>
            </a:r>
          </a:p>
          <a:p>
            <a:r>
              <a:rPr lang="en-US" baseline="0" dirty="0" smtClean="0"/>
              <a:t>85,000 mandated evacuees receiving compassion payments of $7,500/month = $3.5  billion</a:t>
            </a:r>
          </a:p>
          <a:p>
            <a:r>
              <a:rPr lang="en-US" baseline="0" dirty="0" smtClean="0"/>
              <a:t>300,000 tsunami homeless receiving little.</a:t>
            </a:r>
          </a:p>
          <a:p>
            <a:r>
              <a:rPr lang="en-US" dirty="0" smtClean="0"/>
              <a:t>http://</a:t>
            </a:r>
            <a:r>
              <a:rPr lang="en-US" dirty="0" err="1" smtClean="0"/>
              <a:t>news.mit.edu</a:t>
            </a:r>
            <a:r>
              <a:rPr lang="en-US" dirty="0" smtClean="0"/>
              <a:t>/2012/prolonged-radiation-exposure-0515</a:t>
            </a:r>
            <a:endParaRPr lang="en-US" dirty="0"/>
          </a:p>
        </p:txBody>
      </p:sp>
      <p:sp>
        <p:nvSpPr>
          <p:cNvPr id="4" name="Slide Number Placeholder 3"/>
          <p:cNvSpPr>
            <a:spLocks noGrp="1"/>
          </p:cNvSpPr>
          <p:nvPr>
            <p:ph type="sldNum" sz="quarter" idx="10"/>
          </p:nvPr>
        </p:nvSpPr>
        <p:spPr/>
        <p:txBody>
          <a:bodyPr/>
          <a:lstStyle/>
          <a:p>
            <a:fld id="{73A540ED-B878-344D-B1DA-E81A3630A6EF}" type="slidenum">
              <a:rPr lang="en-US" smtClean="0"/>
              <a:t>13</a:t>
            </a:fld>
            <a:endParaRPr lang="en-US"/>
          </a:p>
        </p:txBody>
      </p:sp>
    </p:spTree>
    <p:extLst>
      <p:ext uri="{BB962C8B-B14F-4D97-AF65-F5344CB8AC3E}">
        <p14:creationId xmlns:p14="http://schemas.microsoft.com/office/powerpoint/2010/main" val="30878352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r>
              <a:rPr lang="en-US" dirty="0" smtClean="0"/>
              <a:t>Assumes that 220 mSv/y will diminish with</a:t>
            </a:r>
            <a:r>
              <a:rPr lang="en-US" baseline="0" dirty="0" smtClean="0"/>
              <a:t> time so cumulative exposure for one year will be &lt; 100 mSv</a:t>
            </a:r>
            <a:endParaRPr lang="en-US" dirty="0"/>
          </a:p>
        </p:txBody>
      </p:sp>
      <p:sp>
        <p:nvSpPr>
          <p:cNvPr id="4" name="Slide Number Placeholder 3"/>
          <p:cNvSpPr>
            <a:spLocks noGrp="1"/>
          </p:cNvSpPr>
          <p:nvPr>
            <p:ph type="sldNum" sz="quarter" idx="10"/>
          </p:nvPr>
        </p:nvSpPr>
        <p:spPr/>
        <p:txBody>
          <a:bodyPr/>
          <a:lstStyle/>
          <a:p>
            <a:fld id="{73A540ED-B878-344D-B1DA-E81A3630A6EF}" type="slidenum">
              <a:rPr lang="en-US" smtClean="0"/>
              <a:t>14</a:t>
            </a:fld>
            <a:endParaRPr lang="en-US"/>
          </a:p>
        </p:txBody>
      </p:sp>
    </p:spTree>
    <p:extLst>
      <p:ext uri="{BB962C8B-B14F-4D97-AF65-F5344CB8AC3E}">
        <p14:creationId xmlns:p14="http://schemas.microsoft.com/office/powerpoint/2010/main" val="37353212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r>
              <a:rPr lang="en-US" dirty="0" smtClean="0"/>
              <a:t>http://</a:t>
            </a:r>
            <a:r>
              <a:rPr lang="en-US" dirty="0" err="1" smtClean="0"/>
              <a:t>news.nationalgeographic.com</a:t>
            </a:r>
            <a:r>
              <a:rPr lang="en-US" dirty="0" smtClean="0"/>
              <a:t>/news/energy/2011/04/110426/chernobyl-25-years-liquidators-pictures/#/chernobyl-25th-anniversary-liquidators-firefighters-roof_35076_600x450.jpg</a:t>
            </a:r>
          </a:p>
          <a:p>
            <a:r>
              <a:rPr lang="en-US" dirty="0" smtClean="0"/>
              <a:t>https://</a:t>
            </a:r>
            <a:r>
              <a:rPr lang="en-US" dirty="0" err="1" smtClean="0"/>
              <a:t>www.iaea.org</a:t>
            </a:r>
            <a:r>
              <a:rPr lang="en-US" dirty="0" smtClean="0"/>
              <a:t>/sites/default/files/</a:t>
            </a:r>
            <a:r>
              <a:rPr lang="en-US" dirty="0" err="1" smtClean="0"/>
              <a:t>chernobyl.pdf</a:t>
            </a:r>
            <a:endParaRPr lang="en-US" dirty="0" smtClean="0"/>
          </a:p>
          <a:p>
            <a:endParaRPr lang="en-US" dirty="0"/>
          </a:p>
        </p:txBody>
      </p:sp>
      <p:sp>
        <p:nvSpPr>
          <p:cNvPr id="4" name="Slide Number Placeholder 3"/>
          <p:cNvSpPr>
            <a:spLocks noGrp="1"/>
          </p:cNvSpPr>
          <p:nvPr>
            <p:ph type="sldNum" sz="quarter" idx="10"/>
          </p:nvPr>
        </p:nvSpPr>
        <p:spPr/>
        <p:txBody>
          <a:bodyPr/>
          <a:lstStyle/>
          <a:p>
            <a:fld id="{73A540ED-B878-344D-B1DA-E81A3630A6EF}" type="slidenum">
              <a:rPr lang="en-US" smtClean="0"/>
              <a:t>15</a:t>
            </a:fld>
            <a:endParaRPr lang="en-US"/>
          </a:p>
        </p:txBody>
      </p:sp>
    </p:spTree>
    <p:extLst>
      <p:ext uri="{BB962C8B-B14F-4D97-AF65-F5344CB8AC3E}">
        <p14:creationId xmlns:p14="http://schemas.microsoft.com/office/powerpoint/2010/main" val="24066283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r>
              <a:rPr lang="en-US" dirty="0" smtClean="0"/>
              <a:t>http://</a:t>
            </a:r>
            <a:r>
              <a:rPr lang="en-US" dirty="0" err="1" smtClean="0"/>
              <a:t>db.world-nuclear.org</a:t>
            </a:r>
            <a:r>
              <a:rPr lang="en-US" dirty="0" smtClean="0"/>
              <a:t>/reference/jaworowski-ipn0406.html</a:t>
            </a:r>
          </a:p>
          <a:p>
            <a:r>
              <a:rPr lang="en-US" dirty="0" smtClean="0"/>
              <a:t>Also see BEIR VII p 216</a:t>
            </a:r>
          </a:p>
          <a:p>
            <a:r>
              <a:rPr lang="en-US" dirty="0" smtClean="0"/>
              <a:t>P 14 </a:t>
            </a:r>
            <a:r>
              <a:rPr lang="en-US" dirty="0" err="1" smtClean="0"/>
              <a:t>Jaworowski</a:t>
            </a:r>
            <a:r>
              <a:rPr lang="en-US" dirty="0" smtClean="0"/>
              <a:t> http://</a:t>
            </a:r>
            <a:r>
              <a:rPr lang="en-US" dirty="0" err="1" smtClean="0"/>
              <a:t>www.belleonline.com</a:t>
            </a:r>
            <a:r>
              <a:rPr lang="en-US" dirty="0" smtClean="0"/>
              <a:t>/newsletters/volume15/vol15-2.pdf</a:t>
            </a:r>
            <a:endParaRPr lang="en-US" dirty="0"/>
          </a:p>
        </p:txBody>
      </p:sp>
      <p:sp>
        <p:nvSpPr>
          <p:cNvPr id="4" name="Slide Number Placeholder 3"/>
          <p:cNvSpPr>
            <a:spLocks noGrp="1"/>
          </p:cNvSpPr>
          <p:nvPr>
            <p:ph type="sldNum" sz="quarter" idx="10"/>
          </p:nvPr>
        </p:nvSpPr>
        <p:spPr/>
        <p:txBody>
          <a:bodyPr/>
          <a:lstStyle/>
          <a:p>
            <a:fld id="{73A540ED-B878-344D-B1DA-E81A3630A6EF}" type="slidenum">
              <a:rPr lang="en-US" smtClean="0"/>
              <a:t>16</a:t>
            </a:fld>
            <a:endParaRPr lang="en-US"/>
          </a:p>
        </p:txBody>
      </p:sp>
    </p:spTree>
    <p:extLst>
      <p:ext uri="{BB962C8B-B14F-4D97-AF65-F5344CB8AC3E}">
        <p14:creationId xmlns:p14="http://schemas.microsoft.com/office/powerpoint/2010/main" val="11522819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http://</a:t>
            </a:r>
            <a:r>
              <a:rPr lang="en-US" sz="1200" kern="1200" dirty="0" err="1" smtClean="0">
                <a:solidFill>
                  <a:schemeClr val="tx1"/>
                </a:solidFill>
                <a:effectLst/>
                <a:latin typeface="+mn-lt"/>
                <a:ea typeface="+mn-ea"/>
                <a:cs typeface="+mn-cs"/>
              </a:rPr>
              <a:t>www.nap.edu</a:t>
            </a:r>
            <a:r>
              <a:rPr lang="en-US" sz="1200" kern="1200" dirty="0" smtClean="0">
                <a:solidFill>
                  <a:schemeClr val="tx1"/>
                </a:solidFill>
                <a:effectLst/>
                <a:latin typeface="+mn-lt"/>
                <a:ea typeface="+mn-ea"/>
                <a:cs typeface="+mn-cs"/>
              </a:rPr>
              <a:t>/</a:t>
            </a:r>
            <a:r>
              <a:rPr lang="en-US" sz="1200" kern="1200" dirty="0" err="1" smtClean="0">
                <a:solidFill>
                  <a:schemeClr val="tx1"/>
                </a:solidFill>
                <a:effectLst/>
                <a:latin typeface="+mn-lt"/>
                <a:ea typeface="+mn-ea"/>
                <a:cs typeface="+mn-cs"/>
              </a:rPr>
              <a:t>catalog.php?record_id</a:t>
            </a:r>
            <a:r>
              <a:rPr lang="en-US" sz="1200" kern="1200" dirty="0" smtClean="0">
                <a:solidFill>
                  <a:schemeClr val="tx1"/>
                </a:solidFill>
                <a:effectLst/>
                <a:latin typeface="+mn-lt"/>
                <a:ea typeface="+mn-ea"/>
                <a:cs typeface="+mn-cs"/>
              </a:rPr>
              <a:t>=11340</a:t>
            </a:r>
            <a:endParaRPr lang="en-US" dirty="0" smtClean="0"/>
          </a:p>
          <a:p>
            <a:endParaRPr lang="en-US" dirty="0"/>
          </a:p>
        </p:txBody>
      </p:sp>
      <p:sp>
        <p:nvSpPr>
          <p:cNvPr id="4" name="Slide Number Placeholder 3"/>
          <p:cNvSpPr>
            <a:spLocks noGrp="1"/>
          </p:cNvSpPr>
          <p:nvPr>
            <p:ph type="sldNum" sz="quarter" idx="10"/>
          </p:nvPr>
        </p:nvSpPr>
        <p:spPr/>
        <p:txBody>
          <a:bodyPr/>
          <a:lstStyle/>
          <a:p>
            <a:fld id="{73A540ED-B878-344D-B1DA-E81A3630A6EF}" type="slidenum">
              <a:rPr lang="en-US" smtClean="0"/>
              <a:t>17</a:t>
            </a:fld>
            <a:endParaRPr lang="en-US"/>
          </a:p>
        </p:txBody>
      </p:sp>
    </p:spTree>
    <p:extLst>
      <p:ext uri="{BB962C8B-B14F-4D97-AF65-F5344CB8AC3E}">
        <p14:creationId xmlns:p14="http://schemas.microsoft.com/office/powerpoint/2010/main" val="39122373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r>
              <a:rPr lang="en-US" dirty="0" smtClean="0"/>
              <a:t>http://</a:t>
            </a:r>
            <a:r>
              <a:rPr lang="en-US" dirty="0" err="1" smtClean="0"/>
              <a:t>www.rerf.or.jp</a:t>
            </a:r>
            <a:r>
              <a:rPr lang="en-US" dirty="0" smtClean="0"/>
              <a:t>/library/</a:t>
            </a:r>
            <a:r>
              <a:rPr lang="en-US" dirty="0" err="1" smtClean="0"/>
              <a:t>dl_e</a:t>
            </a:r>
            <a:r>
              <a:rPr lang="en-US" dirty="0" smtClean="0"/>
              <a:t>/</a:t>
            </a:r>
            <a:r>
              <a:rPr lang="en-US" dirty="0" err="1" smtClean="0"/>
              <a:t>index.html</a:t>
            </a:r>
            <a:endParaRPr lang="en-US" dirty="0"/>
          </a:p>
        </p:txBody>
      </p:sp>
      <p:sp>
        <p:nvSpPr>
          <p:cNvPr id="4" name="Slide Number Placeholder 3"/>
          <p:cNvSpPr>
            <a:spLocks noGrp="1"/>
          </p:cNvSpPr>
          <p:nvPr>
            <p:ph type="sldNum" sz="quarter" idx="10"/>
          </p:nvPr>
        </p:nvSpPr>
        <p:spPr/>
        <p:txBody>
          <a:bodyPr/>
          <a:lstStyle/>
          <a:p>
            <a:fld id="{73A540ED-B878-344D-B1DA-E81A3630A6EF}" type="slidenum">
              <a:rPr lang="en-US" smtClean="0"/>
              <a:t>18</a:t>
            </a:fld>
            <a:endParaRPr lang="en-US"/>
          </a:p>
        </p:txBody>
      </p:sp>
    </p:spTree>
    <p:extLst>
      <p:ext uri="{BB962C8B-B14F-4D97-AF65-F5344CB8AC3E}">
        <p14:creationId xmlns:p14="http://schemas.microsoft.com/office/powerpoint/2010/main" val="40198964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r>
              <a:rPr lang="en-US" dirty="0" smtClean="0"/>
              <a:t>19,369</a:t>
            </a:r>
            <a:r>
              <a:rPr lang="en-US" baseline="0" dirty="0" smtClean="0"/>
              <a:t> </a:t>
            </a:r>
            <a:r>
              <a:rPr lang="en-US" dirty="0" smtClean="0"/>
              <a:t> observations in the range 5-40 mSv</a:t>
            </a:r>
            <a:r>
              <a:rPr lang="en-US" baseline="0" dirty="0" smtClean="0"/>
              <a:t>       3X more than all in higher dose ranges combined (6411)</a:t>
            </a:r>
            <a:endParaRPr lang="en-US" dirty="0" smtClean="0"/>
          </a:p>
          <a:p>
            <a:r>
              <a:rPr lang="en-US" dirty="0" smtClean="0"/>
              <a:t>60mSv acute dose may show effect</a:t>
            </a:r>
            <a:endParaRPr lang="en-US" dirty="0"/>
          </a:p>
        </p:txBody>
      </p:sp>
      <p:sp>
        <p:nvSpPr>
          <p:cNvPr id="4" name="Slide Number Placeholder 3"/>
          <p:cNvSpPr>
            <a:spLocks noGrp="1"/>
          </p:cNvSpPr>
          <p:nvPr>
            <p:ph type="sldNum" sz="quarter" idx="10"/>
          </p:nvPr>
        </p:nvSpPr>
        <p:spPr/>
        <p:txBody>
          <a:bodyPr/>
          <a:lstStyle/>
          <a:p>
            <a:fld id="{73A540ED-B878-344D-B1DA-E81A3630A6EF}" type="slidenum">
              <a:rPr lang="en-US" smtClean="0"/>
              <a:t>20</a:t>
            </a:fld>
            <a:endParaRPr lang="en-US"/>
          </a:p>
        </p:txBody>
      </p:sp>
    </p:spTree>
    <p:extLst>
      <p:ext uri="{BB962C8B-B14F-4D97-AF65-F5344CB8AC3E}">
        <p14:creationId xmlns:p14="http://schemas.microsoft.com/office/powerpoint/2010/main" val="40892875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r>
              <a:rPr lang="en-US" dirty="0" smtClean="0"/>
              <a:t>Just after Hiroshima and Nagasaki,</a:t>
            </a:r>
            <a:r>
              <a:rPr lang="en-US" baseline="0" dirty="0" smtClean="0"/>
              <a:t> Nobel committee wanted to focus attention on the dangers of radiation.</a:t>
            </a:r>
          </a:p>
          <a:p>
            <a:r>
              <a:rPr lang="en-US" dirty="0" smtClean="0"/>
              <a:t>Muller was awarded the Nobel prize.</a:t>
            </a:r>
          </a:p>
          <a:p>
            <a:r>
              <a:rPr lang="en-US" dirty="0" smtClean="0"/>
              <a:t>He</a:t>
            </a:r>
            <a:r>
              <a:rPr lang="en-US" baseline="0" dirty="0" smtClean="0"/>
              <a:t> was active in countering the cold war weapons build-up.</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http://</a:t>
            </a:r>
            <a:r>
              <a:rPr lang="en-US" dirty="0" err="1" smtClean="0"/>
              <a:t>www.nobelprize.org</a:t>
            </a:r>
            <a:r>
              <a:rPr lang="en-US" dirty="0" smtClean="0"/>
              <a:t>/</a:t>
            </a:r>
            <a:r>
              <a:rPr lang="en-US" dirty="0" err="1" smtClean="0"/>
              <a:t>nobel_prizes</a:t>
            </a:r>
            <a:r>
              <a:rPr lang="en-US" dirty="0" smtClean="0"/>
              <a:t>/medicine/laureates/1946/</a:t>
            </a:r>
            <a:r>
              <a:rPr lang="en-US" dirty="0" err="1" smtClean="0"/>
              <a:t>muller-lecture.html</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In the following years, he began publicizing the likely dangers of radiation exposure in humans (such as physicians who frequently operate X-ray equipment)</a:t>
            </a:r>
            <a:endParaRPr lang="en-US" dirty="0"/>
          </a:p>
        </p:txBody>
      </p:sp>
      <p:sp>
        <p:nvSpPr>
          <p:cNvPr id="4" name="Slide Number Placeholder 3"/>
          <p:cNvSpPr>
            <a:spLocks noGrp="1"/>
          </p:cNvSpPr>
          <p:nvPr>
            <p:ph type="sldNum" sz="quarter" idx="10"/>
          </p:nvPr>
        </p:nvSpPr>
        <p:spPr/>
        <p:txBody>
          <a:bodyPr/>
          <a:lstStyle/>
          <a:p>
            <a:fld id="{73A540ED-B878-344D-B1DA-E81A3630A6EF}" type="slidenum">
              <a:rPr lang="en-US" smtClean="0"/>
              <a:t>2</a:t>
            </a:fld>
            <a:endParaRPr lang="en-US"/>
          </a:p>
        </p:txBody>
      </p:sp>
    </p:spTree>
    <p:extLst>
      <p:ext uri="{BB962C8B-B14F-4D97-AF65-F5344CB8AC3E}">
        <p14:creationId xmlns:p14="http://schemas.microsoft.com/office/powerpoint/2010/main" val="8786386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r>
              <a:rPr lang="en-US" dirty="0" smtClean="0"/>
              <a:t>http://</a:t>
            </a:r>
            <a:r>
              <a:rPr lang="en-US" dirty="0" err="1" smtClean="0"/>
              <a:t>www.ncbi.nlm.nih.gov</a:t>
            </a:r>
            <a:r>
              <a:rPr lang="en-US" dirty="0" smtClean="0"/>
              <a:t>/</a:t>
            </a:r>
            <a:r>
              <a:rPr lang="en-US" dirty="0" err="1" smtClean="0"/>
              <a:t>pmc</a:t>
            </a:r>
            <a:r>
              <a:rPr lang="en-US" dirty="0" smtClean="0"/>
              <a:t>/articles/PMC2592990/ </a:t>
            </a:r>
            <a:r>
              <a:rPr lang="en-US" dirty="0" err="1" smtClean="0"/>
              <a:t>Luckey</a:t>
            </a:r>
            <a:endParaRPr lang="en-US" dirty="0" smtClean="0"/>
          </a:p>
          <a:p>
            <a:r>
              <a:rPr lang="en-US" dirty="0" smtClean="0"/>
              <a:t>http://</a:t>
            </a:r>
            <a:r>
              <a:rPr lang="en-US" dirty="0" err="1" smtClean="0"/>
              <a:t>www.ncbi.nlm.nih.gov</a:t>
            </a:r>
            <a:r>
              <a:rPr lang="en-US" dirty="0" smtClean="0"/>
              <a:t>/</a:t>
            </a:r>
            <a:r>
              <a:rPr lang="en-US" dirty="0" err="1" smtClean="0"/>
              <a:t>pubmed</a:t>
            </a:r>
            <a:r>
              <a:rPr lang="en-US" dirty="0" smtClean="0"/>
              <a:t>/24298226 Doss</a:t>
            </a:r>
          </a:p>
          <a:p>
            <a:r>
              <a:rPr lang="en-US" dirty="0" smtClean="0"/>
              <a:t>http://</a:t>
            </a:r>
            <a:r>
              <a:rPr lang="en-US" dirty="0" err="1" smtClean="0"/>
              <a:t>www.ncbi.nlm.nih.gov</a:t>
            </a:r>
            <a:r>
              <a:rPr lang="en-US" dirty="0" smtClean="0"/>
              <a:t>/</a:t>
            </a:r>
            <a:r>
              <a:rPr lang="en-US" dirty="0" err="1" smtClean="0"/>
              <a:t>pubmed</a:t>
            </a:r>
            <a:r>
              <a:rPr lang="en-US" dirty="0" smtClean="0"/>
              <a:t>/23304106 Doss</a:t>
            </a:r>
          </a:p>
          <a:p>
            <a:r>
              <a:rPr lang="en-US" dirty="0" smtClean="0"/>
              <a:t>http://</a:t>
            </a:r>
            <a:r>
              <a:rPr lang="en-US" dirty="0" err="1" smtClean="0"/>
              <a:t>www.thenewamerican.com</a:t>
            </a:r>
            <a:r>
              <a:rPr lang="en-US" dirty="0" smtClean="0"/>
              <a:t>/tech/environment/item/6932-the-effects-of-low-dose-radiation </a:t>
            </a:r>
            <a:r>
              <a:rPr lang="en-US" smtClean="0"/>
              <a:t>Hiserodt</a:t>
            </a:r>
            <a:endParaRPr lang="en-US" dirty="0" smtClean="0"/>
          </a:p>
          <a:p>
            <a:r>
              <a:rPr lang="en-US" dirty="0" smtClean="0"/>
              <a:t>Over 18,000 observations in tis range</a:t>
            </a:r>
          </a:p>
          <a:p>
            <a:r>
              <a:rPr lang="en-US" dirty="0" smtClean="0"/>
              <a:t>60mSv acute dose may show effect</a:t>
            </a:r>
            <a:endParaRPr lang="en-US" dirty="0"/>
          </a:p>
        </p:txBody>
      </p:sp>
      <p:sp>
        <p:nvSpPr>
          <p:cNvPr id="4" name="Slide Number Placeholder 3"/>
          <p:cNvSpPr>
            <a:spLocks noGrp="1"/>
          </p:cNvSpPr>
          <p:nvPr>
            <p:ph type="sldNum" sz="quarter" idx="10"/>
          </p:nvPr>
        </p:nvSpPr>
        <p:spPr/>
        <p:txBody>
          <a:bodyPr/>
          <a:lstStyle/>
          <a:p>
            <a:fld id="{73A540ED-B878-344D-B1DA-E81A3630A6EF}" type="slidenum">
              <a:rPr lang="en-US" smtClean="0"/>
              <a:t>21</a:t>
            </a:fld>
            <a:endParaRPr lang="en-US"/>
          </a:p>
        </p:txBody>
      </p:sp>
    </p:spTree>
    <p:extLst>
      <p:ext uri="{BB962C8B-B14F-4D97-AF65-F5344CB8AC3E}">
        <p14:creationId xmlns:p14="http://schemas.microsoft.com/office/powerpoint/2010/main" val="40892875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r>
              <a:rPr lang="en-US" dirty="0" smtClean="0"/>
              <a:t>http://</a:t>
            </a:r>
            <a:r>
              <a:rPr lang="en-US" dirty="0" err="1" smtClean="0"/>
              <a:t>www.rerf.or.jp</a:t>
            </a:r>
            <a:r>
              <a:rPr lang="en-US" dirty="0" smtClean="0"/>
              <a:t>/library/update/</a:t>
            </a:r>
            <a:r>
              <a:rPr lang="en-US" dirty="0" err="1" smtClean="0"/>
              <a:t>rerfupda_e</a:t>
            </a:r>
            <a:r>
              <a:rPr lang="en-US" dirty="0" smtClean="0"/>
              <a:t>/</a:t>
            </a:r>
            <a:r>
              <a:rPr lang="en-US" dirty="0" err="1" smtClean="0"/>
              <a:t>factfig</a:t>
            </a:r>
            <a:r>
              <a:rPr lang="en-US" dirty="0" smtClean="0"/>
              <a:t>/</a:t>
            </a:r>
            <a:r>
              <a:rPr lang="en-US" dirty="0" err="1" smtClean="0"/>
              <a:t>vaeth.html</a:t>
            </a:r>
            <a:endParaRPr lang="en-US" dirty="0" smtClean="0"/>
          </a:p>
          <a:p>
            <a:r>
              <a:rPr lang="en-US" dirty="0" smtClean="0"/>
              <a:t>“hides” data?</a:t>
            </a:r>
            <a:endParaRPr lang="en-US" dirty="0"/>
          </a:p>
        </p:txBody>
      </p:sp>
      <p:sp>
        <p:nvSpPr>
          <p:cNvPr id="4" name="Slide Number Placeholder 3"/>
          <p:cNvSpPr>
            <a:spLocks noGrp="1"/>
          </p:cNvSpPr>
          <p:nvPr>
            <p:ph type="sldNum" sz="quarter" idx="10"/>
          </p:nvPr>
        </p:nvSpPr>
        <p:spPr/>
        <p:txBody>
          <a:bodyPr/>
          <a:lstStyle/>
          <a:p>
            <a:fld id="{73A540ED-B878-344D-B1DA-E81A3630A6EF}" type="slidenum">
              <a:rPr lang="en-US" smtClean="0"/>
              <a:t>22</a:t>
            </a:fld>
            <a:endParaRPr lang="en-US"/>
          </a:p>
        </p:txBody>
      </p:sp>
    </p:spTree>
    <p:extLst>
      <p:ext uri="{BB962C8B-B14F-4D97-AF65-F5344CB8AC3E}">
        <p14:creationId xmlns:p14="http://schemas.microsoft.com/office/powerpoint/2010/main" val="37111799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r>
              <a:rPr lang="en-US" dirty="0" smtClean="0"/>
              <a:t>http://</a:t>
            </a:r>
            <a:r>
              <a:rPr lang="en-US" dirty="0" err="1" smtClean="0"/>
              <a:t>www.ncbi.nlm.nih.gov</a:t>
            </a:r>
            <a:r>
              <a:rPr lang="en-US" dirty="0" smtClean="0"/>
              <a:t>/</a:t>
            </a:r>
            <a:r>
              <a:rPr lang="en-US" dirty="0" err="1" smtClean="0"/>
              <a:t>pubmed</a:t>
            </a:r>
            <a:r>
              <a:rPr lang="en-US" dirty="0" smtClean="0"/>
              <a:t>/26402399</a:t>
            </a:r>
            <a:endParaRPr lang="en-US" dirty="0"/>
          </a:p>
        </p:txBody>
      </p:sp>
      <p:sp>
        <p:nvSpPr>
          <p:cNvPr id="4" name="Slide Number Placeholder 3"/>
          <p:cNvSpPr>
            <a:spLocks noGrp="1"/>
          </p:cNvSpPr>
          <p:nvPr>
            <p:ph type="sldNum" sz="quarter" idx="10"/>
          </p:nvPr>
        </p:nvSpPr>
        <p:spPr/>
        <p:txBody>
          <a:bodyPr/>
          <a:lstStyle/>
          <a:p>
            <a:fld id="{73A540ED-B878-344D-B1DA-E81A3630A6EF}" type="slidenum">
              <a:rPr lang="en-US" smtClean="0"/>
              <a:t>23</a:t>
            </a:fld>
            <a:endParaRPr lang="en-US"/>
          </a:p>
        </p:txBody>
      </p:sp>
    </p:spTree>
    <p:extLst>
      <p:ext uri="{BB962C8B-B14F-4D97-AF65-F5344CB8AC3E}">
        <p14:creationId xmlns:p14="http://schemas.microsoft.com/office/powerpoint/2010/main" val="27896389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r>
              <a:rPr lang="en-US" dirty="0" smtClean="0"/>
              <a:t>https://</a:t>
            </a:r>
            <a:r>
              <a:rPr lang="en-US" dirty="0" err="1" smtClean="0"/>
              <a:t>en.wikipedia.org</a:t>
            </a:r>
            <a:r>
              <a:rPr lang="en-US" dirty="0" smtClean="0"/>
              <a:t>/wiki/</a:t>
            </a:r>
            <a:r>
              <a:rPr lang="en-US" dirty="0" err="1" smtClean="0"/>
              <a:t>Radiation_therapy</a:t>
            </a:r>
            <a:endParaRPr lang="en-US" dirty="0"/>
          </a:p>
        </p:txBody>
      </p:sp>
      <p:sp>
        <p:nvSpPr>
          <p:cNvPr id="4" name="Slide Number Placeholder 3"/>
          <p:cNvSpPr>
            <a:spLocks noGrp="1"/>
          </p:cNvSpPr>
          <p:nvPr>
            <p:ph type="sldNum" sz="quarter" idx="10"/>
          </p:nvPr>
        </p:nvSpPr>
        <p:spPr/>
        <p:txBody>
          <a:bodyPr/>
          <a:lstStyle/>
          <a:p>
            <a:fld id="{73A540ED-B878-344D-B1DA-E81A3630A6EF}" type="slidenum">
              <a:rPr lang="en-US" smtClean="0"/>
              <a:t>24</a:t>
            </a:fld>
            <a:endParaRPr lang="en-US"/>
          </a:p>
        </p:txBody>
      </p:sp>
    </p:spTree>
    <p:extLst>
      <p:ext uri="{BB962C8B-B14F-4D97-AF65-F5344CB8AC3E}">
        <p14:creationId xmlns:p14="http://schemas.microsoft.com/office/powerpoint/2010/main" val="8786386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r>
              <a:rPr lang="en-US" dirty="0" smtClean="0"/>
              <a:t>http://</a:t>
            </a:r>
            <a:r>
              <a:rPr lang="en-US" dirty="0" err="1" smtClean="0"/>
              <a:t>upload.wikimedia.org</a:t>
            </a:r>
            <a:r>
              <a:rPr lang="en-US" dirty="0" smtClean="0"/>
              <a:t>/</a:t>
            </a:r>
            <a:r>
              <a:rPr lang="en-US" dirty="0" err="1" smtClean="0"/>
              <a:t>wikipedia</a:t>
            </a:r>
            <a:r>
              <a:rPr lang="en-US" dirty="0" smtClean="0"/>
              <a:t>/commons/9/94/</a:t>
            </a:r>
            <a:r>
              <a:rPr lang="en-US" dirty="0" err="1" smtClean="0"/>
              <a:t>USS_Greeneville</a:t>
            </a:r>
            <a:r>
              <a:rPr lang="en-US" dirty="0" smtClean="0"/>
              <a:t>_(SSN_772)_-_</a:t>
            </a:r>
            <a:r>
              <a:rPr lang="en-US" dirty="0" err="1" smtClean="0"/>
              <a:t>dry_dock_Pearl_Harbor</a:t>
            </a:r>
            <a:r>
              <a:rPr lang="en-US" dirty="0" smtClean="0"/>
              <a:t>_(1).jpg</a:t>
            </a:r>
            <a:endParaRPr lang="en-US" dirty="0"/>
          </a:p>
        </p:txBody>
      </p:sp>
      <p:sp>
        <p:nvSpPr>
          <p:cNvPr id="4" name="Slide Number Placeholder 3"/>
          <p:cNvSpPr>
            <a:spLocks noGrp="1"/>
          </p:cNvSpPr>
          <p:nvPr>
            <p:ph type="sldNum" sz="quarter" idx="10"/>
          </p:nvPr>
        </p:nvSpPr>
        <p:spPr/>
        <p:txBody>
          <a:bodyPr/>
          <a:lstStyle/>
          <a:p>
            <a:fld id="{73A540ED-B878-344D-B1DA-E81A3630A6EF}" type="slidenum">
              <a:rPr lang="en-US" smtClean="0"/>
              <a:t>25</a:t>
            </a:fld>
            <a:endParaRPr lang="en-US"/>
          </a:p>
        </p:txBody>
      </p:sp>
    </p:spTree>
    <p:extLst>
      <p:ext uri="{BB962C8B-B14F-4D97-AF65-F5344CB8AC3E}">
        <p14:creationId xmlns:p14="http://schemas.microsoft.com/office/powerpoint/2010/main" val="35007783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r>
              <a:rPr lang="en-US" dirty="0" smtClean="0"/>
              <a:t>http://</a:t>
            </a:r>
            <a:r>
              <a:rPr lang="en-US" dirty="0" err="1" smtClean="0"/>
              <a:t>www.orau.org</a:t>
            </a:r>
            <a:r>
              <a:rPr lang="en-US" dirty="0" smtClean="0"/>
              <a:t>/</a:t>
            </a:r>
            <a:r>
              <a:rPr lang="en-US" dirty="0" err="1" smtClean="0"/>
              <a:t>ptp</a:t>
            </a:r>
            <a:r>
              <a:rPr lang="en-US" dirty="0" smtClean="0"/>
              <a:t>/PTP%20Library/library/Subject/Risk/</a:t>
            </a:r>
            <a:r>
              <a:rPr lang="en-US" dirty="0" err="1" smtClean="0"/>
              <a:t>shipyard.pdf</a:t>
            </a:r>
            <a:endParaRPr lang="en-US" dirty="0" smtClean="0"/>
          </a:p>
          <a:p>
            <a:r>
              <a:rPr lang="en-US" dirty="0" smtClean="0"/>
              <a:t>Largest ever such study</a:t>
            </a:r>
            <a:r>
              <a:rPr lang="en-US" baseline="0" dirty="0" smtClean="0"/>
              <a:t>         </a:t>
            </a:r>
            <a:r>
              <a:rPr lang="en-US" dirty="0" smtClean="0"/>
              <a:t>3 years before 1991 report submitted          Why?</a:t>
            </a:r>
          </a:p>
          <a:p>
            <a:r>
              <a:rPr lang="en-US" dirty="0" smtClean="0"/>
              <a:t>http://</a:t>
            </a:r>
            <a:r>
              <a:rPr lang="en-US" dirty="0" err="1" smtClean="0"/>
              <a:t>www.probeinternational.org</a:t>
            </a:r>
            <a:r>
              <a:rPr lang="en-US" dirty="0" smtClean="0"/>
              <a:t>/low-dose-NSWS-</a:t>
            </a:r>
            <a:r>
              <a:rPr lang="en-US" dirty="0" err="1" smtClean="0"/>
              <a:t>shipyard.pdf</a:t>
            </a:r>
            <a:endParaRPr lang="en-US" dirty="0" smtClean="0"/>
          </a:p>
          <a:p>
            <a:r>
              <a:rPr lang="en-US" dirty="0" smtClean="0"/>
              <a:t>http://</a:t>
            </a:r>
            <a:r>
              <a:rPr lang="en-US" dirty="0" err="1" smtClean="0"/>
              <a:t>pubs.rsna.org</a:t>
            </a:r>
            <a:r>
              <a:rPr lang="en-US" dirty="0" smtClean="0"/>
              <a:t>/</a:t>
            </a:r>
            <a:r>
              <a:rPr lang="en-US" dirty="0" err="1" smtClean="0"/>
              <a:t>doi</a:t>
            </a:r>
            <a:r>
              <a:rPr lang="en-US" dirty="0" smtClean="0"/>
              <a:t>/full/10.1148/radiol.2291030291 Cameron, Longevity</a:t>
            </a:r>
            <a:endParaRPr lang="en-US" dirty="0"/>
          </a:p>
        </p:txBody>
      </p:sp>
      <p:sp>
        <p:nvSpPr>
          <p:cNvPr id="4" name="Slide Number Placeholder 3"/>
          <p:cNvSpPr>
            <a:spLocks noGrp="1"/>
          </p:cNvSpPr>
          <p:nvPr>
            <p:ph type="sldNum" sz="quarter" idx="10"/>
          </p:nvPr>
        </p:nvSpPr>
        <p:spPr/>
        <p:txBody>
          <a:bodyPr/>
          <a:lstStyle/>
          <a:p>
            <a:fld id="{73A540ED-B878-344D-B1DA-E81A3630A6EF}" type="slidenum">
              <a:rPr lang="en-US" smtClean="0"/>
              <a:t>26</a:t>
            </a:fld>
            <a:endParaRPr lang="en-US"/>
          </a:p>
        </p:txBody>
      </p:sp>
    </p:spTree>
    <p:extLst>
      <p:ext uri="{BB962C8B-B14F-4D97-AF65-F5344CB8AC3E}">
        <p14:creationId xmlns:p14="http://schemas.microsoft.com/office/powerpoint/2010/main" val="29631564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1983 20,000 tons of Co-60</a:t>
            </a:r>
            <a:r>
              <a:rPr lang="en-US" baseline="0" dirty="0" smtClean="0"/>
              <a:t> contaminated steel in 200 buildings </a:t>
            </a:r>
            <a:endParaRPr lang="en-US" dirty="0" smtClean="0"/>
          </a:p>
          <a:p>
            <a:r>
              <a:rPr lang="en-US" dirty="0" smtClean="0"/>
              <a:t>http://m1.behance.net/rendition/modules/38853637/</a:t>
            </a:r>
            <a:r>
              <a:rPr lang="en-US" dirty="0" err="1" smtClean="0"/>
              <a:t>disp</a:t>
            </a:r>
            <a:r>
              <a:rPr lang="en-US" dirty="0" smtClean="0"/>
              <a:t>/665bd4a87b802078a6df93acf284dc7b.jpg  a Taiwan apt building of the right age</a:t>
            </a:r>
          </a:p>
        </p:txBody>
      </p:sp>
      <p:sp>
        <p:nvSpPr>
          <p:cNvPr id="4" name="Slide Number Placeholder 3"/>
          <p:cNvSpPr>
            <a:spLocks noGrp="1"/>
          </p:cNvSpPr>
          <p:nvPr>
            <p:ph type="sldNum" sz="quarter" idx="10"/>
          </p:nvPr>
        </p:nvSpPr>
        <p:spPr/>
        <p:txBody>
          <a:bodyPr/>
          <a:lstStyle/>
          <a:p>
            <a:fld id="{73A540ED-B878-344D-B1DA-E81A3630A6EF}" type="slidenum">
              <a:rPr lang="en-US" smtClean="0"/>
              <a:t>27</a:t>
            </a:fld>
            <a:endParaRPr lang="en-US"/>
          </a:p>
        </p:txBody>
      </p:sp>
    </p:spTree>
    <p:extLst>
      <p:ext uri="{BB962C8B-B14F-4D97-AF65-F5344CB8AC3E}">
        <p14:creationId xmlns:p14="http://schemas.microsoft.com/office/powerpoint/2010/main" val="419074239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r>
              <a:rPr lang="en-US" dirty="0" smtClean="0"/>
              <a:t>http://</a:t>
            </a:r>
            <a:r>
              <a:rPr lang="en-US" dirty="0" err="1" smtClean="0"/>
              <a:t>www.ncbi.nlm.nih.gov</a:t>
            </a:r>
            <a:r>
              <a:rPr lang="en-US" dirty="0" smtClean="0"/>
              <a:t>/</a:t>
            </a:r>
            <a:r>
              <a:rPr lang="en-US" dirty="0" err="1" smtClean="0"/>
              <a:t>pmc</a:t>
            </a:r>
            <a:r>
              <a:rPr lang="en-US" dirty="0" smtClean="0"/>
              <a:t>/articles/PMC2477708/ </a:t>
            </a:r>
          </a:p>
          <a:p>
            <a:r>
              <a:rPr lang="en-US" dirty="0" smtClean="0"/>
              <a:t>http://</a:t>
            </a:r>
            <a:r>
              <a:rPr lang="en-US" dirty="0" err="1" smtClean="0"/>
              <a:t>www.ncbi.nlm.nih.gov</a:t>
            </a:r>
            <a:r>
              <a:rPr lang="en-US" dirty="0" smtClean="0"/>
              <a:t>/</a:t>
            </a:r>
            <a:r>
              <a:rPr lang="en-US" dirty="0" err="1" smtClean="0"/>
              <a:t>pubmed</a:t>
            </a:r>
            <a:r>
              <a:rPr lang="en-US" dirty="0" smtClean="0"/>
              <a:t>/17178625 </a:t>
            </a:r>
          </a:p>
          <a:p>
            <a:r>
              <a:rPr lang="en-US" dirty="0" smtClean="0"/>
              <a:t>http://</a:t>
            </a:r>
            <a:r>
              <a:rPr lang="en-US" dirty="0" err="1" smtClean="0"/>
              <a:t>www.ncbi.nlm.nih.gov</a:t>
            </a:r>
            <a:r>
              <a:rPr lang="en-US" dirty="0" smtClean="0"/>
              <a:t>/</a:t>
            </a:r>
            <a:r>
              <a:rPr lang="en-US" dirty="0" err="1" smtClean="0"/>
              <a:t>pubmed</a:t>
            </a:r>
            <a:r>
              <a:rPr lang="en-US" dirty="0" smtClean="0"/>
              <a:t>/18666807</a:t>
            </a:r>
          </a:p>
          <a:p>
            <a:r>
              <a:rPr lang="en-US" dirty="0" smtClean="0"/>
              <a:t>http://</a:t>
            </a:r>
            <a:r>
              <a:rPr lang="en-US" dirty="0" err="1" smtClean="0"/>
              <a:t>taiwan</a:t>
            </a:r>
            <a:r>
              <a:rPr lang="en-US" dirty="0" smtClean="0"/>
              <a:t>-apt-cancer-data-</a:t>
            </a:r>
            <a:r>
              <a:rPr lang="en-US" dirty="0" err="1" smtClean="0"/>
              <a:t>analysis.blogspot.com</a:t>
            </a:r>
            <a:r>
              <a:rPr lang="en-US" dirty="0" smtClean="0"/>
              <a:t>/</a:t>
            </a:r>
          </a:p>
          <a:p>
            <a:endParaRPr lang="en-US" dirty="0"/>
          </a:p>
        </p:txBody>
      </p:sp>
      <p:sp>
        <p:nvSpPr>
          <p:cNvPr id="4" name="Slide Number Placeholder 3"/>
          <p:cNvSpPr>
            <a:spLocks noGrp="1"/>
          </p:cNvSpPr>
          <p:nvPr>
            <p:ph type="sldNum" sz="quarter" idx="10"/>
          </p:nvPr>
        </p:nvSpPr>
        <p:spPr/>
        <p:txBody>
          <a:bodyPr/>
          <a:lstStyle/>
          <a:p>
            <a:fld id="{73A540ED-B878-344D-B1DA-E81A3630A6EF}" type="slidenum">
              <a:rPr lang="en-US" smtClean="0"/>
              <a:t>28</a:t>
            </a:fld>
            <a:endParaRPr lang="en-US"/>
          </a:p>
        </p:txBody>
      </p:sp>
    </p:spTree>
    <p:extLst>
      <p:ext uri="{BB962C8B-B14F-4D97-AF65-F5344CB8AC3E}">
        <p14:creationId xmlns:p14="http://schemas.microsoft.com/office/powerpoint/2010/main" val="10407848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r>
              <a:rPr lang="en-US" dirty="0" smtClean="0"/>
              <a:t>http://</a:t>
            </a:r>
            <a:r>
              <a:rPr lang="en-US" dirty="0" err="1" smtClean="0"/>
              <a:t>lowdose.energy.gov</a:t>
            </a:r>
            <a:r>
              <a:rPr lang="en-US" dirty="0" smtClean="0"/>
              <a:t>/</a:t>
            </a:r>
            <a:r>
              <a:rPr lang="en-US" dirty="0" err="1" smtClean="0"/>
              <a:t>radiobio_slideshow.aspx</a:t>
            </a:r>
            <a:endParaRPr lang="en-US" dirty="0" smtClean="0"/>
          </a:p>
          <a:p>
            <a:r>
              <a:rPr lang="en-US" dirty="0" smtClean="0"/>
              <a:t>http://</a:t>
            </a:r>
            <a:r>
              <a:rPr lang="en-US" dirty="0" err="1" smtClean="0"/>
              <a:t>atomicinsights.com</a:t>
            </a:r>
            <a:r>
              <a:rPr lang="en-US" dirty="0" smtClean="0"/>
              <a:t>/low-dose-radiation-research-program-defunded-2011/</a:t>
            </a:r>
            <a:endParaRPr lang="en-US" dirty="0"/>
          </a:p>
        </p:txBody>
      </p:sp>
      <p:sp>
        <p:nvSpPr>
          <p:cNvPr id="4" name="Slide Number Placeholder 3"/>
          <p:cNvSpPr>
            <a:spLocks noGrp="1"/>
          </p:cNvSpPr>
          <p:nvPr>
            <p:ph type="sldNum" sz="quarter" idx="10"/>
          </p:nvPr>
        </p:nvSpPr>
        <p:spPr/>
        <p:txBody>
          <a:bodyPr/>
          <a:lstStyle/>
          <a:p>
            <a:fld id="{73A540ED-B878-344D-B1DA-E81A3630A6EF}" type="slidenum">
              <a:rPr lang="en-US" smtClean="0"/>
              <a:t>29</a:t>
            </a:fld>
            <a:endParaRPr lang="en-US"/>
          </a:p>
        </p:txBody>
      </p:sp>
    </p:spTree>
    <p:extLst>
      <p:ext uri="{BB962C8B-B14F-4D97-AF65-F5344CB8AC3E}">
        <p14:creationId xmlns:p14="http://schemas.microsoft.com/office/powerpoint/2010/main" val="18119944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Compelling Reasons for a Paradigm Shift in Radiation Safety and Revised Health Physics Goals https://</a:t>
            </a:r>
            <a:r>
              <a:rPr lang="en-US" sz="1200" kern="1200" dirty="0" err="1" smtClean="0">
                <a:solidFill>
                  <a:schemeClr val="tx1"/>
                </a:solidFill>
                <a:effectLst/>
                <a:latin typeface="+mn-lt"/>
                <a:ea typeface="+mn-ea"/>
                <a:cs typeface="+mn-cs"/>
              </a:rPr>
              <a:t>drive.google.com</a:t>
            </a:r>
            <a:r>
              <a:rPr lang="en-US" sz="1200" kern="1200" dirty="0" smtClean="0">
                <a:solidFill>
                  <a:schemeClr val="tx1"/>
                </a:solidFill>
                <a:effectLst/>
                <a:latin typeface="+mn-lt"/>
                <a:ea typeface="+mn-ea"/>
                <a:cs typeface="+mn-cs"/>
              </a:rPr>
              <a:t>/file/d/0B6XPKnvfFRDJX1JVXzZlYW1FWVE/view</a:t>
            </a:r>
            <a:endParaRPr lang="en-US" dirty="0" smtClean="0"/>
          </a:p>
          <a:p>
            <a:r>
              <a:rPr lang="en-US" sz="1200" kern="1200" dirty="0" smtClean="0">
                <a:solidFill>
                  <a:schemeClr val="tx1"/>
                </a:solidFill>
                <a:effectLst/>
                <a:latin typeface="+mn-lt"/>
                <a:ea typeface="+mn-ea"/>
                <a:cs typeface="+mn-cs"/>
              </a:rPr>
              <a:t>Long-term irradiation effects in the population evacuated from the East-Urals radioactive trace area, V.A. </a:t>
            </a:r>
            <a:r>
              <a:rPr lang="en-US" sz="1200" kern="1200" dirty="0" err="1" smtClean="0">
                <a:solidFill>
                  <a:schemeClr val="tx1"/>
                </a:solidFill>
                <a:effectLst/>
                <a:latin typeface="+mn-lt"/>
                <a:ea typeface="+mn-ea"/>
                <a:cs typeface="+mn-cs"/>
              </a:rPr>
              <a:t>Kostyuchenko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L.Yu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Krestinina</a:t>
            </a:r>
            <a:r>
              <a:rPr lang="en-US" sz="1200" kern="1200" dirty="0" smtClean="0">
                <a:solidFill>
                  <a:schemeClr val="tx1"/>
                </a:solidFill>
                <a:effectLst/>
                <a:latin typeface="+mn-lt"/>
                <a:ea typeface="+mn-ea"/>
                <a:cs typeface="+mn-cs"/>
              </a:rPr>
              <a:t>, 1994 </a:t>
            </a:r>
            <a:endParaRPr lang="en-US" dirty="0" smtClean="0">
              <a:effectLst/>
            </a:endParaRPr>
          </a:p>
          <a:p>
            <a:r>
              <a:rPr lang="en-US" sz="1200" kern="1200" dirty="0" smtClean="0">
                <a:solidFill>
                  <a:schemeClr val="tx1"/>
                </a:solidFill>
                <a:effectLst/>
                <a:latin typeface="+mn-lt"/>
                <a:ea typeface="+mn-ea"/>
                <a:cs typeface="+mn-cs"/>
              </a:rPr>
              <a:t>http://</a:t>
            </a:r>
            <a:r>
              <a:rPr lang="en-US" sz="1200" kern="1200" dirty="0" err="1" smtClean="0">
                <a:solidFill>
                  <a:schemeClr val="tx1"/>
                </a:solidFill>
                <a:effectLst/>
                <a:latin typeface="+mn-lt"/>
                <a:ea typeface="+mn-ea"/>
                <a:cs typeface="+mn-cs"/>
              </a:rPr>
              <a:t>www.sciencedirect.com</a:t>
            </a:r>
            <a:r>
              <a:rPr lang="en-US" sz="1200" kern="1200" dirty="0" smtClean="0">
                <a:solidFill>
                  <a:schemeClr val="tx1"/>
                </a:solidFill>
                <a:effectLst/>
                <a:latin typeface="+mn-lt"/>
                <a:ea typeface="+mn-ea"/>
                <a:cs typeface="+mn-cs"/>
              </a:rPr>
              <a:t>/science/article/</a:t>
            </a:r>
            <a:r>
              <a:rPr lang="en-US" sz="1200" kern="1200" dirty="0" err="1" smtClean="0">
                <a:solidFill>
                  <a:schemeClr val="tx1"/>
                </a:solidFill>
                <a:effectLst/>
                <a:latin typeface="+mn-lt"/>
                <a:ea typeface="+mn-ea"/>
                <a:cs typeface="+mn-cs"/>
              </a:rPr>
              <a:t>pii</a:t>
            </a:r>
            <a:r>
              <a:rPr lang="en-US" sz="1200" kern="1200" dirty="0" smtClean="0">
                <a:solidFill>
                  <a:schemeClr val="tx1"/>
                </a:solidFill>
                <a:effectLst/>
                <a:latin typeface="+mn-lt"/>
                <a:ea typeface="+mn-ea"/>
                <a:cs typeface="+mn-cs"/>
              </a:rPr>
              <a:t>/0048969794900809 </a:t>
            </a:r>
            <a:endParaRPr lang="en-US" dirty="0" smtClean="0">
              <a:effectLst/>
            </a:endParaRPr>
          </a:p>
          <a:p>
            <a:endParaRPr lang="en-US" dirty="0"/>
          </a:p>
        </p:txBody>
      </p:sp>
      <p:sp>
        <p:nvSpPr>
          <p:cNvPr id="4" name="Slide Number Placeholder 3"/>
          <p:cNvSpPr>
            <a:spLocks noGrp="1"/>
          </p:cNvSpPr>
          <p:nvPr>
            <p:ph type="sldNum" sz="quarter" idx="10"/>
          </p:nvPr>
        </p:nvSpPr>
        <p:spPr/>
        <p:txBody>
          <a:bodyPr/>
          <a:lstStyle/>
          <a:p>
            <a:fld id="{73A540ED-B878-344D-B1DA-E81A3630A6EF}" type="slidenum">
              <a:rPr lang="en-US" smtClean="0"/>
              <a:t>30</a:t>
            </a:fld>
            <a:endParaRPr lang="en-US"/>
          </a:p>
        </p:txBody>
      </p:sp>
    </p:spTree>
    <p:extLst>
      <p:ext uri="{BB962C8B-B14F-4D97-AF65-F5344CB8AC3E}">
        <p14:creationId xmlns:p14="http://schemas.microsoft.com/office/powerpoint/2010/main" val="42482716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http://</a:t>
            </a:r>
            <a:r>
              <a:rPr lang="en-US" sz="1200" kern="1200" dirty="0" err="1" smtClean="0">
                <a:solidFill>
                  <a:schemeClr val="tx1"/>
                </a:solidFill>
                <a:effectLst/>
                <a:latin typeface="+mn-lt"/>
                <a:ea typeface="+mn-ea"/>
                <a:cs typeface="+mn-cs"/>
              </a:rPr>
              <a:t>www.nap.edu</a:t>
            </a:r>
            <a:r>
              <a:rPr lang="en-US" sz="1200" kern="1200" dirty="0" smtClean="0">
                <a:solidFill>
                  <a:schemeClr val="tx1"/>
                </a:solidFill>
                <a:effectLst/>
                <a:latin typeface="+mn-lt"/>
                <a:ea typeface="+mn-ea"/>
                <a:cs typeface="+mn-cs"/>
              </a:rPr>
              <a:t>/</a:t>
            </a:r>
            <a:r>
              <a:rPr lang="en-US" sz="1200" kern="1200" dirty="0" err="1" smtClean="0">
                <a:solidFill>
                  <a:schemeClr val="tx1"/>
                </a:solidFill>
                <a:effectLst/>
                <a:latin typeface="+mn-lt"/>
                <a:ea typeface="+mn-ea"/>
                <a:cs typeface="+mn-cs"/>
              </a:rPr>
              <a:t>catalog.php?record_id</a:t>
            </a:r>
            <a:r>
              <a:rPr lang="en-US" sz="1200" kern="1200" dirty="0" smtClean="0">
                <a:solidFill>
                  <a:schemeClr val="tx1"/>
                </a:solidFill>
                <a:effectLst/>
                <a:latin typeface="+mn-lt"/>
                <a:ea typeface="+mn-ea"/>
                <a:cs typeface="+mn-cs"/>
              </a:rPr>
              <a:t>=11340</a:t>
            </a:r>
          </a:p>
          <a:p>
            <a:r>
              <a:rPr lang="en-US" sz="1200" kern="1200" dirty="0" smtClean="0">
                <a:solidFill>
                  <a:schemeClr val="tx1"/>
                </a:solidFill>
                <a:effectLst/>
                <a:latin typeface="+mn-lt"/>
                <a:ea typeface="+mn-ea"/>
                <a:cs typeface="+mn-cs"/>
              </a:rPr>
              <a:t>NRC = National Research</a:t>
            </a:r>
            <a:r>
              <a:rPr lang="en-US" sz="1200" kern="1200" baseline="0" dirty="0" smtClean="0">
                <a:solidFill>
                  <a:schemeClr val="tx1"/>
                </a:solidFill>
                <a:effectLst/>
                <a:latin typeface="+mn-lt"/>
                <a:ea typeface="+mn-ea"/>
                <a:cs typeface="+mn-cs"/>
              </a:rPr>
              <a:t> Council</a:t>
            </a:r>
            <a:endParaRPr lang="en-US" dirty="0"/>
          </a:p>
        </p:txBody>
      </p:sp>
      <p:sp>
        <p:nvSpPr>
          <p:cNvPr id="4" name="Slide Number Placeholder 3"/>
          <p:cNvSpPr>
            <a:spLocks noGrp="1"/>
          </p:cNvSpPr>
          <p:nvPr>
            <p:ph type="sldNum" sz="quarter" idx="10"/>
          </p:nvPr>
        </p:nvSpPr>
        <p:spPr/>
        <p:txBody>
          <a:bodyPr/>
          <a:lstStyle/>
          <a:p>
            <a:fld id="{73A540ED-B878-344D-B1DA-E81A3630A6EF}" type="slidenum">
              <a:rPr lang="en-US" smtClean="0"/>
              <a:t>3</a:t>
            </a:fld>
            <a:endParaRPr lang="en-US"/>
          </a:p>
        </p:txBody>
      </p:sp>
    </p:spTree>
    <p:extLst>
      <p:ext uri="{BB962C8B-B14F-4D97-AF65-F5344CB8AC3E}">
        <p14:creationId xmlns:p14="http://schemas.microsoft.com/office/powerpoint/2010/main" val="243871656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http://</a:t>
            </a:r>
            <a:r>
              <a:rPr lang="en-US" dirty="0" err="1" smtClean="0"/>
              <a:t>journals.lww.com</a:t>
            </a:r>
            <a:r>
              <a:rPr lang="en-US" dirty="0" smtClean="0"/>
              <a:t>/health-physics/Abstract/1974/11000/Radium_in_Man_.10.aspx</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Dose-response relationships for radium-induced bone sarcomas., Rowland RE, </a:t>
            </a:r>
            <a:r>
              <a:rPr lang="en-US" sz="1200" kern="1200" dirty="0" err="1" smtClean="0">
                <a:solidFill>
                  <a:schemeClr val="tx1"/>
                </a:solidFill>
                <a:effectLst/>
                <a:latin typeface="+mn-lt"/>
                <a:ea typeface="+mn-ea"/>
                <a:cs typeface="+mn-cs"/>
              </a:rPr>
              <a:t>Stehney</a:t>
            </a:r>
            <a:r>
              <a:rPr lang="en-US" sz="1200" kern="1200" dirty="0" smtClean="0">
                <a:solidFill>
                  <a:schemeClr val="tx1"/>
                </a:solidFill>
                <a:effectLst/>
                <a:latin typeface="+mn-lt"/>
                <a:ea typeface="+mn-ea"/>
                <a:cs typeface="+mn-cs"/>
              </a:rPr>
              <a:t> AF, Lucas HF. 1983. http://</a:t>
            </a:r>
            <a:r>
              <a:rPr lang="en-US" sz="1200" kern="1200" dirty="0" err="1" smtClean="0">
                <a:solidFill>
                  <a:schemeClr val="tx1"/>
                </a:solidFill>
                <a:effectLst/>
                <a:latin typeface="+mn-lt"/>
                <a:ea typeface="+mn-ea"/>
                <a:cs typeface="+mn-cs"/>
              </a:rPr>
              <a:t>www.ncbi.nlm.nih.gov</a:t>
            </a:r>
            <a:r>
              <a:rPr lang="en-US" sz="1200" kern="1200" dirty="0" smtClean="0">
                <a:solidFill>
                  <a:schemeClr val="tx1"/>
                </a:solidFill>
                <a:effectLst/>
                <a:latin typeface="+mn-lt"/>
                <a:ea typeface="+mn-ea"/>
                <a:cs typeface="+mn-cs"/>
              </a:rPr>
              <a:t>/</a:t>
            </a:r>
            <a:r>
              <a:rPr lang="en-US" sz="1200" kern="1200" dirty="0" err="1" smtClean="0">
                <a:solidFill>
                  <a:schemeClr val="tx1"/>
                </a:solidFill>
                <a:effectLst/>
                <a:latin typeface="+mn-lt"/>
                <a:ea typeface="+mn-ea"/>
                <a:cs typeface="+mn-cs"/>
              </a:rPr>
              <a:t>pubmed</a:t>
            </a:r>
            <a:r>
              <a:rPr lang="en-US" sz="1200" kern="1200" dirty="0" smtClean="0">
                <a:solidFill>
                  <a:schemeClr val="tx1"/>
                </a:solidFill>
                <a:effectLst/>
                <a:latin typeface="+mn-lt"/>
                <a:ea typeface="+mn-ea"/>
                <a:cs typeface="+mn-cs"/>
              </a:rPr>
              <a:t>/6862895 </a:t>
            </a:r>
            <a:endParaRPr lang="en-US" dirty="0" smtClean="0">
              <a:effectLst/>
            </a:endParaRPr>
          </a:p>
          <a:p>
            <a:r>
              <a:rPr lang="en-US" sz="1200" kern="1200" dirty="0" smtClean="0">
                <a:solidFill>
                  <a:schemeClr val="tx1"/>
                </a:solidFill>
                <a:effectLst/>
                <a:latin typeface="+mn-lt"/>
                <a:ea typeface="+mn-ea"/>
                <a:cs typeface="+mn-cs"/>
              </a:rPr>
              <a:t>Radiation </a:t>
            </a:r>
            <a:r>
              <a:rPr lang="en-US" sz="1200" kern="1200" dirty="0" err="1" smtClean="0">
                <a:solidFill>
                  <a:schemeClr val="tx1"/>
                </a:solidFill>
                <a:effectLst/>
                <a:latin typeface="+mn-lt"/>
                <a:ea typeface="+mn-ea"/>
                <a:cs typeface="+mn-cs"/>
              </a:rPr>
              <a:t>Hormesis</a:t>
            </a:r>
            <a:r>
              <a:rPr lang="en-US" sz="1200" kern="1200" dirty="0" smtClean="0">
                <a:solidFill>
                  <a:schemeClr val="tx1"/>
                </a:solidFill>
                <a:effectLst/>
                <a:latin typeface="+mn-lt"/>
                <a:ea typeface="+mn-ea"/>
                <a:cs typeface="+mn-cs"/>
              </a:rPr>
              <a:t> and the Linear-No-Threshold Assumption, Charles L. Sanders - 2009, page 44, http://</a:t>
            </a:r>
            <a:r>
              <a:rPr lang="en-US" sz="1200" kern="1200" dirty="0" err="1" smtClean="0">
                <a:solidFill>
                  <a:schemeClr val="tx1"/>
                </a:solidFill>
                <a:effectLst/>
                <a:latin typeface="+mn-lt"/>
                <a:ea typeface="+mn-ea"/>
                <a:cs typeface="+mn-cs"/>
              </a:rPr>
              <a:t>books.google.com</a:t>
            </a:r>
            <a:r>
              <a:rPr lang="en-US" sz="1200" kern="1200" dirty="0" smtClean="0">
                <a:solidFill>
                  <a:schemeClr val="tx1"/>
                </a:solidFill>
                <a:effectLst/>
                <a:latin typeface="+mn-lt"/>
                <a:ea typeface="+mn-ea"/>
                <a:cs typeface="+mn-cs"/>
              </a:rPr>
              <a:t>/</a:t>
            </a:r>
            <a:r>
              <a:rPr lang="en-US" sz="1200" kern="1200" dirty="0" err="1" smtClean="0">
                <a:solidFill>
                  <a:schemeClr val="tx1"/>
                </a:solidFill>
                <a:effectLst/>
                <a:latin typeface="+mn-lt"/>
                <a:ea typeface="+mn-ea"/>
                <a:cs typeface="+mn-cs"/>
              </a:rPr>
              <a:t>books?isbn</a:t>
            </a:r>
            <a:r>
              <a:rPr lang="en-US" sz="1200" kern="1200" dirty="0" smtClean="0">
                <a:solidFill>
                  <a:schemeClr val="tx1"/>
                </a:solidFill>
                <a:effectLst/>
                <a:latin typeface="+mn-lt"/>
                <a:ea typeface="+mn-ea"/>
                <a:cs typeface="+mn-cs"/>
              </a:rPr>
              <a:t>=3642037208 </a:t>
            </a:r>
            <a:endParaRPr lang="en-US" dirty="0" smtClean="0">
              <a:effectLst/>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73A540ED-B878-344D-B1DA-E81A3630A6EF}" type="slidenum">
              <a:rPr lang="en-US" smtClean="0"/>
              <a:t>31</a:t>
            </a:fld>
            <a:endParaRPr lang="en-US"/>
          </a:p>
        </p:txBody>
      </p:sp>
    </p:spTree>
    <p:extLst>
      <p:ext uri="{BB962C8B-B14F-4D97-AF65-F5344CB8AC3E}">
        <p14:creationId xmlns:p14="http://schemas.microsoft.com/office/powerpoint/2010/main" val="145939777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Mortality from breast cancer after irradiation during fluoroscopic examinations in patients being treated for tuberculosis. Miller et al. 1989 http://</a:t>
            </a:r>
            <a:r>
              <a:rPr lang="en-US" sz="1200" kern="1200" dirty="0" err="1" smtClean="0">
                <a:solidFill>
                  <a:schemeClr val="tx1"/>
                </a:solidFill>
                <a:effectLst/>
                <a:latin typeface="+mn-lt"/>
                <a:ea typeface="+mn-ea"/>
                <a:cs typeface="+mn-cs"/>
              </a:rPr>
              <a:t>www.ncbi.nlm.nih.gov</a:t>
            </a:r>
            <a:r>
              <a:rPr lang="en-US" sz="1200" kern="1200" dirty="0" smtClean="0">
                <a:solidFill>
                  <a:schemeClr val="tx1"/>
                </a:solidFill>
                <a:effectLst/>
                <a:latin typeface="+mn-lt"/>
                <a:ea typeface="+mn-ea"/>
                <a:cs typeface="+mn-cs"/>
              </a:rPr>
              <a:t>/</a:t>
            </a:r>
            <a:r>
              <a:rPr lang="en-US" sz="1200" kern="1200" dirty="0" err="1" smtClean="0">
                <a:solidFill>
                  <a:schemeClr val="tx1"/>
                </a:solidFill>
                <a:effectLst/>
                <a:latin typeface="+mn-lt"/>
                <a:ea typeface="+mn-ea"/>
                <a:cs typeface="+mn-cs"/>
              </a:rPr>
              <a:t>pubmed</a:t>
            </a:r>
            <a:r>
              <a:rPr lang="en-US" sz="1200" kern="1200" dirty="0" smtClean="0">
                <a:solidFill>
                  <a:schemeClr val="tx1"/>
                </a:solidFill>
                <a:effectLst/>
                <a:latin typeface="+mn-lt"/>
                <a:ea typeface="+mn-ea"/>
                <a:cs typeface="+mn-cs"/>
              </a:rPr>
              <a:t>/2797101 </a:t>
            </a:r>
            <a:endParaRPr lang="en-US" dirty="0" smtClean="0">
              <a:effectLst/>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Can Cancer Be Treated with Low Doses of </a:t>
            </a:r>
            <a:r>
              <a:rPr lang="en-US" sz="1200" kern="1200" dirty="0" err="1" smtClean="0">
                <a:solidFill>
                  <a:schemeClr val="tx1"/>
                </a:solidFill>
                <a:effectLst/>
                <a:latin typeface="+mn-lt"/>
                <a:ea typeface="+mn-ea"/>
                <a:cs typeface="+mn-cs"/>
              </a:rPr>
              <a:t>Radiation?Cuttler</a:t>
            </a:r>
            <a:r>
              <a:rPr lang="en-US" sz="1200" kern="1200" dirty="0" smtClean="0">
                <a:solidFill>
                  <a:schemeClr val="tx1"/>
                </a:solidFill>
                <a:effectLst/>
                <a:latin typeface="+mn-lt"/>
                <a:ea typeface="+mn-ea"/>
                <a:cs typeface="+mn-cs"/>
              </a:rPr>
              <a:t> &amp; </a:t>
            </a:r>
            <a:r>
              <a:rPr lang="en-US" sz="1200" kern="1200" dirty="0" err="1" smtClean="0">
                <a:solidFill>
                  <a:schemeClr val="tx1"/>
                </a:solidFill>
                <a:effectLst/>
                <a:latin typeface="+mn-lt"/>
                <a:ea typeface="+mn-ea"/>
                <a:cs typeface="+mn-cs"/>
              </a:rPr>
              <a:t>Pollycove</a:t>
            </a:r>
            <a:r>
              <a:rPr lang="en-US" sz="1200" kern="1200" dirty="0" smtClean="0">
                <a:solidFill>
                  <a:schemeClr val="tx1"/>
                </a:solidFill>
                <a:effectLst/>
                <a:latin typeface="+mn-lt"/>
                <a:ea typeface="+mn-ea"/>
                <a:cs typeface="+mn-cs"/>
              </a:rPr>
              <a:t> 2003 http://</a:t>
            </a:r>
            <a:r>
              <a:rPr lang="en-US" sz="1200" kern="1200" dirty="0" err="1" smtClean="0">
                <a:solidFill>
                  <a:schemeClr val="tx1"/>
                </a:solidFill>
                <a:effectLst/>
                <a:latin typeface="+mn-lt"/>
                <a:ea typeface="+mn-ea"/>
                <a:cs typeface="+mn-cs"/>
              </a:rPr>
              <a:t>www.jpands.org</a:t>
            </a:r>
            <a:r>
              <a:rPr lang="en-US" sz="1200" kern="1200" dirty="0" smtClean="0">
                <a:solidFill>
                  <a:schemeClr val="tx1"/>
                </a:solidFill>
                <a:effectLst/>
                <a:latin typeface="+mn-lt"/>
                <a:ea typeface="+mn-ea"/>
                <a:cs typeface="+mn-cs"/>
              </a:rPr>
              <a:t>/vol8no4/</a:t>
            </a:r>
            <a:r>
              <a:rPr lang="en-US" sz="1200" kern="1200" dirty="0" err="1" smtClean="0">
                <a:solidFill>
                  <a:schemeClr val="tx1"/>
                </a:solidFill>
                <a:effectLst/>
                <a:latin typeface="+mn-lt"/>
                <a:ea typeface="+mn-ea"/>
                <a:cs typeface="+mn-cs"/>
              </a:rPr>
              <a:t>cuttler.pdf</a:t>
            </a:r>
            <a:r>
              <a:rPr lang="en-US" sz="1200" kern="1200" dirty="0" smtClean="0">
                <a:solidFill>
                  <a:schemeClr val="tx1"/>
                </a:solidFill>
                <a:effectLst/>
                <a:latin typeface="+mn-lt"/>
                <a:ea typeface="+mn-ea"/>
                <a:cs typeface="+mn-cs"/>
              </a:rPr>
              <a:t> </a:t>
            </a:r>
            <a:endParaRPr lang="en-US" dirty="0" smtClean="0">
              <a:effectLst/>
            </a:endParaRPr>
          </a:p>
          <a:p>
            <a:r>
              <a:rPr lang="en-US" dirty="0" smtClean="0"/>
              <a:t>http://</a:t>
            </a:r>
            <a:r>
              <a:rPr lang="en-US" dirty="0" err="1" smtClean="0"/>
              <a:t>www.ncbi.nlm.nih.gov</a:t>
            </a:r>
            <a:r>
              <a:rPr lang="en-US" dirty="0" smtClean="0"/>
              <a:t>/</a:t>
            </a:r>
            <a:r>
              <a:rPr lang="en-US" dirty="0" err="1" smtClean="0"/>
              <a:t>pubmed</a:t>
            </a:r>
            <a:r>
              <a:rPr lang="en-US" dirty="0" smtClean="0"/>
              <a:t>/2797101</a:t>
            </a:r>
            <a:endParaRPr lang="en-US" dirty="0"/>
          </a:p>
        </p:txBody>
      </p:sp>
      <p:sp>
        <p:nvSpPr>
          <p:cNvPr id="4" name="Slide Number Placeholder 3"/>
          <p:cNvSpPr>
            <a:spLocks noGrp="1"/>
          </p:cNvSpPr>
          <p:nvPr>
            <p:ph type="sldNum" sz="quarter" idx="10"/>
          </p:nvPr>
        </p:nvSpPr>
        <p:spPr/>
        <p:txBody>
          <a:bodyPr/>
          <a:lstStyle/>
          <a:p>
            <a:fld id="{73A540ED-B878-344D-B1DA-E81A3630A6EF}" type="slidenum">
              <a:rPr lang="en-US" smtClean="0"/>
              <a:t>32</a:t>
            </a:fld>
            <a:endParaRPr lang="en-US"/>
          </a:p>
        </p:txBody>
      </p:sp>
    </p:spTree>
    <p:extLst>
      <p:ext uri="{BB962C8B-B14F-4D97-AF65-F5344CB8AC3E}">
        <p14:creationId xmlns:p14="http://schemas.microsoft.com/office/powerpoint/2010/main" val="41297440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Total body irradiation as treatment for </a:t>
            </a:r>
            <a:r>
              <a:rPr lang="en-US" sz="1200" kern="1200" dirty="0" err="1" smtClean="0">
                <a:solidFill>
                  <a:schemeClr val="tx1"/>
                </a:solidFill>
                <a:effectLst/>
                <a:latin typeface="+mn-lt"/>
                <a:ea typeface="+mn-ea"/>
                <a:cs typeface="+mn-cs"/>
              </a:rPr>
              <a:t>lymphosarcoma</a:t>
            </a:r>
            <a:r>
              <a:rPr lang="en-US" sz="1200" kern="1200" dirty="0" smtClean="0">
                <a:solidFill>
                  <a:schemeClr val="tx1"/>
                </a:solidFill>
                <a:effectLst/>
                <a:latin typeface="+mn-lt"/>
                <a:ea typeface="+mn-ea"/>
                <a:cs typeface="+mn-cs"/>
              </a:rPr>
              <a:t>. , Chaffey et al., 1976. http://</a:t>
            </a:r>
            <a:r>
              <a:rPr lang="en-US" sz="1200" kern="1200" dirty="0" err="1" smtClean="0">
                <a:solidFill>
                  <a:schemeClr val="tx1"/>
                </a:solidFill>
                <a:effectLst/>
                <a:latin typeface="+mn-lt"/>
                <a:ea typeface="+mn-ea"/>
                <a:cs typeface="+mn-cs"/>
              </a:rPr>
              <a:t>www.ncbi.nlm.nih.gov</a:t>
            </a:r>
            <a:r>
              <a:rPr lang="en-US" sz="1200" kern="1200" dirty="0" smtClean="0">
                <a:solidFill>
                  <a:schemeClr val="tx1"/>
                </a:solidFill>
                <a:effectLst/>
                <a:latin typeface="+mn-lt"/>
                <a:ea typeface="+mn-ea"/>
                <a:cs typeface="+mn-cs"/>
              </a:rPr>
              <a:t>/</a:t>
            </a:r>
            <a:r>
              <a:rPr lang="en-US" sz="1200" kern="1200" dirty="0" err="1" smtClean="0">
                <a:solidFill>
                  <a:schemeClr val="tx1"/>
                </a:solidFill>
                <a:effectLst/>
                <a:latin typeface="+mn-lt"/>
                <a:ea typeface="+mn-ea"/>
                <a:cs typeface="+mn-cs"/>
              </a:rPr>
              <a:t>pubmed</a:t>
            </a:r>
            <a:r>
              <a:rPr lang="en-US" sz="1200" kern="1200" dirty="0" smtClean="0">
                <a:solidFill>
                  <a:schemeClr val="tx1"/>
                </a:solidFill>
                <a:effectLst/>
                <a:latin typeface="+mn-lt"/>
                <a:ea typeface="+mn-ea"/>
                <a:cs typeface="+mn-cs"/>
              </a:rPr>
              <a:t>/823140 </a:t>
            </a:r>
            <a:endParaRPr lang="en-US" dirty="0" smtClean="0">
              <a:effectLst/>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Compelling Reasons for a Paradigm Shift in Radiation Safety and Revised Health Physics Goals https://</a:t>
            </a:r>
            <a:r>
              <a:rPr lang="en-US" sz="1200" kern="1200" dirty="0" err="1" smtClean="0">
                <a:solidFill>
                  <a:schemeClr val="tx1"/>
                </a:solidFill>
                <a:effectLst/>
                <a:latin typeface="+mn-lt"/>
                <a:ea typeface="+mn-ea"/>
                <a:cs typeface="+mn-cs"/>
              </a:rPr>
              <a:t>drive.google.com</a:t>
            </a:r>
            <a:r>
              <a:rPr lang="en-US" sz="1200" kern="1200" dirty="0" smtClean="0">
                <a:solidFill>
                  <a:schemeClr val="tx1"/>
                </a:solidFill>
                <a:effectLst/>
                <a:latin typeface="+mn-lt"/>
                <a:ea typeface="+mn-ea"/>
                <a:cs typeface="+mn-cs"/>
              </a:rPr>
              <a:t>/file/d/0B6XPKnvfFRDJX1JVXzZlYW1FWVE/view</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effectLst/>
              </a:rPr>
              <a:t>http://</a:t>
            </a:r>
            <a:r>
              <a:rPr lang="en-US" dirty="0" err="1" smtClean="0">
                <a:effectLst/>
              </a:rPr>
              <a:t>www.jpands.org</a:t>
            </a:r>
            <a:r>
              <a:rPr lang="en-US" dirty="0" smtClean="0">
                <a:effectLst/>
              </a:rPr>
              <a:t>/vol8no4/</a:t>
            </a:r>
            <a:r>
              <a:rPr lang="en-US" dirty="0" err="1" smtClean="0">
                <a:effectLst/>
              </a:rPr>
              <a:t>cuttler.pdf</a:t>
            </a:r>
            <a:endParaRPr lang="en-US" dirty="0" smtClean="0">
              <a:effectLst/>
            </a:endParaRPr>
          </a:p>
          <a:p>
            <a:endParaRPr lang="en-US" dirty="0"/>
          </a:p>
        </p:txBody>
      </p:sp>
      <p:sp>
        <p:nvSpPr>
          <p:cNvPr id="4" name="Slide Number Placeholder 3"/>
          <p:cNvSpPr>
            <a:spLocks noGrp="1"/>
          </p:cNvSpPr>
          <p:nvPr>
            <p:ph type="sldNum" sz="quarter" idx="10"/>
          </p:nvPr>
        </p:nvSpPr>
        <p:spPr/>
        <p:txBody>
          <a:bodyPr/>
          <a:lstStyle/>
          <a:p>
            <a:fld id="{73A540ED-B878-344D-B1DA-E81A3630A6EF}" type="slidenum">
              <a:rPr lang="en-US" smtClean="0"/>
              <a:t>33</a:t>
            </a:fld>
            <a:endParaRPr lang="en-US"/>
          </a:p>
        </p:txBody>
      </p:sp>
    </p:spTree>
    <p:extLst>
      <p:ext uri="{BB962C8B-B14F-4D97-AF65-F5344CB8AC3E}">
        <p14:creationId xmlns:p14="http://schemas.microsoft.com/office/powerpoint/2010/main" val="357851175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3A540ED-B878-344D-B1DA-E81A3630A6EF}" type="slidenum">
              <a:rPr lang="en-US" smtClean="0"/>
              <a:t>34</a:t>
            </a:fld>
            <a:endParaRPr lang="en-US"/>
          </a:p>
        </p:txBody>
      </p:sp>
    </p:spTree>
    <p:extLst>
      <p:ext uri="{BB962C8B-B14F-4D97-AF65-F5344CB8AC3E}">
        <p14:creationId xmlns:p14="http://schemas.microsoft.com/office/powerpoint/2010/main" val="152187874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r>
              <a:rPr lang="en-US" dirty="0" err="1" smtClean="0"/>
              <a:t>radiationeffects.org</a:t>
            </a:r>
            <a:r>
              <a:rPr lang="en-US" dirty="0" smtClean="0"/>
              <a:t> SARI website</a:t>
            </a:r>
          </a:p>
          <a:p>
            <a:r>
              <a:rPr lang="en-US" dirty="0" smtClean="0"/>
              <a:t>http://</a:t>
            </a:r>
            <a:r>
              <a:rPr lang="en-US" dirty="0" err="1" smtClean="0"/>
              <a:t>www.amazon.com</a:t>
            </a:r>
            <a:r>
              <a:rPr lang="en-US" dirty="0" smtClean="0"/>
              <a:t>/Radiation-Reason-Impact-Science-Culture/</a:t>
            </a:r>
            <a:r>
              <a:rPr lang="en-US" dirty="0" err="1" smtClean="0"/>
              <a:t>dp</a:t>
            </a:r>
            <a:r>
              <a:rPr lang="en-US" dirty="0" smtClean="0"/>
              <a:t>/0956275613/ref=sr_1_1?ie=UTF8&amp;qid=1439724889&amp;sr=8-1&amp;keywords=</a:t>
            </a:r>
            <a:r>
              <a:rPr lang="en-US" dirty="0" err="1" smtClean="0"/>
              <a:t>allison+radiation+and+reason</a:t>
            </a:r>
            <a:endParaRPr lang="en-US" dirty="0" smtClean="0"/>
          </a:p>
          <a:p>
            <a:r>
              <a:rPr lang="en-US" dirty="0" smtClean="0"/>
              <a:t>http://</a:t>
            </a:r>
            <a:r>
              <a:rPr lang="en-US" dirty="0" err="1" smtClean="0"/>
              <a:t>pbadupws.nrc.gov</a:t>
            </a:r>
            <a:r>
              <a:rPr lang="en-US" dirty="0" smtClean="0"/>
              <a:t>/docs/ML1505/ML15051A503.pdf Marcus letter</a:t>
            </a:r>
          </a:p>
          <a:p>
            <a:r>
              <a:rPr lang="en-US" dirty="0" smtClean="0"/>
              <a:t>http://</a:t>
            </a:r>
            <a:r>
              <a:rPr lang="en-US" dirty="0" err="1" smtClean="0"/>
              <a:t>pbadupws.nrc.gov</a:t>
            </a:r>
            <a:r>
              <a:rPr lang="en-US" dirty="0" smtClean="0"/>
              <a:t>/docs/ML1505/ML15057A349.pdf Miller letter</a:t>
            </a:r>
          </a:p>
          <a:p>
            <a:r>
              <a:rPr lang="en-US" dirty="0" smtClean="0"/>
              <a:t>http://</a:t>
            </a:r>
            <a:r>
              <a:rPr lang="en-US" dirty="0" err="1" smtClean="0"/>
              <a:t>pbadupws.nrc.gov</a:t>
            </a:r>
            <a:r>
              <a:rPr lang="en-US" dirty="0" smtClean="0"/>
              <a:t>/docs/ML1528/ML15287A494.pdf draft NRC</a:t>
            </a:r>
            <a:r>
              <a:rPr lang="en-US" baseline="0" dirty="0" smtClean="0"/>
              <a:t> ACMUI response</a:t>
            </a:r>
            <a:endParaRPr lang="en-US" dirty="0" smtClean="0"/>
          </a:p>
          <a:p>
            <a:r>
              <a:rPr lang="en-US" dirty="0" smtClean="0"/>
              <a:t>http://</a:t>
            </a:r>
            <a:r>
              <a:rPr lang="en-US" dirty="0" err="1" smtClean="0"/>
              <a:t>pbadupws.nrc.gov</a:t>
            </a:r>
            <a:r>
              <a:rPr lang="en-US" dirty="0" smtClean="0"/>
              <a:t>/docs/ML1528/ML15287A494.pdf draft NRC subcommittee recommendations</a:t>
            </a:r>
            <a:endParaRPr lang="en-US" dirty="0"/>
          </a:p>
        </p:txBody>
      </p:sp>
      <p:sp>
        <p:nvSpPr>
          <p:cNvPr id="4" name="Slide Number Placeholder 3"/>
          <p:cNvSpPr>
            <a:spLocks noGrp="1"/>
          </p:cNvSpPr>
          <p:nvPr>
            <p:ph type="sldNum" sz="quarter" idx="10"/>
          </p:nvPr>
        </p:nvSpPr>
        <p:spPr/>
        <p:txBody>
          <a:bodyPr/>
          <a:lstStyle/>
          <a:p>
            <a:fld id="{73A540ED-B878-344D-B1DA-E81A3630A6EF}" type="slidenum">
              <a:rPr lang="en-US" smtClean="0"/>
              <a:t>35</a:t>
            </a:fld>
            <a:endParaRPr lang="en-US"/>
          </a:p>
        </p:txBody>
      </p:sp>
    </p:spTree>
    <p:extLst>
      <p:ext uri="{BB962C8B-B14F-4D97-AF65-F5344CB8AC3E}">
        <p14:creationId xmlns:p14="http://schemas.microsoft.com/office/powerpoint/2010/main" val="131099603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r>
              <a:rPr lang="en-US" dirty="0" smtClean="0"/>
              <a:t>http://</a:t>
            </a:r>
            <a:r>
              <a:rPr lang="en-US" dirty="0" err="1" smtClean="0"/>
              <a:t>pbadupws.nrc.gov</a:t>
            </a:r>
            <a:r>
              <a:rPr lang="en-US" dirty="0" smtClean="0"/>
              <a:t>/docs/ML1527/ML15275A054.pdf retired NRC counsel Crane</a:t>
            </a:r>
          </a:p>
        </p:txBody>
      </p:sp>
      <p:sp>
        <p:nvSpPr>
          <p:cNvPr id="4" name="Slide Number Placeholder 3"/>
          <p:cNvSpPr>
            <a:spLocks noGrp="1"/>
          </p:cNvSpPr>
          <p:nvPr>
            <p:ph type="sldNum" sz="quarter" idx="10"/>
          </p:nvPr>
        </p:nvSpPr>
        <p:spPr/>
        <p:txBody>
          <a:bodyPr/>
          <a:lstStyle/>
          <a:p>
            <a:fld id="{73A540ED-B878-344D-B1DA-E81A3630A6EF}" type="slidenum">
              <a:rPr lang="en-US" smtClean="0"/>
              <a:t>36</a:t>
            </a:fld>
            <a:endParaRPr lang="en-US"/>
          </a:p>
        </p:txBody>
      </p:sp>
    </p:spTree>
    <p:extLst>
      <p:ext uri="{BB962C8B-B14F-4D97-AF65-F5344CB8AC3E}">
        <p14:creationId xmlns:p14="http://schemas.microsoft.com/office/powerpoint/2010/main" val="131099603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r>
              <a:rPr lang="en-US" dirty="0" smtClean="0"/>
              <a:t>http://</a:t>
            </a:r>
            <a:r>
              <a:rPr lang="en-US" dirty="0" err="1" smtClean="0"/>
              <a:t>pbadupws.nrc.gov</a:t>
            </a:r>
            <a:r>
              <a:rPr lang="en-US" dirty="0" smtClean="0"/>
              <a:t>/docs/ML1528/ML15287A494.pdf draft NRC</a:t>
            </a:r>
            <a:r>
              <a:rPr lang="en-US" baseline="0" dirty="0" smtClean="0"/>
              <a:t> ACMUI response</a:t>
            </a:r>
            <a:endParaRPr lang="en-US" dirty="0" smtClean="0"/>
          </a:p>
          <a:p>
            <a:r>
              <a:rPr lang="en-US" dirty="0" smtClean="0"/>
              <a:t>http://</a:t>
            </a:r>
            <a:r>
              <a:rPr lang="en-US" dirty="0" err="1" smtClean="0"/>
              <a:t>pbadupws.nrc.gov</a:t>
            </a:r>
            <a:r>
              <a:rPr lang="en-US" dirty="0" smtClean="0"/>
              <a:t>/docs/ML1528/ML15287A494.pdf draft NRC subcommittee recommendations</a:t>
            </a:r>
            <a:endParaRPr lang="en-US" dirty="0"/>
          </a:p>
        </p:txBody>
      </p:sp>
      <p:sp>
        <p:nvSpPr>
          <p:cNvPr id="4" name="Slide Number Placeholder 3"/>
          <p:cNvSpPr>
            <a:spLocks noGrp="1"/>
          </p:cNvSpPr>
          <p:nvPr>
            <p:ph type="sldNum" sz="quarter" idx="10"/>
          </p:nvPr>
        </p:nvSpPr>
        <p:spPr/>
        <p:txBody>
          <a:bodyPr/>
          <a:lstStyle/>
          <a:p>
            <a:fld id="{73A540ED-B878-344D-B1DA-E81A3630A6EF}" type="slidenum">
              <a:rPr lang="en-US" smtClean="0"/>
              <a:t>37</a:t>
            </a:fld>
            <a:endParaRPr lang="en-US"/>
          </a:p>
        </p:txBody>
      </p:sp>
    </p:spTree>
    <p:extLst>
      <p:ext uri="{BB962C8B-B14F-4D97-AF65-F5344CB8AC3E}">
        <p14:creationId xmlns:p14="http://schemas.microsoft.com/office/powerpoint/2010/main" val="131099603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r>
              <a:rPr lang="en-US" dirty="0" smtClean="0"/>
              <a:t>https://</a:t>
            </a:r>
            <a:r>
              <a:rPr lang="en-US" dirty="0" err="1" smtClean="0"/>
              <a:t>www.x-lnt.org</a:t>
            </a:r>
            <a:r>
              <a:rPr lang="en-US" dirty="0" smtClean="0"/>
              <a:t>/reasons-to-eliminate-the-</a:t>
            </a:r>
            <a:r>
              <a:rPr lang="en-US" dirty="0" err="1" smtClean="0"/>
              <a:t>lnt</a:t>
            </a:r>
            <a:r>
              <a:rPr lang="en-US" dirty="0" smtClean="0"/>
              <a:t>-model</a:t>
            </a:r>
            <a:endParaRPr lang="en-US" dirty="0"/>
          </a:p>
        </p:txBody>
      </p:sp>
      <p:sp>
        <p:nvSpPr>
          <p:cNvPr id="4" name="Slide Number Placeholder 3"/>
          <p:cNvSpPr>
            <a:spLocks noGrp="1"/>
          </p:cNvSpPr>
          <p:nvPr>
            <p:ph type="sldNum" sz="quarter" idx="10"/>
          </p:nvPr>
        </p:nvSpPr>
        <p:spPr/>
        <p:txBody>
          <a:bodyPr/>
          <a:lstStyle/>
          <a:p>
            <a:fld id="{73A540ED-B878-344D-B1DA-E81A3630A6EF}" type="slidenum">
              <a:rPr lang="en-US" smtClean="0"/>
              <a:t>38</a:t>
            </a:fld>
            <a:endParaRPr lang="en-US"/>
          </a:p>
        </p:txBody>
      </p:sp>
    </p:spTree>
    <p:extLst>
      <p:ext uri="{BB962C8B-B14F-4D97-AF65-F5344CB8AC3E}">
        <p14:creationId xmlns:p14="http://schemas.microsoft.com/office/powerpoint/2010/main" val="131099603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www.researchgate.net</a:t>
            </a:r>
            <a:r>
              <a:rPr lang="en-US" dirty="0" smtClean="0"/>
              <a:t>/publication/44807134_Low-Dose_Cancer_Risk_Modeling_Must_Recognize_Up-Regulation_Of_Protection</a:t>
            </a:r>
          </a:p>
          <a:p>
            <a:r>
              <a:rPr lang="en-US" dirty="0" smtClean="0"/>
              <a:t>https://</a:t>
            </a:r>
            <a:r>
              <a:rPr lang="en-US" dirty="0" err="1" smtClean="0"/>
              <a:t>www.heighpubs.org</a:t>
            </a:r>
            <a:r>
              <a:rPr lang="en-US" dirty="0" smtClean="0"/>
              <a:t>/</a:t>
            </a:r>
            <a:r>
              <a:rPr lang="en-US" dirty="0" err="1" smtClean="0"/>
              <a:t>jro</a:t>
            </a:r>
            <a:r>
              <a:rPr lang="en-US" dirty="0" smtClean="0"/>
              <a:t>/jro-aid1007.php</a:t>
            </a:r>
          </a:p>
          <a:p>
            <a:r>
              <a:rPr lang="en-US" dirty="0" smtClean="0"/>
              <a:t>http://</a:t>
            </a:r>
            <a:r>
              <a:rPr lang="en-US" dirty="0" err="1" smtClean="0"/>
              <a:t>oatext.com</a:t>
            </a:r>
            <a:r>
              <a:rPr lang="en-US" dirty="0" smtClean="0"/>
              <a:t>/Time-to-Eliminate-LNT-The-NRC-Needs-to-Adopt-LT-and-Eliminate-ALARA.php</a:t>
            </a:r>
          </a:p>
          <a:p>
            <a:endParaRPr lang="en-US" dirty="0"/>
          </a:p>
        </p:txBody>
      </p:sp>
      <p:sp>
        <p:nvSpPr>
          <p:cNvPr id="4" name="Slide Number Placeholder 3"/>
          <p:cNvSpPr>
            <a:spLocks noGrp="1"/>
          </p:cNvSpPr>
          <p:nvPr>
            <p:ph type="sldNum" sz="quarter" idx="10"/>
          </p:nvPr>
        </p:nvSpPr>
        <p:spPr/>
        <p:txBody>
          <a:bodyPr/>
          <a:lstStyle/>
          <a:p>
            <a:fld id="{73A540ED-B878-344D-B1DA-E81A3630A6EF}" type="slidenum">
              <a:rPr lang="en-US" smtClean="0"/>
              <a:t>39</a:t>
            </a:fld>
            <a:endParaRPr lang="en-US"/>
          </a:p>
        </p:txBody>
      </p:sp>
    </p:spTree>
    <p:extLst>
      <p:ext uri="{BB962C8B-B14F-4D97-AF65-F5344CB8AC3E}">
        <p14:creationId xmlns:p14="http://schemas.microsoft.com/office/powerpoint/2010/main" val="111584466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r>
              <a:rPr lang="en-US" dirty="0" smtClean="0"/>
              <a:t>http://</a:t>
            </a:r>
            <a:r>
              <a:rPr lang="en-US" dirty="0" err="1" smtClean="0"/>
              <a:t>www.nytimes.com</a:t>
            </a:r>
            <a:r>
              <a:rPr lang="en-US" dirty="0" smtClean="0"/>
              <a:t>/2015/09/22/science/when-radiation-</a:t>
            </a:r>
            <a:r>
              <a:rPr lang="en-US" dirty="0" err="1" smtClean="0"/>
              <a:t>isnt</a:t>
            </a:r>
            <a:r>
              <a:rPr lang="en-US" dirty="0" smtClean="0"/>
              <a:t>-the-real-</a:t>
            </a:r>
            <a:r>
              <a:rPr lang="en-US" dirty="0" err="1" smtClean="0"/>
              <a:t>risk.html</a:t>
            </a:r>
            <a:endParaRPr lang="en-US" dirty="0"/>
          </a:p>
        </p:txBody>
      </p:sp>
      <p:sp>
        <p:nvSpPr>
          <p:cNvPr id="4" name="Slide Number Placeholder 3"/>
          <p:cNvSpPr>
            <a:spLocks noGrp="1"/>
          </p:cNvSpPr>
          <p:nvPr>
            <p:ph type="sldNum" sz="quarter" idx="10"/>
          </p:nvPr>
        </p:nvSpPr>
        <p:spPr/>
        <p:txBody>
          <a:bodyPr/>
          <a:lstStyle/>
          <a:p>
            <a:fld id="{73A540ED-B878-344D-B1DA-E81A3630A6EF}" type="slidenum">
              <a:rPr lang="en-US" smtClean="0"/>
              <a:t>41</a:t>
            </a:fld>
            <a:endParaRPr lang="en-US"/>
          </a:p>
        </p:txBody>
      </p:sp>
    </p:spTree>
    <p:extLst>
      <p:ext uri="{BB962C8B-B14F-4D97-AF65-F5344CB8AC3E}">
        <p14:creationId xmlns:p14="http://schemas.microsoft.com/office/powerpoint/2010/main" val="4100784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r>
              <a:rPr lang="en-US" dirty="0" smtClean="0"/>
              <a:t>http://</a:t>
            </a:r>
            <a:r>
              <a:rPr lang="en-US" dirty="0" err="1" smtClean="0"/>
              <a:t>www.nytimes.com</a:t>
            </a:r>
            <a:r>
              <a:rPr lang="en-US" dirty="0" smtClean="0"/>
              <a:t>/2014/01/31/opinion/we-are-giving-ourselves-</a:t>
            </a:r>
            <a:r>
              <a:rPr lang="en-US" dirty="0" err="1" smtClean="0"/>
              <a:t>cancer.html</a:t>
            </a:r>
            <a:endParaRPr lang="en-US" dirty="0" smtClean="0"/>
          </a:p>
          <a:p>
            <a:r>
              <a:rPr lang="en-US" dirty="0" smtClean="0"/>
              <a:t>http://</a:t>
            </a:r>
            <a:r>
              <a:rPr lang="en-US" dirty="0" err="1" smtClean="0"/>
              <a:t>atomicinsights.com</a:t>
            </a:r>
            <a:r>
              <a:rPr lang="en-US" dirty="0" smtClean="0"/>
              <a:t>/</a:t>
            </a:r>
            <a:r>
              <a:rPr lang="en-US" dirty="0" err="1" smtClean="0"/>
              <a:t>ct</a:t>
            </a:r>
            <a:r>
              <a:rPr lang="en-US" dirty="0" smtClean="0"/>
              <a:t>-scans-save-lives/ response</a:t>
            </a:r>
            <a:r>
              <a:rPr lang="en-US" baseline="0" dirty="0" smtClean="0"/>
              <a:t> by scientists</a:t>
            </a:r>
          </a:p>
          <a:p>
            <a:r>
              <a:rPr lang="en-US" dirty="0" smtClean="0"/>
              <a:t>http://</a:t>
            </a:r>
            <a:r>
              <a:rPr lang="en-US" dirty="0" err="1" smtClean="0"/>
              <a:t>www.ncbi.nlm.nih.gov</a:t>
            </a:r>
            <a:r>
              <a:rPr lang="en-US" dirty="0" smtClean="0"/>
              <a:t>/</a:t>
            </a:r>
            <a:r>
              <a:rPr lang="en-US" dirty="0" err="1" smtClean="0"/>
              <a:t>pubmed</a:t>
            </a:r>
            <a:r>
              <a:rPr lang="en-US" dirty="0" smtClean="0"/>
              <a:t>/26402399 value of CT</a:t>
            </a:r>
          </a:p>
          <a:p>
            <a:r>
              <a:rPr lang="en-US" dirty="0" smtClean="0"/>
              <a:t>http://</a:t>
            </a:r>
            <a:r>
              <a:rPr lang="en-US" dirty="0" err="1" smtClean="0"/>
              <a:t>www.mayoclinicproceedings.org</a:t>
            </a:r>
            <a:r>
              <a:rPr lang="en-US" dirty="0" smtClean="0"/>
              <a:t>/</a:t>
            </a:r>
            <a:r>
              <a:rPr lang="en-US" dirty="0" err="1" smtClean="0"/>
              <a:t>cms</a:t>
            </a:r>
            <a:r>
              <a:rPr lang="en-US" dirty="0" smtClean="0"/>
              <a:t>/attachment/2037659391/2052032946/mmc1.pdf</a:t>
            </a:r>
          </a:p>
          <a:p>
            <a:r>
              <a:rPr lang="en-US" dirty="0" smtClean="0"/>
              <a:t>http://</a:t>
            </a:r>
            <a:r>
              <a:rPr lang="en-US" dirty="0" err="1" smtClean="0"/>
              <a:t>www.mayoclinicproceedings.org</a:t>
            </a:r>
            <a:r>
              <a:rPr lang="en-US" dirty="0" smtClean="0"/>
              <a:t>/article/S0025-6196(15)00591-1/</a:t>
            </a:r>
            <a:r>
              <a:rPr lang="en-US" dirty="0" err="1" smtClean="0"/>
              <a:t>pdf</a:t>
            </a:r>
            <a:endParaRPr lang="en-US" dirty="0"/>
          </a:p>
        </p:txBody>
      </p:sp>
      <p:sp>
        <p:nvSpPr>
          <p:cNvPr id="4" name="Slide Number Placeholder 3"/>
          <p:cNvSpPr>
            <a:spLocks noGrp="1"/>
          </p:cNvSpPr>
          <p:nvPr>
            <p:ph type="sldNum" sz="quarter" idx="10"/>
          </p:nvPr>
        </p:nvSpPr>
        <p:spPr/>
        <p:txBody>
          <a:bodyPr/>
          <a:lstStyle/>
          <a:p>
            <a:fld id="{73A540ED-B878-344D-B1DA-E81A3630A6EF}" type="slidenum">
              <a:rPr lang="en-US" smtClean="0"/>
              <a:t>4</a:t>
            </a:fld>
            <a:endParaRPr lang="en-US"/>
          </a:p>
        </p:txBody>
      </p:sp>
    </p:spTree>
    <p:extLst>
      <p:ext uri="{BB962C8B-B14F-4D97-AF65-F5344CB8AC3E}">
        <p14:creationId xmlns:p14="http://schemas.microsoft.com/office/powerpoint/2010/main" val="32630507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lvl="1"/>
            <a:r>
              <a:rPr lang="en-US" dirty="0" smtClean="0"/>
              <a:t>http://</a:t>
            </a:r>
            <a:r>
              <a:rPr lang="en-US" dirty="0" err="1" smtClean="0"/>
              <a:t>www.gao.gov</a:t>
            </a:r>
            <a:r>
              <a:rPr lang="en-US" dirty="0" smtClean="0"/>
              <a:t>/assets/680/671686.pdf</a:t>
            </a:r>
          </a:p>
          <a:p>
            <a:pPr lvl="1"/>
            <a:r>
              <a:rPr lang="en-US" dirty="0" smtClean="0"/>
              <a:t>http://</a:t>
            </a:r>
            <a:r>
              <a:rPr lang="en-US" dirty="0" err="1" smtClean="0"/>
              <a:t>www.technologyreview.com</a:t>
            </a:r>
            <a:r>
              <a:rPr lang="en-US" dirty="0" smtClean="0"/>
              <a:t>/news/542411/advanced-nuclear-industry-to-regulators-give-us-a-chance/ “way it should be” Macfarlane</a:t>
            </a:r>
            <a:endParaRPr lang="en-US" dirty="0"/>
          </a:p>
        </p:txBody>
      </p:sp>
      <p:sp>
        <p:nvSpPr>
          <p:cNvPr id="4" name="Slide Number Placeholder 3"/>
          <p:cNvSpPr>
            <a:spLocks noGrp="1"/>
          </p:cNvSpPr>
          <p:nvPr>
            <p:ph type="sldNum" sz="quarter" idx="10"/>
          </p:nvPr>
        </p:nvSpPr>
        <p:spPr/>
        <p:txBody>
          <a:bodyPr/>
          <a:lstStyle/>
          <a:p>
            <a:fld id="{73A540ED-B878-344D-B1DA-E81A3630A6EF}" type="slidenum">
              <a:rPr lang="en-US" smtClean="0"/>
              <a:t>5</a:t>
            </a:fld>
            <a:endParaRPr lang="en-US"/>
          </a:p>
        </p:txBody>
      </p:sp>
    </p:spTree>
    <p:extLst>
      <p:ext uri="{BB962C8B-B14F-4D97-AF65-F5344CB8AC3E}">
        <p14:creationId xmlns:p14="http://schemas.microsoft.com/office/powerpoint/2010/main" val="13109960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r>
              <a:rPr lang="en-US" dirty="0" smtClean="0"/>
              <a:t>http://</a:t>
            </a:r>
            <a:r>
              <a:rPr lang="en-US" dirty="0" err="1" smtClean="0"/>
              <a:t>www.conciergeradiologist.com</a:t>
            </a:r>
            <a:r>
              <a:rPr lang="en-US" dirty="0" smtClean="0"/>
              <a:t>/mammogram-</a:t>
            </a:r>
            <a:r>
              <a:rPr lang="en-US" dirty="0" err="1" smtClean="0"/>
              <a:t>guidelines.html</a:t>
            </a:r>
            <a:endParaRPr lang="en-US" dirty="0"/>
          </a:p>
        </p:txBody>
      </p:sp>
      <p:sp>
        <p:nvSpPr>
          <p:cNvPr id="4" name="Slide Number Placeholder 3"/>
          <p:cNvSpPr>
            <a:spLocks noGrp="1"/>
          </p:cNvSpPr>
          <p:nvPr>
            <p:ph type="sldNum" sz="quarter" idx="10"/>
          </p:nvPr>
        </p:nvSpPr>
        <p:spPr/>
        <p:txBody>
          <a:bodyPr/>
          <a:lstStyle/>
          <a:p>
            <a:fld id="{73A540ED-B878-344D-B1DA-E81A3630A6EF}" type="slidenum">
              <a:rPr lang="en-US" smtClean="0"/>
              <a:t>6</a:t>
            </a:fld>
            <a:endParaRPr lang="en-US"/>
          </a:p>
        </p:txBody>
      </p:sp>
    </p:spTree>
    <p:extLst>
      <p:ext uri="{BB962C8B-B14F-4D97-AF65-F5344CB8AC3E}">
        <p14:creationId xmlns:p14="http://schemas.microsoft.com/office/powerpoint/2010/main" val="9281502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r>
              <a:rPr lang="en-US" dirty="0" smtClean="0"/>
              <a:t>http://</a:t>
            </a:r>
            <a:r>
              <a:rPr lang="en-US" dirty="0" err="1" smtClean="0"/>
              <a:t>www.world-nuclear.org</a:t>
            </a:r>
            <a:r>
              <a:rPr lang="en-US" dirty="0" smtClean="0"/>
              <a:t>/info/Safety-and-Security/Radiation-and-Health/Naturally-Occurring-Radioactive-Materials-NORM/</a:t>
            </a:r>
          </a:p>
          <a:p>
            <a:r>
              <a:rPr lang="en-US" dirty="0" smtClean="0"/>
              <a:t>http://</a:t>
            </a:r>
            <a:r>
              <a:rPr lang="en-US" dirty="0" err="1" smtClean="0"/>
              <a:t>en.wikipedia.org</a:t>
            </a:r>
            <a:r>
              <a:rPr lang="en-US" dirty="0" smtClean="0"/>
              <a:t>/wiki/</a:t>
            </a:r>
            <a:r>
              <a:rPr lang="en-US" dirty="0" err="1" smtClean="0"/>
              <a:t>Ramsar</a:t>
            </a:r>
            <a:r>
              <a:rPr lang="en-US" dirty="0" smtClean="0"/>
              <a:t>,_</a:t>
            </a:r>
            <a:r>
              <a:rPr lang="en-US" dirty="0" err="1" smtClean="0"/>
              <a:t>Mazandaran</a:t>
            </a:r>
            <a:endParaRPr lang="en-US" dirty="0"/>
          </a:p>
        </p:txBody>
      </p:sp>
      <p:sp>
        <p:nvSpPr>
          <p:cNvPr id="4" name="Slide Number Placeholder 3"/>
          <p:cNvSpPr>
            <a:spLocks noGrp="1"/>
          </p:cNvSpPr>
          <p:nvPr>
            <p:ph type="sldNum" sz="quarter" idx="10"/>
          </p:nvPr>
        </p:nvSpPr>
        <p:spPr/>
        <p:txBody>
          <a:bodyPr/>
          <a:lstStyle/>
          <a:p>
            <a:fld id="{73A540ED-B878-344D-B1DA-E81A3630A6EF}" type="slidenum">
              <a:rPr lang="en-US" smtClean="0"/>
              <a:t>7</a:t>
            </a:fld>
            <a:endParaRPr lang="en-US"/>
          </a:p>
        </p:txBody>
      </p:sp>
    </p:spTree>
    <p:extLst>
      <p:ext uri="{BB962C8B-B14F-4D97-AF65-F5344CB8AC3E}">
        <p14:creationId xmlns:p14="http://schemas.microsoft.com/office/powerpoint/2010/main" val="10624202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r>
              <a:rPr lang="en-US" dirty="0" smtClean="0"/>
              <a:t>http://</a:t>
            </a:r>
            <a:r>
              <a:rPr lang="en-US" dirty="0" err="1" smtClean="0"/>
              <a:t>en.wikipedia.org</a:t>
            </a:r>
            <a:r>
              <a:rPr lang="en-US" dirty="0" smtClean="0"/>
              <a:t>/wiki/</a:t>
            </a:r>
            <a:r>
              <a:rPr lang="en-US" dirty="0" err="1" smtClean="0"/>
              <a:t>DNA_repair</a:t>
            </a:r>
            <a:endParaRPr lang="en-US" dirty="0" smtClean="0"/>
          </a:p>
          <a:p>
            <a:r>
              <a:rPr lang="en-US" dirty="0" err="1" smtClean="0"/>
              <a:t>Feinendegen</a:t>
            </a:r>
            <a:r>
              <a:rPr lang="en-US" dirty="0" smtClean="0"/>
              <a:t> et al http://</a:t>
            </a:r>
            <a:r>
              <a:rPr lang="en-US" dirty="0" err="1" smtClean="0"/>
              <a:t>dl.dropboxusercontent.com</a:t>
            </a:r>
            <a:r>
              <a:rPr lang="en-US" dirty="0" smtClean="0"/>
              <a:t>/u/119239051/Feinendegen-2012_Hormesis-by-LDR_Therapeutic-Nucl-Med.pdf</a:t>
            </a:r>
          </a:p>
          <a:p>
            <a:r>
              <a:rPr lang="en-US" dirty="0" smtClean="0"/>
              <a:t>“</a:t>
            </a:r>
            <a:r>
              <a:rPr lang="en-US" sz="1200" kern="1200" dirty="0" smtClean="0">
                <a:solidFill>
                  <a:schemeClr val="tx1"/>
                </a:solidFill>
                <a:latin typeface="+mn-lt"/>
                <a:ea typeface="+mn-ea"/>
                <a:cs typeface="+mn-cs"/>
              </a:rPr>
              <a:t>at background radiation level, the probability of a radiogenic DSB to occur per day was calculated to be on average only about 1 in 10,000 cells</a:t>
            </a:r>
            <a:r>
              <a:rPr lang="en-US" dirty="0" smtClean="0"/>
              <a:t>”</a:t>
            </a:r>
          </a:p>
          <a:p>
            <a:r>
              <a:rPr lang="en-US" dirty="0" smtClean="0"/>
              <a:t>Costes “</a:t>
            </a:r>
            <a:r>
              <a:rPr lang="en-US" sz="1200" kern="1200" dirty="0" smtClean="0">
                <a:solidFill>
                  <a:schemeClr val="tx1"/>
                </a:solidFill>
                <a:latin typeface="+mn-lt"/>
                <a:ea typeface="+mn-ea"/>
                <a:cs typeface="+mn-cs"/>
              </a:rPr>
              <a:t>Double strand breaks occur one to 10 times per day per cell. (based on measurements made at </a:t>
            </a:r>
            <a:r>
              <a:rPr lang="en-US" sz="1200" kern="1200" dirty="0" err="1" smtClean="0">
                <a:solidFill>
                  <a:schemeClr val="tx1"/>
                </a:solidFill>
                <a:latin typeface="+mn-lt"/>
                <a:ea typeface="+mn-ea"/>
                <a:cs typeface="+mn-cs"/>
              </a:rPr>
              <a:t>Exogen</a:t>
            </a:r>
            <a:r>
              <a:rPr lang="en-US" sz="1200" kern="1200" dirty="0" smtClean="0">
                <a:solidFill>
                  <a:schemeClr val="tx1"/>
                </a:solidFill>
                <a:latin typeface="+mn-lt"/>
                <a:ea typeface="+mn-ea"/>
                <a:cs typeface="+mn-cs"/>
              </a:rPr>
              <a:t> with our finger prick kit) </a:t>
            </a:r>
            <a:r>
              <a:rPr lang="en-US" dirty="0" smtClean="0"/>
              <a:t>”</a:t>
            </a:r>
          </a:p>
          <a:p>
            <a:r>
              <a:rPr lang="en-US" dirty="0" err="1" smtClean="0"/>
              <a:t>Costes</a:t>
            </a:r>
            <a:r>
              <a:rPr lang="en-US" dirty="0" smtClean="0"/>
              <a:t> “</a:t>
            </a:r>
            <a:endParaRPr lang="en-US" dirty="0"/>
          </a:p>
        </p:txBody>
      </p:sp>
      <p:sp>
        <p:nvSpPr>
          <p:cNvPr id="4" name="Slide Number Placeholder 3"/>
          <p:cNvSpPr>
            <a:spLocks noGrp="1"/>
          </p:cNvSpPr>
          <p:nvPr>
            <p:ph type="sldNum" sz="quarter" idx="10"/>
          </p:nvPr>
        </p:nvSpPr>
        <p:spPr/>
        <p:txBody>
          <a:bodyPr/>
          <a:lstStyle/>
          <a:p>
            <a:fld id="{73A540ED-B878-344D-B1DA-E81A3630A6EF}" type="slidenum">
              <a:rPr lang="en-US" smtClean="0"/>
              <a:t>8</a:t>
            </a:fld>
            <a:endParaRPr lang="en-US"/>
          </a:p>
        </p:txBody>
      </p:sp>
    </p:spTree>
    <p:extLst>
      <p:ext uri="{BB962C8B-B14F-4D97-AF65-F5344CB8AC3E}">
        <p14:creationId xmlns:p14="http://schemas.microsoft.com/office/powerpoint/2010/main" val="4367736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r>
              <a:rPr lang="en-US" dirty="0" smtClean="0"/>
              <a:t>http://</a:t>
            </a:r>
            <a:r>
              <a:rPr lang="en-US" dirty="0" err="1" smtClean="0"/>
              <a:t>www.pnas.org</a:t>
            </a:r>
            <a:r>
              <a:rPr lang="en-US" dirty="0" smtClean="0"/>
              <a:t>/content/early/2011/12/16/1117849108.full.pdf</a:t>
            </a:r>
          </a:p>
          <a:p>
            <a:r>
              <a:rPr lang="en-US" dirty="0" smtClean="0"/>
              <a:t>http://</a:t>
            </a:r>
            <a:r>
              <a:rPr lang="en-US" dirty="0" err="1" smtClean="0"/>
              <a:t>phys.org</a:t>
            </a:r>
            <a:r>
              <a:rPr lang="en-US" dirty="0" smtClean="0"/>
              <a:t>/news/2015-09-time-lapse-analysis-cells-dna.html time lapse video</a:t>
            </a:r>
            <a:endParaRPr lang="en-US" dirty="0"/>
          </a:p>
        </p:txBody>
      </p:sp>
      <p:sp>
        <p:nvSpPr>
          <p:cNvPr id="4" name="Slide Number Placeholder 3"/>
          <p:cNvSpPr>
            <a:spLocks noGrp="1"/>
          </p:cNvSpPr>
          <p:nvPr>
            <p:ph type="sldNum" sz="quarter" idx="10"/>
          </p:nvPr>
        </p:nvSpPr>
        <p:spPr/>
        <p:txBody>
          <a:bodyPr/>
          <a:lstStyle/>
          <a:p>
            <a:fld id="{73A540ED-B878-344D-B1DA-E81A3630A6EF}" type="slidenum">
              <a:rPr lang="en-US" smtClean="0"/>
              <a:t>9</a:t>
            </a:fld>
            <a:endParaRPr lang="en-US"/>
          </a:p>
        </p:txBody>
      </p:sp>
    </p:spTree>
    <p:extLst>
      <p:ext uri="{BB962C8B-B14F-4D97-AF65-F5344CB8AC3E}">
        <p14:creationId xmlns:p14="http://schemas.microsoft.com/office/powerpoint/2010/main" val="28507636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1"/>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E1308A6-A97F-2A4A-9A2C-9C2A962892D8}" type="datetimeFigureOut">
              <a:rPr lang="en-US" smtClean="0"/>
              <a:t>8/18/17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55D365-2E29-F94B-850F-408A5547535B}" type="slidenum">
              <a:rPr lang="en-US" smtClean="0"/>
              <a:t>‹#›</a:t>
            </a:fld>
            <a:endParaRPr lang="en-US"/>
          </a:p>
        </p:txBody>
      </p:sp>
    </p:spTree>
    <p:extLst>
      <p:ext uri="{BB962C8B-B14F-4D97-AF65-F5344CB8AC3E}">
        <p14:creationId xmlns:p14="http://schemas.microsoft.com/office/powerpoint/2010/main" val="16688810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E1308A6-A97F-2A4A-9A2C-9C2A962892D8}" type="datetimeFigureOut">
              <a:rPr lang="en-US" smtClean="0"/>
              <a:t>8/18/17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55D365-2E29-F94B-850F-408A5547535B}" type="slidenum">
              <a:rPr lang="en-US" smtClean="0"/>
              <a:t>‹#›</a:t>
            </a:fld>
            <a:endParaRPr lang="en-US"/>
          </a:p>
        </p:txBody>
      </p:sp>
    </p:spTree>
    <p:extLst>
      <p:ext uri="{BB962C8B-B14F-4D97-AF65-F5344CB8AC3E}">
        <p14:creationId xmlns:p14="http://schemas.microsoft.com/office/powerpoint/2010/main" val="6945971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E1308A6-A97F-2A4A-9A2C-9C2A962892D8}" type="datetimeFigureOut">
              <a:rPr lang="en-US" smtClean="0"/>
              <a:t>8/18/17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55D365-2E29-F94B-850F-408A5547535B}" type="slidenum">
              <a:rPr lang="en-US" smtClean="0"/>
              <a:t>‹#›</a:t>
            </a:fld>
            <a:endParaRPr lang="en-US"/>
          </a:p>
        </p:txBody>
      </p:sp>
    </p:spTree>
    <p:extLst>
      <p:ext uri="{BB962C8B-B14F-4D97-AF65-F5344CB8AC3E}">
        <p14:creationId xmlns:p14="http://schemas.microsoft.com/office/powerpoint/2010/main" val="35962074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1"/>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E1308A6-A97F-2A4A-9A2C-9C2A962892D8}" type="datetimeFigureOut">
              <a:rPr lang="en-US" smtClean="0">
                <a:solidFill>
                  <a:prstClr val="black">
                    <a:tint val="75000"/>
                  </a:prstClr>
                </a:solidFill>
                <a:latin typeface="Calibri"/>
              </a:rPr>
              <a:pPr/>
              <a:t>8/18/17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A855D365-2E29-F94B-850F-408A5547535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0610717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E1308A6-A97F-2A4A-9A2C-9C2A962892D8}" type="datetimeFigureOut">
              <a:rPr lang="en-US" smtClean="0">
                <a:solidFill>
                  <a:prstClr val="black">
                    <a:tint val="75000"/>
                  </a:prstClr>
                </a:solidFill>
                <a:latin typeface="Calibri"/>
              </a:rPr>
              <a:pPr/>
              <a:t>8/18/17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A855D365-2E29-F94B-850F-408A5547535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024897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E1308A6-A97F-2A4A-9A2C-9C2A962892D8}" type="datetimeFigureOut">
              <a:rPr lang="en-US" smtClean="0">
                <a:solidFill>
                  <a:prstClr val="black">
                    <a:tint val="75000"/>
                  </a:prstClr>
                </a:solidFill>
                <a:latin typeface="Calibri"/>
              </a:rPr>
              <a:pPr/>
              <a:t>8/18/17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A855D365-2E29-F94B-850F-408A5547535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5723741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E1308A6-A97F-2A4A-9A2C-9C2A962892D8}" type="datetimeFigureOut">
              <a:rPr lang="en-US" smtClean="0">
                <a:solidFill>
                  <a:prstClr val="black">
                    <a:tint val="75000"/>
                  </a:prstClr>
                </a:solidFill>
                <a:latin typeface="Calibri"/>
              </a:rPr>
              <a:pPr/>
              <a:t>8/18/17</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A855D365-2E29-F94B-850F-408A5547535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428534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0"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0"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E1308A6-A97F-2A4A-9A2C-9C2A962892D8}" type="datetimeFigureOut">
              <a:rPr lang="en-US" smtClean="0">
                <a:solidFill>
                  <a:prstClr val="black">
                    <a:tint val="75000"/>
                  </a:prstClr>
                </a:solidFill>
                <a:latin typeface="Calibri"/>
              </a:rPr>
              <a:pPr/>
              <a:t>8/18/17</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A855D365-2E29-F94B-850F-408A5547535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866378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E1308A6-A97F-2A4A-9A2C-9C2A962892D8}" type="datetimeFigureOut">
              <a:rPr lang="en-US" smtClean="0">
                <a:solidFill>
                  <a:prstClr val="black">
                    <a:tint val="75000"/>
                  </a:prstClr>
                </a:solidFill>
                <a:latin typeface="Calibri"/>
              </a:rPr>
              <a:pPr/>
              <a:t>8/18/17</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A855D365-2E29-F94B-850F-408A5547535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1984549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E1308A6-A97F-2A4A-9A2C-9C2A962892D8}" type="datetimeFigureOut">
              <a:rPr lang="en-US" smtClean="0">
                <a:solidFill>
                  <a:prstClr val="black">
                    <a:tint val="75000"/>
                  </a:prstClr>
                </a:solidFill>
                <a:latin typeface="Calibri"/>
              </a:rPr>
              <a:pPr/>
              <a:t>8/18/17</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A855D365-2E29-F94B-850F-408A5547535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5177296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90"/>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E1308A6-A97F-2A4A-9A2C-9C2A962892D8}" type="datetimeFigureOut">
              <a:rPr lang="en-US" smtClean="0">
                <a:solidFill>
                  <a:prstClr val="black">
                    <a:tint val="75000"/>
                  </a:prstClr>
                </a:solidFill>
                <a:latin typeface="Calibri"/>
              </a:rPr>
              <a:pPr/>
              <a:t>8/18/17</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A855D365-2E29-F94B-850F-408A5547535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5636168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E1308A6-A97F-2A4A-9A2C-9C2A962892D8}" type="datetimeFigureOut">
              <a:rPr lang="en-US" smtClean="0"/>
              <a:t>8/18/17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55D365-2E29-F94B-850F-408A5547535B}" type="slidenum">
              <a:rPr lang="en-US" smtClean="0"/>
              <a:t>‹#›</a:t>
            </a:fld>
            <a:endParaRPr lang="en-US"/>
          </a:p>
        </p:txBody>
      </p:sp>
    </p:spTree>
    <p:extLst>
      <p:ext uri="{BB962C8B-B14F-4D97-AF65-F5344CB8AC3E}">
        <p14:creationId xmlns:p14="http://schemas.microsoft.com/office/powerpoint/2010/main" val="35899705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5"/>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E1308A6-A97F-2A4A-9A2C-9C2A962892D8}" type="datetimeFigureOut">
              <a:rPr lang="en-US" smtClean="0">
                <a:solidFill>
                  <a:prstClr val="black">
                    <a:tint val="75000"/>
                  </a:prstClr>
                </a:solidFill>
                <a:latin typeface="Calibri"/>
              </a:rPr>
              <a:pPr/>
              <a:t>8/18/17</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A855D365-2E29-F94B-850F-408A5547535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180613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E1308A6-A97F-2A4A-9A2C-9C2A962892D8}" type="datetimeFigureOut">
              <a:rPr lang="en-US" smtClean="0">
                <a:solidFill>
                  <a:prstClr val="black">
                    <a:tint val="75000"/>
                  </a:prstClr>
                </a:solidFill>
                <a:latin typeface="Calibri"/>
              </a:rPr>
              <a:pPr/>
              <a:t>8/18/17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A855D365-2E29-F94B-850F-408A5547535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3553782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E1308A6-A97F-2A4A-9A2C-9C2A962892D8}" type="datetimeFigureOut">
              <a:rPr lang="en-US" smtClean="0">
                <a:solidFill>
                  <a:prstClr val="black">
                    <a:tint val="75000"/>
                  </a:prstClr>
                </a:solidFill>
                <a:latin typeface="Calibri"/>
              </a:rPr>
              <a:pPr/>
              <a:t>8/18/17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A855D365-2E29-F94B-850F-408A5547535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4628715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2"/>
        <p:cNvGrpSpPr/>
        <p:nvPr/>
      </p:nvGrpSpPr>
      <p:grpSpPr>
        <a:xfrm>
          <a:off x="0" y="0"/>
          <a:ext cx="0" cy="0"/>
          <a:chOff x="0" y="0"/>
          <a:chExt cx="0" cy="0"/>
        </a:xfrm>
      </p:grpSpPr>
      <p:sp>
        <p:nvSpPr>
          <p:cNvPr id="13" name="Shape 13"/>
          <p:cNvSpPr txBox="1">
            <a:spLocks noGrp="1"/>
          </p:cNvSpPr>
          <p:nvPr>
            <p:ph type="title"/>
          </p:nvPr>
        </p:nvSpPr>
        <p:spPr>
          <a:xfrm>
            <a:off x="457200" y="205978"/>
            <a:ext cx="8229600" cy="857250"/>
          </a:xfrm>
          <a:prstGeom prst="rect">
            <a:avLst/>
          </a:prstGeom>
        </p:spPr>
        <p:txBody>
          <a:bodyPr lIns="91425" tIns="91425" rIns="91425" bIns="91425" anchor="b"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14" name="Shape 14"/>
          <p:cNvSpPr txBox="1">
            <a:spLocks noGrp="1"/>
          </p:cNvSpPr>
          <p:nvPr>
            <p:ph type="body" idx="1"/>
          </p:nvPr>
        </p:nvSpPr>
        <p:spPr>
          <a:xfrm>
            <a:off x="457200" y="1200150"/>
            <a:ext cx="8229600" cy="3725680"/>
          </a:xfrm>
          <a:prstGeom prst="rect">
            <a:avLst/>
          </a:prstGeom>
        </p:spPr>
        <p:txBody>
          <a:bodyPr lIns="91425" tIns="91425" rIns="91425" bIns="91425" anchor="t"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15" name="Shape 15"/>
          <p:cNvSpPr txBox="1">
            <a:spLocks noGrp="1"/>
          </p:cNvSpPr>
          <p:nvPr>
            <p:ph type="sldNum" idx="12"/>
          </p:nvPr>
        </p:nvSpPr>
        <p:spPr>
          <a:xfrm>
            <a:off x="8556793" y="4749850"/>
            <a:ext cx="548699" cy="393524"/>
          </a:xfrm>
          <a:prstGeom prst="rect">
            <a:avLst/>
          </a:prstGeom>
        </p:spPr>
        <p:txBody>
          <a:bodyPr lIns="91425" tIns="91425" rIns="91425" bIns="91425" anchor="ctr" anchorCtr="0">
            <a:noAutofit/>
          </a:bodyPr>
          <a:lstStyle/>
          <a:p>
            <a:fld id="{00000000-1234-1234-1234-123412341234}" type="slidenum">
              <a:rPr lang="en">
                <a:solidFill>
                  <a:prstClr val="black">
                    <a:tint val="75000"/>
                  </a:prstClr>
                </a:solidFill>
                <a:latin typeface="Calibri"/>
              </a:rPr>
              <a:pPr/>
              <a:t>‹#›</a:t>
            </a:fld>
            <a:endParaRPr lang="en">
              <a:solidFill>
                <a:prstClr val="black">
                  <a:tint val="75000"/>
                </a:prstClr>
              </a:solidFill>
              <a:latin typeface="Calibri"/>
            </a:endParaRPr>
          </a:p>
        </p:txBody>
      </p:sp>
    </p:spTree>
    <p:extLst>
      <p:ext uri="{BB962C8B-B14F-4D97-AF65-F5344CB8AC3E}">
        <p14:creationId xmlns:p14="http://schemas.microsoft.com/office/powerpoint/2010/main" val="24073332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E1308A6-A97F-2A4A-9A2C-9C2A962892D8}" type="datetimeFigureOut">
              <a:rPr lang="en-US" smtClean="0"/>
              <a:t>8/18/17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55D365-2E29-F94B-850F-408A5547535B}" type="slidenum">
              <a:rPr lang="en-US" smtClean="0"/>
              <a:t>‹#›</a:t>
            </a:fld>
            <a:endParaRPr lang="en-US"/>
          </a:p>
        </p:txBody>
      </p:sp>
    </p:spTree>
    <p:extLst>
      <p:ext uri="{BB962C8B-B14F-4D97-AF65-F5344CB8AC3E}">
        <p14:creationId xmlns:p14="http://schemas.microsoft.com/office/powerpoint/2010/main" val="30738288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E1308A6-A97F-2A4A-9A2C-9C2A962892D8}" type="datetimeFigureOut">
              <a:rPr lang="en-US" smtClean="0"/>
              <a:t>8/18/17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855D365-2E29-F94B-850F-408A5547535B}" type="slidenum">
              <a:rPr lang="en-US" smtClean="0"/>
              <a:t>‹#›</a:t>
            </a:fld>
            <a:endParaRPr lang="en-US"/>
          </a:p>
        </p:txBody>
      </p:sp>
    </p:spTree>
    <p:extLst>
      <p:ext uri="{BB962C8B-B14F-4D97-AF65-F5344CB8AC3E}">
        <p14:creationId xmlns:p14="http://schemas.microsoft.com/office/powerpoint/2010/main" val="24411507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0"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0"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E1308A6-A97F-2A4A-9A2C-9C2A962892D8}" type="datetimeFigureOut">
              <a:rPr lang="en-US" smtClean="0"/>
              <a:t>8/18/17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855D365-2E29-F94B-850F-408A5547535B}" type="slidenum">
              <a:rPr lang="en-US" smtClean="0"/>
              <a:t>‹#›</a:t>
            </a:fld>
            <a:endParaRPr lang="en-US"/>
          </a:p>
        </p:txBody>
      </p:sp>
    </p:spTree>
    <p:extLst>
      <p:ext uri="{BB962C8B-B14F-4D97-AF65-F5344CB8AC3E}">
        <p14:creationId xmlns:p14="http://schemas.microsoft.com/office/powerpoint/2010/main" val="31961507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E1308A6-A97F-2A4A-9A2C-9C2A962892D8}" type="datetimeFigureOut">
              <a:rPr lang="en-US" smtClean="0"/>
              <a:t>8/18/17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855D365-2E29-F94B-850F-408A5547535B}" type="slidenum">
              <a:rPr lang="en-US" smtClean="0"/>
              <a:t>‹#›</a:t>
            </a:fld>
            <a:endParaRPr lang="en-US"/>
          </a:p>
        </p:txBody>
      </p:sp>
    </p:spTree>
    <p:extLst>
      <p:ext uri="{BB962C8B-B14F-4D97-AF65-F5344CB8AC3E}">
        <p14:creationId xmlns:p14="http://schemas.microsoft.com/office/powerpoint/2010/main" val="9595666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E1308A6-A97F-2A4A-9A2C-9C2A962892D8}" type="datetimeFigureOut">
              <a:rPr lang="en-US" smtClean="0"/>
              <a:t>8/18/17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855D365-2E29-F94B-850F-408A5547535B}" type="slidenum">
              <a:rPr lang="en-US" smtClean="0"/>
              <a:t>‹#›</a:t>
            </a:fld>
            <a:endParaRPr lang="en-US"/>
          </a:p>
        </p:txBody>
      </p:sp>
    </p:spTree>
    <p:extLst>
      <p:ext uri="{BB962C8B-B14F-4D97-AF65-F5344CB8AC3E}">
        <p14:creationId xmlns:p14="http://schemas.microsoft.com/office/powerpoint/2010/main" val="4513207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90"/>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E1308A6-A97F-2A4A-9A2C-9C2A962892D8}" type="datetimeFigureOut">
              <a:rPr lang="en-US" smtClean="0"/>
              <a:t>8/18/17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855D365-2E29-F94B-850F-408A5547535B}" type="slidenum">
              <a:rPr lang="en-US" smtClean="0"/>
              <a:t>‹#›</a:t>
            </a:fld>
            <a:endParaRPr lang="en-US"/>
          </a:p>
        </p:txBody>
      </p:sp>
    </p:spTree>
    <p:extLst>
      <p:ext uri="{BB962C8B-B14F-4D97-AF65-F5344CB8AC3E}">
        <p14:creationId xmlns:p14="http://schemas.microsoft.com/office/powerpoint/2010/main" val="26903764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5"/>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E1308A6-A97F-2A4A-9A2C-9C2A962892D8}" type="datetimeFigureOut">
              <a:rPr lang="en-US" smtClean="0"/>
              <a:t>8/18/17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855D365-2E29-F94B-850F-408A5547535B}" type="slidenum">
              <a:rPr lang="en-US" smtClean="0"/>
              <a:t>‹#›</a:t>
            </a:fld>
            <a:endParaRPr lang="en-US"/>
          </a:p>
        </p:txBody>
      </p:sp>
    </p:spTree>
    <p:extLst>
      <p:ext uri="{BB962C8B-B14F-4D97-AF65-F5344CB8AC3E}">
        <p14:creationId xmlns:p14="http://schemas.microsoft.com/office/powerpoint/2010/main" val="381394205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DE1308A6-A97F-2A4A-9A2C-9C2A962892D8}" type="datetimeFigureOut">
              <a:rPr lang="en-US" smtClean="0"/>
              <a:t>8/18/17</a:t>
            </a:fld>
            <a:endParaRPr lang="en-US"/>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A855D365-2E29-F94B-850F-408A5547535B}" type="slidenum">
              <a:rPr lang="en-US" smtClean="0"/>
              <a:t>‹#›</a:t>
            </a:fld>
            <a:endParaRPr lang="en-US"/>
          </a:p>
        </p:txBody>
      </p:sp>
    </p:spTree>
    <p:extLst>
      <p:ext uri="{BB962C8B-B14F-4D97-AF65-F5344CB8AC3E}">
        <p14:creationId xmlns:p14="http://schemas.microsoft.com/office/powerpoint/2010/main" val="667052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DE1308A6-A97F-2A4A-9A2C-9C2A962892D8}" type="datetimeFigureOut">
              <a:rPr lang="en-US" smtClean="0">
                <a:solidFill>
                  <a:prstClr val="black">
                    <a:tint val="75000"/>
                  </a:prstClr>
                </a:solidFill>
                <a:latin typeface="Calibri"/>
              </a:rPr>
              <a:pPr/>
              <a:t>8/18/17</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A855D365-2E29-F94B-850F-408A5547535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021584074"/>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4" Type="http://schemas.microsoft.com/office/2007/relationships/hdphoto" Target="../media/hdphoto1.wdp"/><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2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2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3" Type="http://schemas.openxmlformats.org/officeDocument/2006/relationships/image" Target="../media/image28.jpeg"/><Relationship Id="rId4" Type="http://schemas.microsoft.com/office/2007/relationships/hdphoto" Target="../media/hdphoto2.wdp"/><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29.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3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3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3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3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9.xml"/><Relationship Id="rId3" Type="http://schemas.openxmlformats.org/officeDocument/2006/relationships/image" Target="../media/image34.png"/></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png"/><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png"/><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png"/><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png"/><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43.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44.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45.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8003"/>
            <a:ext cx="9144000" cy="3856698"/>
          </a:xfrm>
          <a:prstGeom prst="rect">
            <a:avLst/>
          </a:prstGeom>
        </p:spPr>
      </p:pic>
      <p:pic>
        <p:nvPicPr>
          <p:cNvPr id="5" name="Picture 4"/>
          <p:cNvPicPr>
            <a:picLocks noChangeAspect="1"/>
          </p:cNvPicPr>
          <p:nvPr/>
        </p:nvPicPr>
        <p:blipFill>
          <a:blip r:embed="rId4"/>
          <a:stretch>
            <a:fillRect/>
          </a:stretch>
        </p:blipFill>
        <p:spPr>
          <a:xfrm>
            <a:off x="-10673" y="3734459"/>
            <a:ext cx="9144000" cy="1409043"/>
          </a:xfrm>
          <a:prstGeom prst="rect">
            <a:avLst/>
          </a:prstGeom>
        </p:spPr>
      </p:pic>
      <p:sp>
        <p:nvSpPr>
          <p:cNvPr id="3" name="TextBox 2"/>
          <p:cNvSpPr txBox="1"/>
          <p:nvPr/>
        </p:nvSpPr>
        <p:spPr>
          <a:xfrm>
            <a:off x="-766742" y="3504634"/>
            <a:ext cx="184666" cy="369332"/>
          </a:xfrm>
          <a:prstGeom prst="rect">
            <a:avLst/>
          </a:prstGeom>
          <a:noFill/>
        </p:spPr>
        <p:txBody>
          <a:bodyPr wrap="none" rtlCol="0">
            <a:spAutoFit/>
          </a:bodyPr>
          <a:lstStyle/>
          <a:p>
            <a:endParaRPr lang="en-US" dirty="0"/>
          </a:p>
        </p:txBody>
      </p:sp>
      <p:sp>
        <p:nvSpPr>
          <p:cNvPr id="2" name="TextBox 1"/>
          <p:cNvSpPr txBox="1"/>
          <p:nvPr/>
        </p:nvSpPr>
        <p:spPr>
          <a:xfrm>
            <a:off x="118533" y="1430865"/>
            <a:ext cx="8906934" cy="3477875"/>
          </a:xfrm>
          <a:prstGeom prst="rect">
            <a:avLst/>
          </a:prstGeom>
          <a:noFill/>
        </p:spPr>
        <p:txBody>
          <a:bodyPr wrap="square" rtlCol="0">
            <a:spAutoFit/>
          </a:bodyPr>
          <a:lstStyle/>
          <a:p>
            <a:pPr algn="ctr"/>
            <a:r>
              <a:rPr lang="en-US" sz="6600" b="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Arial"/>
                <a:cs typeface="Arial"/>
              </a:rPr>
              <a:t>Radiation Limits</a:t>
            </a:r>
            <a:br>
              <a:rPr lang="en-US" sz="6600" b="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Arial"/>
                <a:cs typeface="Arial"/>
              </a:rPr>
            </a:br>
            <a:r>
              <a:rPr lang="en-US" sz="6600" b="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Arial"/>
                <a:cs typeface="Arial"/>
              </a:rPr>
              <a:t>to Innovation</a:t>
            </a:r>
          </a:p>
          <a:p>
            <a:pPr algn="ctr"/>
            <a:endParaRPr lang="en-US" sz="32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a:cs typeface="Arial"/>
            </a:endParaRPr>
          </a:p>
          <a:p>
            <a:pPr algn="ctr"/>
            <a:endParaRPr lang="en-US" sz="2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a:cs typeface="Arial"/>
            </a:endParaRPr>
          </a:p>
          <a:p>
            <a:pPr algn="ctr"/>
            <a:r>
              <a:rPr lang="en-US" sz="2800" b="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Arial"/>
                <a:cs typeface="Arial"/>
              </a:rPr>
              <a:t>Aug 21, 2017 </a:t>
            </a:r>
            <a:r>
              <a:rPr lang="en-US" sz="2800" b="1" dirty="0" err="1"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Arial"/>
                <a:cs typeface="Arial"/>
              </a:rPr>
              <a:t>Robert.Hargraves@gmail.com</a:t>
            </a:r>
            <a:endParaRPr lang="en-US" sz="54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Arial"/>
              <a:cs typeface="Arial"/>
            </a:endParaRPr>
          </a:p>
        </p:txBody>
      </p:sp>
    </p:spTree>
    <p:extLst>
      <p:ext uri="{BB962C8B-B14F-4D97-AF65-F5344CB8AC3E}">
        <p14:creationId xmlns:p14="http://schemas.microsoft.com/office/powerpoint/2010/main" val="3922809371"/>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5" y="1"/>
            <a:ext cx="9143997" cy="646331"/>
          </a:xfrm>
          <a:prstGeom prst="rect">
            <a:avLst/>
          </a:prstGeom>
          <a:noFill/>
        </p:spPr>
        <p:txBody>
          <a:bodyPr wrap="square" rtlCol="0">
            <a:spAutoFit/>
          </a:bodyPr>
          <a:lstStyle/>
          <a:p>
            <a:r>
              <a:rPr lang="is-IS" sz="3600" b="1" dirty="0" smtClean="0">
                <a:latin typeface="Arial"/>
                <a:cs typeface="Arial"/>
              </a:rPr>
              <a:t>Nobel prize in chemistry  </a:t>
            </a:r>
            <a:r>
              <a:rPr lang="is-IS" sz="2000" b="1" dirty="0" smtClean="0">
                <a:latin typeface="Arial"/>
                <a:cs typeface="Arial"/>
              </a:rPr>
              <a:t>New York Times Oct 7, 2015</a:t>
            </a:r>
            <a:endParaRPr lang="en-US" sz="3600" b="1" dirty="0">
              <a:latin typeface="Arial"/>
              <a:cs typeface="Arial"/>
            </a:endParaRP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638" y="692361"/>
            <a:ext cx="5598501" cy="3028876"/>
          </a:xfrm>
          <a:prstGeom prst="rect">
            <a:avLst/>
          </a:prstGeom>
        </p:spPr>
      </p:pic>
      <p:sp>
        <p:nvSpPr>
          <p:cNvPr id="3" name="TextBox 2"/>
          <p:cNvSpPr txBox="1"/>
          <p:nvPr/>
        </p:nvSpPr>
        <p:spPr>
          <a:xfrm>
            <a:off x="226777" y="3826985"/>
            <a:ext cx="5051385" cy="1200328"/>
          </a:xfrm>
          <a:prstGeom prst="rect">
            <a:avLst/>
          </a:prstGeom>
          <a:noFill/>
        </p:spPr>
        <p:txBody>
          <a:bodyPr wrap="square" rtlCol="0">
            <a:spAutoFit/>
          </a:bodyPr>
          <a:lstStyle/>
          <a:p>
            <a:r>
              <a:rPr lang="en-US" sz="2400" dirty="0" smtClean="0">
                <a:latin typeface="Arial"/>
                <a:cs typeface="Arial"/>
              </a:rPr>
              <a:t>Lindahl: </a:t>
            </a:r>
            <a:r>
              <a:rPr lang="en-US" sz="2400" dirty="0">
                <a:latin typeface="Arial"/>
                <a:cs typeface="Arial"/>
              </a:rPr>
              <a:t>excision repair </a:t>
            </a:r>
            <a:r>
              <a:rPr lang="en-US" sz="2400" dirty="0" smtClean="0">
                <a:latin typeface="Arial"/>
                <a:cs typeface="Arial"/>
              </a:rPr>
              <a:t>— </a:t>
            </a:r>
            <a:r>
              <a:rPr lang="en-US" sz="2400" dirty="0">
                <a:latin typeface="Arial"/>
                <a:cs typeface="Arial"/>
              </a:rPr>
              <a:t>the cellular mechanism that repairs damaged DNA during the cell </a:t>
            </a:r>
            <a:r>
              <a:rPr lang="en-US" sz="2400" dirty="0" smtClean="0">
                <a:latin typeface="Arial"/>
                <a:cs typeface="Arial"/>
              </a:rPr>
              <a:t>cycle.</a:t>
            </a:r>
            <a:endParaRPr lang="en-US" sz="2400" dirty="0">
              <a:latin typeface="Arial"/>
              <a:cs typeface="Arial"/>
            </a:endParaRPr>
          </a:p>
        </p:txBody>
      </p:sp>
      <p:sp>
        <p:nvSpPr>
          <p:cNvPr id="7" name="TextBox 6"/>
          <p:cNvSpPr txBox="1"/>
          <p:nvPr/>
        </p:nvSpPr>
        <p:spPr>
          <a:xfrm>
            <a:off x="5779268" y="3307480"/>
            <a:ext cx="3364732" cy="1569660"/>
          </a:xfrm>
          <a:prstGeom prst="rect">
            <a:avLst/>
          </a:prstGeom>
          <a:noFill/>
        </p:spPr>
        <p:txBody>
          <a:bodyPr wrap="square" rtlCol="0">
            <a:spAutoFit/>
          </a:bodyPr>
          <a:lstStyle/>
          <a:p>
            <a:r>
              <a:rPr lang="en-US" sz="2400" dirty="0" smtClean="0">
                <a:latin typeface="Arial"/>
                <a:cs typeface="Arial"/>
              </a:rPr>
              <a:t>Sancar: </a:t>
            </a:r>
            <a:r>
              <a:rPr lang="en-US" sz="2400" dirty="0">
                <a:latin typeface="Arial"/>
                <a:cs typeface="Arial"/>
              </a:rPr>
              <a:t>mapping the mechanism cells use to repair ultraviolet damage to </a:t>
            </a:r>
            <a:r>
              <a:rPr lang="en-US" sz="2400" dirty="0" smtClean="0">
                <a:latin typeface="Arial"/>
                <a:cs typeface="Arial"/>
              </a:rPr>
              <a:t>DNA.</a:t>
            </a:r>
            <a:endParaRPr lang="en-US" sz="2400" dirty="0">
              <a:latin typeface="Arial"/>
              <a:cs typeface="Arial"/>
            </a:endParaRPr>
          </a:p>
        </p:txBody>
      </p:sp>
      <p:sp>
        <p:nvSpPr>
          <p:cNvPr id="8" name="TextBox 7"/>
          <p:cNvSpPr txBox="1"/>
          <p:nvPr/>
        </p:nvSpPr>
        <p:spPr>
          <a:xfrm>
            <a:off x="5779270" y="992584"/>
            <a:ext cx="3053403" cy="1938992"/>
          </a:xfrm>
          <a:prstGeom prst="rect">
            <a:avLst/>
          </a:prstGeom>
          <a:noFill/>
        </p:spPr>
        <p:txBody>
          <a:bodyPr wrap="square" rtlCol="0">
            <a:spAutoFit/>
          </a:bodyPr>
          <a:lstStyle/>
          <a:p>
            <a:r>
              <a:rPr lang="en-US" sz="2400" dirty="0" smtClean="0">
                <a:latin typeface="Arial"/>
                <a:cs typeface="Arial"/>
              </a:rPr>
              <a:t>Modrich: how </a:t>
            </a:r>
            <a:r>
              <a:rPr lang="en-US" sz="2400" dirty="0">
                <a:latin typeface="Arial"/>
                <a:cs typeface="Arial"/>
              </a:rPr>
              <a:t>cells correct errors that occur when DNA is replicated during cell division. </a:t>
            </a:r>
          </a:p>
        </p:txBody>
      </p:sp>
    </p:spTree>
    <p:extLst>
      <p:ext uri="{BB962C8B-B14F-4D97-AF65-F5344CB8AC3E}">
        <p14:creationId xmlns:p14="http://schemas.microsoft.com/office/powerpoint/2010/main" val="4116183934"/>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31306" y="0"/>
            <a:ext cx="7125517" cy="5159508"/>
          </a:xfrm>
          <a:prstGeom prst="rect">
            <a:avLst/>
          </a:prstGeom>
        </p:spPr>
      </p:pic>
      <p:sp>
        <p:nvSpPr>
          <p:cNvPr id="2" name="TextBox 1"/>
          <p:cNvSpPr txBox="1"/>
          <p:nvPr/>
        </p:nvSpPr>
        <p:spPr>
          <a:xfrm>
            <a:off x="405575" y="3601751"/>
            <a:ext cx="8036687" cy="369332"/>
          </a:xfrm>
          <a:prstGeom prst="rect">
            <a:avLst/>
          </a:prstGeom>
          <a:noFill/>
        </p:spPr>
        <p:txBody>
          <a:bodyPr wrap="square" rtlCol="0">
            <a:spAutoFit/>
          </a:bodyPr>
          <a:lstStyle/>
          <a:p>
            <a:endParaRPr lang="en-US" dirty="0"/>
          </a:p>
        </p:txBody>
      </p:sp>
      <p:sp>
        <p:nvSpPr>
          <p:cNvPr id="4" name="TextBox 3"/>
          <p:cNvSpPr txBox="1"/>
          <p:nvPr/>
        </p:nvSpPr>
        <p:spPr>
          <a:xfrm>
            <a:off x="2" y="35942"/>
            <a:ext cx="4221925" cy="2308324"/>
          </a:xfrm>
          <a:prstGeom prst="rect">
            <a:avLst/>
          </a:prstGeom>
          <a:noFill/>
        </p:spPr>
        <p:txBody>
          <a:bodyPr wrap="square" rtlCol="0">
            <a:spAutoFit/>
          </a:bodyPr>
          <a:lstStyle/>
          <a:p>
            <a:r>
              <a:rPr lang="en-US" sz="3600" dirty="0" smtClean="0">
                <a:solidFill>
                  <a:schemeClr val="bg1"/>
                </a:solidFill>
                <a:latin typeface="Arial"/>
                <a:cs typeface="Arial"/>
              </a:rPr>
              <a:t>Fukushima evacuation-related deaths exceed 1600.</a:t>
            </a:r>
            <a:endParaRPr lang="en-US" sz="3600" dirty="0">
              <a:solidFill>
                <a:schemeClr val="bg1"/>
              </a:solidFill>
              <a:latin typeface="Arial"/>
              <a:cs typeface="Arial"/>
            </a:endParaRPr>
          </a:p>
        </p:txBody>
      </p:sp>
    </p:spTree>
    <p:extLst>
      <p:ext uri="{BB962C8B-B14F-4D97-AF65-F5344CB8AC3E}">
        <p14:creationId xmlns:p14="http://schemas.microsoft.com/office/powerpoint/2010/main" val="3619813888"/>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a:ext>
            </a:extLst>
          </a:blip>
          <a:srcRect/>
          <a:stretch/>
        </p:blipFill>
        <p:spPr>
          <a:xfrm>
            <a:off x="2691267" y="-135395"/>
            <a:ext cx="6452736" cy="5159508"/>
          </a:xfrm>
          <a:prstGeom prst="rect">
            <a:avLst/>
          </a:prstGeom>
        </p:spPr>
      </p:pic>
      <p:sp>
        <p:nvSpPr>
          <p:cNvPr id="2" name="TextBox 1"/>
          <p:cNvSpPr txBox="1"/>
          <p:nvPr/>
        </p:nvSpPr>
        <p:spPr>
          <a:xfrm>
            <a:off x="405575" y="3601751"/>
            <a:ext cx="8036687" cy="369332"/>
          </a:xfrm>
          <a:prstGeom prst="rect">
            <a:avLst/>
          </a:prstGeom>
          <a:noFill/>
        </p:spPr>
        <p:txBody>
          <a:bodyPr wrap="square" rtlCol="0">
            <a:spAutoFit/>
          </a:bodyPr>
          <a:lstStyle/>
          <a:p>
            <a:endParaRPr lang="en-US" dirty="0"/>
          </a:p>
        </p:txBody>
      </p:sp>
      <p:sp>
        <p:nvSpPr>
          <p:cNvPr id="4" name="TextBox 3"/>
          <p:cNvSpPr txBox="1"/>
          <p:nvPr/>
        </p:nvSpPr>
        <p:spPr>
          <a:xfrm>
            <a:off x="5" y="35941"/>
            <a:ext cx="8877437" cy="707886"/>
          </a:xfrm>
          <a:prstGeom prst="rect">
            <a:avLst/>
          </a:prstGeom>
          <a:noFill/>
        </p:spPr>
        <p:txBody>
          <a:bodyPr wrap="square" rtlCol="0">
            <a:spAutoFit/>
          </a:bodyPr>
          <a:lstStyle/>
          <a:p>
            <a:r>
              <a:rPr lang="en-US" sz="4000" b="1" dirty="0" smtClean="0">
                <a:solidFill>
                  <a:schemeClr val="bg1"/>
                </a:solidFill>
                <a:latin typeface="Arial"/>
                <a:cs typeface="Arial"/>
              </a:rPr>
              <a:t>Fukushima radiation was harmless.</a:t>
            </a:r>
            <a:endParaRPr lang="en-US" sz="4000" b="1" dirty="0">
              <a:solidFill>
                <a:schemeClr val="bg1"/>
              </a:solidFill>
              <a:latin typeface="Arial"/>
              <a:cs typeface="Arial"/>
            </a:endParaRPr>
          </a:p>
        </p:txBody>
      </p:sp>
      <p:sp>
        <p:nvSpPr>
          <p:cNvPr id="5" name="TextBox 4"/>
          <p:cNvSpPr txBox="1"/>
          <p:nvPr/>
        </p:nvSpPr>
        <p:spPr>
          <a:xfrm>
            <a:off x="84115" y="1096187"/>
            <a:ext cx="8877437" cy="3908762"/>
          </a:xfrm>
          <a:prstGeom prst="rect">
            <a:avLst/>
          </a:prstGeom>
          <a:noFill/>
        </p:spPr>
        <p:txBody>
          <a:bodyPr wrap="square" rtlCol="0">
            <a:spAutoFit/>
          </a:bodyPr>
          <a:lstStyle/>
          <a:p>
            <a:r>
              <a:rPr lang="en-US" sz="3200" dirty="0">
                <a:solidFill>
                  <a:schemeClr val="bg1"/>
                </a:solidFill>
                <a:latin typeface="Arial"/>
                <a:cs typeface="Arial"/>
              </a:rPr>
              <a:t>"Radiation exposure following the nuclear accident at Fukushima-Daiichi did not cause any immediate health effects. It is unlikely to be able to attribute any health effects in the future among the general public and the vast majority of </a:t>
            </a:r>
            <a:r>
              <a:rPr lang="en-US" sz="3200" dirty="0" smtClean="0">
                <a:solidFill>
                  <a:schemeClr val="bg1"/>
                </a:solidFill>
                <a:latin typeface="Arial"/>
                <a:cs typeface="Arial"/>
              </a:rPr>
              <a:t>workers”</a:t>
            </a:r>
          </a:p>
          <a:p>
            <a:endParaRPr lang="en-US" sz="3200" dirty="0">
              <a:solidFill>
                <a:schemeClr val="bg1"/>
              </a:solidFill>
              <a:latin typeface="Arial"/>
              <a:cs typeface="Arial"/>
            </a:endParaRPr>
          </a:p>
          <a:p>
            <a:r>
              <a:rPr lang="en-US" sz="2400" dirty="0" smtClean="0">
                <a:solidFill>
                  <a:schemeClr val="bg1"/>
                </a:solidFill>
                <a:latin typeface="Arial"/>
                <a:cs typeface="Arial"/>
              </a:rPr>
              <a:t>UN Scientific Committee on the Effects of Atomic Radiation</a:t>
            </a:r>
            <a:endParaRPr lang="en-US" sz="2800" dirty="0">
              <a:solidFill>
                <a:schemeClr val="bg1"/>
              </a:solidFill>
              <a:latin typeface="Arial"/>
              <a:cs typeface="Arial"/>
            </a:endParaRPr>
          </a:p>
        </p:txBody>
      </p:sp>
    </p:spTree>
    <p:extLst>
      <p:ext uri="{BB962C8B-B14F-4D97-AF65-F5344CB8AC3E}">
        <p14:creationId xmlns:p14="http://schemas.microsoft.com/office/powerpoint/2010/main" val="2093609225"/>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4717356" y="0"/>
            <a:ext cx="3973669" cy="5143500"/>
          </a:xfrm>
          <a:prstGeom prst="rect">
            <a:avLst/>
          </a:prstGeom>
        </p:spPr>
      </p:pic>
      <p:sp>
        <p:nvSpPr>
          <p:cNvPr id="3" name="TextBox 2"/>
          <p:cNvSpPr txBox="1"/>
          <p:nvPr/>
        </p:nvSpPr>
        <p:spPr>
          <a:xfrm>
            <a:off x="207820" y="208804"/>
            <a:ext cx="3962526" cy="4031873"/>
          </a:xfrm>
          <a:prstGeom prst="rect">
            <a:avLst/>
          </a:prstGeom>
          <a:noFill/>
        </p:spPr>
        <p:txBody>
          <a:bodyPr wrap="square" rtlCol="0">
            <a:spAutoFit/>
          </a:bodyPr>
          <a:lstStyle/>
          <a:p>
            <a:r>
              <a:rPr lang="en-US" sz="3200" b="1" dirty="0">
                <a:latin typeface="Arial"/>
                <a:cs typeface="Arial"/>
              </a:rPr>
              <a:t>Japan evacuated the black-lined area. </a:t>
            </a:r>
            <a:endParaRPr lang="en-US" sz="3200" b="1" dirty="0" smtClean="0">
              <a:latin typeface="Arial"/>
              <a:cs typeface="Arial"/>
            </a:endParaRPr>
          </a:p>
          <a:p>
            <a:endParaRPr lang="en-US" sz="3200" dirty="0">
              <a:latin typeface="Arial"/>
              <a:cs typeface="Arial"/>
            </a:endParaRPr>
          </a:p>
          <a:p>
            <a:r>
              <a:rPr lang="en-US" sz="3200" dirty="0" smtClean="0">
                <a:latin typeface="Arial"/>
                <a:cs typeface="Arial"/>
              </a:rPr>
              <a:t>IAEA published recommendation: evacuate the </a:t>
            </a:r>
            <a:br>
              <a:rPr lang="en-US" sz="3200" dirty="0" smtClean="0">
                <a:latin typeface="Arial"/>
                <a:cs typeface="Arial"/>
              </a:rPr>
            </a:br>
            <a:r>
              <a:rPr lang="en-US" sz="3200" dirty="0" smtClean="0">
                <a:solidFill>
                  <a:srgbClr val="FF0000"/>
                </a:solidFill>
                <a:latin typeface="Arial"/>
                <a:cs typeface="Arial"/>
              </a:rPr>
              <a:t>red</a:t>
            </a:r>
            <a:r>
              <a:rPr lang="en-US" sz="3200" dirty="0" smtClean="0">
                <a:latin typeface="Arial"/>
                <a:cs typeface="Arial"/>
              </a:rPr>
              <a:t> area.</a:t>
            </a:r>
          </a:p>
        </p:txBody>
      </p:sp>
      <p:sp>
        <p:nvSpPr>
          <p:cNvPr id="6" name="TextBox 5"/>
          <p:cNvSpPr txBox="1"/>
          <p:nvPr/>
        </p:nvSpPr>
        <p:spPr>
          <a:xfrm>
            <a:off x="-681182" y="2260023"/>
            <a:ext cx="184666"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3191154436"/>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58697" y="838950"/>
            <a:ext cx="8718849" cy="3521080"/>
          </a:xfrm>
          <a:prstGeom prst="rect">
            <a:avLst/>
          </a:prstGeom>
        </p:spPr>
      </p:pic>
      <p:sp>
        <p:nvSpPr>
          <p:cNvPr id="6" name="TextBox 5"/>
          <p:cNvSpPr txBox="1"/>
          <p:nvPr/>
        </p:nvSpPr>
        <p:spPr>
          <a:xfrm>
            <a:off x="258695" y="35944"/>
            <a:ext cx="8851148" cy="646331"/>
          </a:xfrm>
          <a:prstGeom prst="rect">
            <a:avLst/>
          </a:prstGeom>
          <a:noFill/>
        </p:spPr>
        <p:txBody>
          <a:bodyPr wrap="square" rtlCol="0">
            <a:spAutoFit/>
          </a:bodyPr>
          <a:lstStyle/>
          <a:p>
            <a:r>
              <a:rPr lang="en-US" sz="3600" dirty="0" smtClean="0">
                <a:latin typeface="Arial"/>
                <a:cs typeface="Arial"/>
              </a:rPr>
              <a:t>IAEA: </a:t>
            </a:r>
            <a:r>
              <a:rPr lang="en-US" sz="3600" dirty="0">
                <a:latin typeface="Arial"/>
                <a:cs typeface="Arial"/>
              </a:rPr>
              <a:t>25 µSv/</a:t>
            </a:r>
            <a:r>
              <a:rPr lang="en-US" sz="3600" dirty="0" smtClean="0">
                <a:latin typeface="Arial"/>
                <a:cs typeface="Arial"/>
              </a:rPr>
              <a:t>hour is safe for everyone.</a:t>
            </a:r>
            <a:endParaRPr lang="en-US" sz="3600" dirty="0">
              <a:latin typeface="Arial"/>
              <a:cs typeface="Arial"/>
            </a:endParaRPr>
          </a:p>
        </p:txBody>
      </p:sp>
      <p:sp>
        <p:nvSpPr>
          <p:cNvPr id="5" name="TextBox 4"/>
          <p:cNvSpPr txBox="1"/>
          <p:nvPr/>
        </p:nvSpPr>
        <p:spPr>
          <a:xfrm>
            <a:off x="4760072" y="1811572"/>
            <a:ext cx="5013221" cy="461665"/>
          </a:xfrm>
          <a:prstGeom prst="rect">
            <a:avLst/>
          </a:prstGeom>
          <a:noFill/>
        </p:spPr>
        <p:txBody>
          <a:bodyPr wrap="square" rtlCol="0">
            <a:spAutoFit/>
          </a:bodyPr>
          <a:lstStyle/>
          <a:p>
            <a:r>
              <a:rPr lang="en-US" sz="2400" dirty="0" smtClean="0">
                <a:latin typeface="Arial"/>
                <a:cs typeface="Arial"/>
              </a:rPr>
              <a:t>25 </a:t>
            </a:r>
            <a:r>
              <a:rPr lang="en-US" sz="2400" dirty="0">
                <a:latin typeface="Arial"/>
                <a:cs typeface="Arial"/>
              </a:rPr>
              <a:t>µSv/</a:t>
            </a:r>
            <a:r>
              <a:rPr lang="en-US" sz="2400" dirty="0" smtClean="0">
                <a:latin typeface="Arial"/>
                <a:cs typeface="Arial"/>
              </a:rPr>
              <a:t>hour = 220 mSv/year</a:t>
            </a:r>
            <a:endParaRPr lang="en-US" sz="2400" dirty="0">
              <a:latin typeface="Arial"/>
              <a:cs typeface="Arial"/>
            </a:endParaRPr>
          </a:p>
        </p:txBody>
      </p:sp>
      <p:sp>
        <p:nvSpPr>
          <p:cNvPr id="7" name="TextBox 6"/>
          <p:cNvSpPr txBox="1"/>
          <p:nvPr/>
        </p:nvSpPr>
        <p:spPr>
          <a:xfrm>
            <a:off x="3894666" y="4497169"/>
            <a:ext cx="5082879" cy="646331"/>
          </a:xfrm>
          <a:prstGeom prst="rect">
            <a:avLst/>
          </a:prstGeom>
          <a:noFill/>
        </p:spPr>
        <p:txBody>
          <a:bodyPr wrap="square" rtlCol="0">
            <a:spAutoFit/>
          </a:bodyPr>
          <a:lstStyle/>
          <a:p>
            <a:r>
              <a:rPr lang="mr-IN" sz="3600" dirty="0" smtClean="0">
                <a:latin typeface="Arial"/>
                <a:cs typeface="Arial"/>
              </a:rPr>
              <a:t>…</a:t>
            </a:r>
            <a:r>
              <a:rPr lang="en-US" sz="3600" dirty="0" smtClean="0">
                <a:latin typeface="Arial"/>
                <a:cs typeface="Arial"/>
              </a:rPr>
              <a:t> even based on LNT !</a:t>
            </a:r>
            <a:endParaRPr lang="en-US" sz="3600" dirty="0">
              <a:latin typeface="Arial"/>
              <a:cs typeface="Arial"/>
            </a:endParaRPr>
          </a:p>
        </p:txBody>
      </p:sp>
    </p:spTree>
    <p:extLst>
      <p:ext uri="{BB962C8B-B14F-4D97-AF65-F5344CB8AC3E}">
        <p14:creationId xmlns:p14="http://schemas.microsoft.com/office/powerpoint/2010/main" val="995442747"/>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9667" y="8247"/>
            <a:ext cx="9153667" cy="5135496"/>
          </a:xfrm>
          <a:prstGeom prst="rect">
            <a:avLst/>
          </a:prstGeom>
        </p:spPr>
      </p:pic>
      <p:sp>
        <p:nvSpPr>
          <p:cNvPr id="2" name="TextBox 1"/>
          <p:cNvSpPr txBox="1"/>
          <p:nvPr/>
        </p:nvSpPr>
        <p:spPr>
          <a:xfrm>
            <a:off x="5" y="35942"/>
            <a:ext cx="8877437" cy="584776"/>
          </a:xfrm>
          <a:prstGeom prst="rect">
            <a:avLst/>
          </a:prstGeom>
          <a:noFill/>
        </p:spPr>
        <p:txBody>
          <a:bodyPr wrap="square" rtlCol="0">
            <a:spAutoFit/>
          </a:bodyPr>
          <a:lstStyle/>
          <a:p>
            <a:r>
              <a:rPr lang="en-US" sz="3200" dirty="0" smtClean="0">
                <a:latin typeface="Arial"/>
                <a:cs typeface="Arial"/>
              </a:rPr>
              <a:t>Chernobyl</a:t>
            </a:r>
            <a:endParaRPr lang="en-US" sz="3200" dirty="0">
              <a:latin typeface="Arial"/>
              <a:cs typeface="Arial"/>
            </a:endParaRPr>
          </a:p>
        </p:txBody>
      </p:sp>
      <p:sp>
        <p:nvSpPr>
          <p:cNvPr id="6" name="TextBox 5"/>
          <p:cNvSpPr txBox="1"/>
          <p:nvPr/>
        </p:nvSpPr>
        <p:spPr>
          <a:xfrm>
            <a:off x="-9667" y="3574083"/>
            <a:ext cx="9153667" cy="1569660"/>
          </a:xfrm>
          <a:prstGeom prst="rect">
            <a:avLst/>
          </a:prstGeom>
          <a:noFill/>
        </p:spPr>
        <p:txBody>
          <a:bodyPr wrap="square" rtlCol="0">
            <a:spAutoFit/>
          </a:bodyPr>
          <a:lstStyle/>
          <a:p>
            <a:r>
              <a:rPr lang="en-US" sz="2400" dirty="0" smtClean="0">
                <a:solidFill>
                  <a:schemeClr val="bg1"/>
                </a:solidFill>
                <a:latin typeface="Arial"/>
                <a:cs typeface="Arial"/>
              </a:rPr>
              <a:t>28 emergency workers died from radiation.</a:t>
            </a:r>
          </a:p>
          <a:p>
            <a:r>
              <a:rPr lang="en-US" sz="2400" dirty="0" smtClean="0">
                <a:solidFill>
                  <a:schemeClr val="bg1"/>
                </a:solidFill>
                <a:latin typeface="Arial"/>
                <a:cs typeface="Arial"/>
              </a:rPr>
              <a:t>15 children died of thyroid cancer.</a:t>
            </a:r>
          </a:p>
          <a:p>
            <a:r>
              <a:rPr lang="en-US" sz="2400" dirty="0" smtClean="0">
                <a:solidFill>
                  <a:schemeClr val="bg1"/>
                </a:solidFill>
                <a:latin typeface="Arial"/>
                <a:cs typeface="Arial"/>
              </a:rPr>
              <a:t>“possible increase in cancer mortality </a:t>
            </a:r>
            <a:r>
              <a:rPr lang="is-IS" sz="2400" dirty="0" smtClean="0">
                <a:solidFill>
                  <a:schemeClr val="bg1"/>
                </a:solidFill>
                <a:latin typeface="Arial"/>
                <a:cs typeface="Arial"/>
              </a:rPr>
              <a:t>… </a:t>
            </a:r>
            <a:r>
              <a:rPr lang="en-US" sz="2400" dirty="0" smtClean="0">
                <a:solidFill>
                  <a:schemeClr val="bg1"/>
                </a:solidFill>
                <a:latin typeface="Arial"/>
                <a:cs typeface="Arial"/>
              </a:rPr>
              <a:t>might represent up to 4000 fatal cancers.” </a:t>
            </a:r>
            <a:r>
              <a:rPr lang="en-US" cap="small" dirty="0">
                <a:solidFill>
                  <a:schemeClr val="bg1"/>
                </a:solidFill>
                <a:latin typeface="Arial"/>
                <a:cs typeface="Arial"/>
              </a:rPr>
              <a:t>Chernobyl </a:t>
            </a:r>
            <a:r>
              <a:rPr lang="en-US" cap="small" dirty="0" smtClean="0">
                <a:solidFill>
                  <a:schemeClr val="bg1"/>
                </a:solidFill>
                <a:latin typeface="Arial"/>
                <a:cs typeface="Arial"/>
              </a:rPr>
              <a:t>Forum</a:t>
            </a:r>
            <a:r>
              <a:rPr lang="en-US" sz="2400" dirty="0" smtClean="0">
                <a:solidFill>
                  <a:schemeClr val="bg1"/>
                </a:solidFill>
                <a:latin typeface="Arial"/>
                <a:cs typeface="Arial"/>
              </a:rPr>
              <a:t> </a:t>
            </a:r>
            <a:endParaRPr lang="en-US" sz="2400" i="1" dirty="0">
              <a:solidFill>
                <a:schemeClr val="bg1"/>
              </a:solidFill>
              <a:latin typeface="Arial"/>
              <a:cs typeface="Arial"/>
            </a:endParaRPr>
          </a:p>
        </p:txBody>
      </p:sp>
    </p:spTree>
    <p:extLst>
      <p:ext uri="{BB962C8B-B14F-4D97-AF65-F5344CB8AC3E}">
        <p14:creationId xmlns:p14="http://schemas.microsoft.com/office/powerpoint/2010/main" val="865167682"/>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7057" y="1309"/>
            <a:ext cx="8680380" cy="584776"/>
          </a:xfrm>
          <a:prstGeom prst="rect">
            <a:avLst/>
          </a:prstGeom>
          <a:noFill/>
        </p:spPr>
        <p:txBody>
          <a:bodyPr wrap="square" rtlCol="0">
            <a:spAutoFit/>
          </a:bodyPr>
          <a:lstStyle/>
          <a:p>
            <a:r>
              <a:rPr lang="en-US" sz="3200" b="1" dirty="0" smtClean="0">
                <a:latin typeface="Arial"/>
                <a:cs typeface="Arial"/>
              </a:rPr>
              <a:t>Chernobyl survivors have fewer cancers.</a:t>
            </a:r>
            <a:endParaRPr lang="en-US" sz="3200" b="1" dirty="0">
              <a:latin typeface="Arial"/>
              <a:cs typeface="Arial"/>
            </a:endParaRPr>
          </a:p>
        </p:txBody>
      </p:sp>
      <p:sp>
        <p:nvSpPr>
          <p:cNvPr id="3" name="TextBox 2"/>
          <p:cNvSpPr txBox="1"/>
          <p:nvPr/>
        </p:nvSpPr>
        <p:spPr>
          <a:xfrm>
            <a:off x="197058" y="1057534"/>
            <a:ext cx="8680380" cy="1015663"/>
          </a:xfrm>
          <a:prstGeom prst="rect">
            <a:avLst/>
          </a:prstGeom>
          <a:solidFill>
            <a:srgbClr val="CCFFCC"/>
          </a:solidFill>
        </p:spPr>
        <p:txBody>
          <a:bodyPr wrap="square" rtlCol="0">
            <a:spAutoFit/>
          </a:bodyPr>
          <a:lstStyle/>
          <a:p>
            <a:r>
              <a:rPr lang="en-US" sz="2000" dirty="0">
                <a:latin typeface="Arial"/>
                <a:cs typeface="Arial"/>
              </a:rPr>
              <a:t>Dr. </a:t>
            </a:r>
            <a:r>
              <a:rPr lang="en-US" sz="2000" dirty="0" err="1">
                <a:latin typeface="Arial"/>
                <a:cs typeface="Arial"/>
              </a:rPr>
              <a:t>Zbigniew</a:t>
            </a:r>
            <a:r>
              <a:rPr lang="en-US" sz="2000" dirty="0">
                <a:latin typeface="Arial"/>
                <a:cs typeface="Arial"/>
              </a:rPr>
              <a:t> </a:t>
            </a:r>
            <a:r>
              <a:rPr lang="en-US" sz="2000" dirty="0" err="1">
                <a:latin typeface="Arial"/>
                <a:cs typeface="Arial"/>
              </a:rPr>
              <a:t>Jaworowski</a:t>
            </a:r>
            <a:r>
              <a:rPr lang="en-US" sz="2000" dirty="0">
                <a:latin typeface="Arial"/>
                <a:cs typeface="Arial"/>
              </a:rPr>
              <a:t>, MD PhD </a:t>
            </a:r>
            <a:r>
              <a:rPr lang="en-US" sz="2000" dirty="0" smtClean="0">
                <a:latin typeface="Arial"/>
                <a:cs typeface="Arial"/>
              </a:rPr>
              <a:t>DSc, </a:t>
            </a:r>
            <a:r>
              <a:rPr lang="en-US" sz="2000" dirty="0">
                <a:latin typeface="Arial"/>
                <a:cs typeface="Arial"/>
              </a:rPr>
              <a:t>former Chairman of the United Nations Scientific Committee on the Effects of Atomic Radiation (UNSCEAR) stated</a:t>
            </a:r>
            <a:r>
              <a:rPr lang="en-US" sz="2000" dirty="0" smtClean="0">
                <a:latin typeface="Arial"/>
                <a:cs typeface="Arial"/>
              </a:rPr>
              <a:t>:</a:t>
            </a:r>
            <a:endParaRPr lang="en-US" sz="2000" dirty="0">
              <a:latin typeface="Arial"/>
              <a:cs typeface="Arial"/>
            </a:endParaRPr>
          </a:p>
        </p:txBody>
      </p:sp>
      <p:sp>
        <p:nvSpPr>
          <p:cNvPr id="5" name="TextBox 4"/>
          <p:cNvSpPr txBox="1"/>
          <p:nvPr/>
        </p:nvSpPr>
        <p:spPr>
          <a:xfrm>
            <a:off x="197059" y="2334301"/>
            <a:ext cx="8658481" cy="2554545"/>
          </a:xfrm>
          <a:prstGeom prst="rect">
            <a:avLst/>
          </a:prstGeom>
          <a:solidFill>
            <a:srgbClr val="FFFF00"/>
          </a:solidFill>
        </p:spPr>
        <p:txBody>
          <a:bodyPr wrap="square" rtlCol="0">
            <a:spAutoFit/>
          </a:bodyPr>
          <a:lstStyle/>
          <a:p>
            <a:r>
              <a:rPr lang="en-US" sz="2000" dirty="0" smtClean="0">
                <a:latin typeface="Arial"/>
                <a:cs typeface="Arial"/>
              </a:rPr>
              <a:t>“</a:t>
            </a:r>
            <a:r>
              <a:rPr lang="en-US" sz="2000" dirty="0">
                <a:latin typeface="Arial"/>
                <a:cs typeface="Arial"/>
              </a:rPr>
              <a:t>What is really surprising, however, is that data collected by UNSCEAR and the Forum show </a:t>
            </a:r>
            <a:r>
              <a:rPr lang="en-US" sz="2000" b="1" dirty="0">
                <a:latin typeface="Arial"/>
                <a:cs typeface="Arial"/>
              </a:rPr>
              <a:t>15% to 30% fewer cancer deaths among the Chernobyl emergency </a:t>
            </a:r>
            <a:r>
              <a:rPr lang="en-US" sz="2000" b="1" dirty="0" smtClean="0">
                <a:latin typeface="Arial"/>
                <a:cs typeface="Arial"/>
              </a:rPr>
              <a:t>workers</a:t>
            </a:r>
          </a:p>
          <a:p>
            <a:endParaRPr lang="en-US" sz="2000" dirty="0">
              <a:latin typeface="Arial"/>
              <a:cs typeface="Arial"/>
            </a:endParaRPr>
          </a:p>
          <a:p>
            <a:r>
              <a:rPr lang="en-US" sz="2000" dirty="0" smtClean="0">
                <a:latin typeface="Arial"/>
                <a:cs typeface="Arial"/>
              </a:rPr>
              <a:t>and </a:t>
            </a:r>
            <a:r>
              <a:rPr lang="en-US" sz="2000" dirty="0">
                <a:latin typeface="Arial"/>
                <a:cs typeface="Arial"/>
              </a:rPr>
              <a:t>about </a:t>
            </a:r>
            <a:r>
              <a:rPr lang="en-US" sz="2000" b="1" dirty="0">
                <a:latin typeface="Arial"/>
                <a:cs typeface="Arial"/>
              </a:rPr>
              <a:t>5% lower solid cancer incidence </a:t>
            </a:r>
            <a:r>
              <a:rPr lang="en-US" sz="2000" dirty="0">
                <a:latin typeface="Arial"/>
                <a:cs typeface="Arial"/>
              </a:rPr>
              <a:t>among the people in the Bryansk district (the most contaminated in Russia) in comparison with the general population. In most irradiated group of these people (mean dose of 40 mSv) the </a:t>
            </a:r>
            <a:r>
              <a:rPr lang="en-US" sz="2000" b="1" dirty="0">
                <a:latin typeface="Arial"/>
                <a:cs typeface="Arial"/>
              </a:rPr>
              <a:t>deficit of cancer incidence was 17</a:t>
            </a:r>
            <a:r>
              <a:rPr lang="en-US" sz="2000" b="1" dirty="0" smtClean="0">
                <a:latin typeface="Arial"/>
                <a:cs typeface="Arial"/>
              </a:rPr>
              <a:t>%</a:t>
            </a:r>
            <a:r>
              <a:rPr lang="en-US" sz="2000" dirty="0" smtClean="0">
                <a:latin typeface="Arial"/>
                <a:cs typeface="Arial"/>
              </a:rPr>
              <a:t>.</a:t>
            </a:r>
            <a:r>
              <a:rPr lang="en-US" sz="2000" dirty="0">
                <a:latin typeface="Arial"/>
                <a:cs typeface="Arial"/>
              </a:rPr>
              <a:t>”</a:t>
            </a:r>
          </a:p>
        </p:txBody>
      </p:sp>
    </p:spTree>
    <p:extLst>
      <p:ext uri="{BB962C8B-B14F-4D97-AF65-F5344CB8AC3E}">
        <p14:creationId xmlns:p14="http://schemas.microsoft.com/office/powerpoint/2010/main" val="367216977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 y="1618"/>
            <a:ext cx="5486395" cy="1384995"/>
          </a:xfrm>
          <a:prstGeom prst="rect">
            <a:avLst/>
          </a:prstGeom>
          <a:noFill/>
        </p:spPr>
        <p:txBody>
          <a:bodyPr wrap="square" rtlCol="0">
            <a:spAutoFit/>
          </a:bodyPr>
          <a:lstStyle/>
          <a:p>
            <a:r>
              <a:rPr lang="en-US" sz="2800" b="1" dirty="0" smtClean="0">
                <a:latin typeface="Arial"/>
                <a:cs typeface="Arial"/>
              </a:rPr>
              <a:t>NAS reports A-bomb cancer risk proportional to radiation dose.</a:t>
            </a:r>
            <a:endParaRPr lang="en-US" sz="2800" b="1" dirty="0">
              <a:latin typeface="Arial"/>
              <a:cs typeface="Arial"/>
            </a:endParaRPr>
          </a:p>
        </p:txBody>
      </p:sp>
      <p:pic>
        <p:nvPicPr>
          <p:cNvPr id="3" name="Picture 2"/>
          <p:cNvPicPr>
            <a:picLocks noChangeAspect="1"/>
          </p:cNvPicPr>
          <p:nvPr/>
        </p:nvPicPr>
        <p:blipFill>
          <a:blip r:embed="rId3"/>
          <a:stretch>
            <a:fillRect/>
          </a:stretch>
        </p:blipFill>
        <p:spPr>
          <a:xfrm>
            <a:off x="5" y="895057"/>
            <a:ext cx="5410195" cy="4248443"/>
          </a:xfrm>
          <a:prstGeom prst="rect">
            <a:avLst/>
          </a:prstGeom>
        </p:spPr>
      </p:pic>
      <p:pic>
        <p:nvPicPr>
          <p:cNvPr id="4" name="Picture 3"/>
          <p:cNvPicPr>
            <a:picLocks noChangeAspect="1"/>
          </p:cNvPicPr>
          <p:nvPr/>
        </p:nvPicPr>
        <p:blipFill rotWithShape="1">
          <a:blip r:embed="rId4"/>
          <a:srcRect l="8457" t="7026" r="22544" b="10402"/>
          <a:stretch/>
        </p:blipFill>
        <p:spPr>
          <a:xfrm>
            <a:off x="4876795" y="1210742"/>
            <a:ext cx="4591984" cy="3581400"/>
          </a:xfrm>
          <a:prstGeom prst="rect">
            <a:avLst/>
          </a:prstGeom>
        </p:spPr>
      </p:pic>
      <p:sp>
        <p:nvSpPr>
          <p:cNvPr id="6" name="TextBox 5"/>
          <p:cNvSpPr txBox="1"/>
          <p:nvPr/>
        </p:nvSpPr>
        <p:spPr>
          <a:xfrm>
            <a:off x="6519333" y="1618"/>
            <a:ext cx="2150534" cy="954107"/>
          </a:xfrm>
          <a:prstGeom prst="rect">
            <a:avLst/>
          </a:prstGeom>
          <a:noFill/>
        </p:spPr>
        <p:txBody>
          <a:bodyPr wrap="square" rtlCol="0">
            <a:spAutoFit/>
          </a:bodyPr>
          <a:lstStyle/>
          <a:p>
            <a:r>
              <a:rPr lang="en-US" sz="2800" b="1" dirty="0" smtClean="0">
                <a:latin typeface="Arial"/>
                <a:cs typeface="Arial"/>
              </a:rPr>
              <a:t>..even at low dose!?</a:t>
            </a:r>
            <a:endParaRPr lang="en-US" sz="2800" b="1" dirty="0">
              <a:latin typeface="Arial"/>
              <a:cs typeface="Arial"/>
            </a:endParaRPr>
          </a:p>
        </p:txBody>
      </p:sp>
    </p:spTree>
    <p:extLst>
      <p:ext uri="{BB962C8B-B14F-4D97-AF65-F5344CB8AC3E}">
        <p14:creationId xmlns:p14="http://schemas.microsoft.com/office/powerpoint/2010/main" val="385793854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6936" y="35942"/>
            <a:ext cx="9097472" cy="861774"/>
          </a:xfrm>
          <a:prstGeom prst="rect">
            <a:avLst/>
          </a:prstGeom>
          <a:noFill/>
        </p:spPr>
        <p:txBody>
          <a:bodyPr wrap="square" rtlCol="0">
            <a:spAutoFit/>
          </a:bodyPr>
          <a:lstStyle/>
          <a:p>
            <a:r>
              <a:rPr lang="en-US" sz="3200" b="1" dirty="0" smtClean="0">
                <a:latin typeface="Arial"/>
                <a:cs typeface="Arial"/>
              </a:rPr>
              <a:t>Atomic-bomb LSS data is public.</a:t>
            </a:r>
            <a:endParaRPr lang="en-US" sz="1600" dirty="0" smtClean="0">
              <a:latin typeface="Arial"/>
              <a:cs typeface="Arial"/>
            </a:endParaRPr>
          </a:p>
          <a:p>
            <a:r>
              <a:rPr lang="en-US" dirty="0" smtClean="0">
                <a:latin typeface="Arial"/>
                <a:cs typeface="Arial"/>
              </a:rPr>
              <a:t>											     </a:t>
            </a:r>
            <a:r>
              <a:rPr lang="en-US" dirty="0" smtClean="0">
                <a:solidFill>
                  <a:srgbClr val="0000FF"/>
                </a:solidFill>
                <a:latin typeface="Arial"/>
                <a:cs typeface="Arial"/>
              </a:rPr>
              <a:t>  http</a:t>
            </a:r>
            <a:r>
              <a:rPr lang="en-US" dirty="0">
                <a:solidFill>
                  <a:srgbClr val="0000FF"/>
                </a:solidFill>
                <a:latin typeface="Arial"/>
                <a:cs typeface="Arial"/>
              </a:rPr>
              <a:t>://www.rerf.or.jp/index_e.html</a:t>
            </a:r>
            <a:endParaRPr lang="en-US" sz="3600" dirty="0">
              <a:solidFill>
                <a:srgbClr val="0000FF"/>
              </a:solidFill>
              <a:latin typeface="Arial"/>
              <a:cs typeface="Arial"/>
            </a:endParaRPr>
          </a:p>
        </p:txBody>
      </p:sp>
      <p:pic>
        <p:nvPicPr>
          <p:cNvPr id="3" name="Picture 2"/>
          <p:cNvPicPr>
            <a:picLocks noChangeAspect="1"/>
          </p:cNvPicPr>
          <p:nvPr/>
        </p:nvPicPr>
        <p:blipFill>
          <a:blip r:embed="rId3"/>
          <a:stretch>
            <a:fillRect/>
          </a:stretch>
        </p:blipFill>
        <p:spPr>
          <a:xfrm>
            <a:off x="0" y="850991"/>
            <a:ext cx="9144000" cy="4274619"/>
          </a:xfrm>
          <a:prstGeom prst="rect">
            <a:avLst/>
          </a:prstGeom>
        </p:spPr>
      </p:pic>
    </p:spTree>
    <p:extLst>
      <p:ext uri="{BB962C8B-B14F-4D97-AF65-F5344CB8AC3E}">
        <p14:creationId xmlns:p14="http://schemas.microsoft.com/office/powerpoint/2010/main" val="1778897364"/>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35943"/>
            <a:ext cx="9144000" cy="584776"/>
          </a:xfrm>
          <a:prstGeom prst="rect">
            <a:avLst/>
          </a:prstGeom>
          <a:noFill/>
        </p:spPr>
        <p:txBody>
          <a:bodyPr wrap="square" rtlCol="0">
            <a:spAutoFit/>
          </a:bodyPr>
          <a:lstStyle/>
          <a:p>
            <a:r>
              <a:rPr lang="en-US" sz="3200" b="1" dirty="0" smtClean="0">
                <a:latin typeface="Arial"/>
                <a:cs typeface="Arial"/>
              </a:rPr>
              <a:t>Add it up to get low-dose cancer rates.</a:t>
            </a:r>
          </a:p>
        </p:txBody>
      </p:sp>
      <p:pic>
        <p:nvPicPr>
          <p:cNvPr id="3" name="Picture 2"/>
          <p:cNvPicPr>
            <a:picLocks noChangeAspect="1"/>
          </p:cNvPicPr>
          <p:nvPr/>
        </p:nvPicPr>
        <p:blipFill>
          <a:blip r:embed="rId2"/>
          <a:stretch>
            <a:fillRect/>
          </a:stretch>
        </p:blipFill>
        <p:spPr>
          <a:xfrm>
            <a:off x="674793" y="866777"/>
            <a:ext cx="7302500" cy="4276725"/>
          </a:xfrm>
          <a:prstGeom prst="rect">
            <a:avLst/>
          </a:prstGeom>
        </p:spPr>
      </p:pic>
    </p:spTree>
    <p:extLst>
      <p:ext uri="{BB962C8B-B14F-4D97-AF65-F5344CB8AC3E}">
        <p14:creationId xmlns:p14="http://schemas.microsoft.com/office/powerpoint/2010/main" val="2470047294"/>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671"/>
            <a:ext cx="9144000" cy="1015663"/>
          </a:xfrm>
          <a:prstGeom prst="rect">
            <a:avLst/>
          </a:prstGeom>
          <a:noFill/>
        </p:spPr>
        <p:txBody>
          <a:bodyPr wrap="square" rtlCol="0">
            <a:spAutoFit/>
          </a:bodyPr>
          <a:lstStyle/>
          <a:p>
            <a:r>
              <a:rPr lang="en-US" sz="3000" b="1" dirty="0">
                <a:latin typeface="Arial"/>
                <a:cs typeface="Arial"/>
              </a:rPr>
              <a:t>I</a:t>
            </a:r>
            <a:r>
              <a:rPr lang="en-US" sz="3000" b="1" dirty="0" smtClean="0">
                <a:latin typeface="Arial"/>
                <a:cs typeface="Arial"/>
              </a:rPr>
              <a:t>n 1946 the Nobel Committee gave Muller its prize for discovery of X-ray induced mutations. Why?</a:t>
            </a:r>
            <a:endParaRPr lang="en-US" sz="3000" b="1" dirty="0">
              <a:latin typeface="Arial"/>
              <a:cs typeface="Arial"/>
            </a:endParaRPr>
          </a:p>
        </p:txBody>
      </p:sp>
      <p:sp>
        <p:nvSpPr>
          <p:cNvPr id="3" name="Rectangle 2"/>
          <p:cNvSpPr/>
          <p:nvPr/>
        </p:nvSpPr>
        <p:spPr>
          <a:xfrm>
            <a:off x="3989085" y="1035050"/>
            <a:ext cx="4891695" cy="3785652"/>
          </a:xfrm>
          <a:prstGeom prst="rect">
            <a:avLst/>
          </a:prstGeom>
        </p:spPr>
        <p:txBody>
          <a:bodyPr wrap="square">
            <a:spAutoFit/>
          </a:bodyPr>
          <a:lstStyle/>
          <a:p>
            <a:r>
              <a:rPr lang="en-US" sz="2400" dirty="0" smtClean="0">
                <a:latin typeface="Arial"/>
                <a:cs typeface="Arial"/>
              </a:rPr>
              <a:t>…these </a:t>
            </a:r>
            <a:r>
              <a:rPr lang="en-US" sz="2400" dirty="0">
                <a:latin typeface="Arial"/>
                <a:cs typeface="Arial"/>
              </a:rPr>
              <a:t>principles have been extended to total doses as low as 400 r, and rates as low as 0.01 r per minute, with gamma rays. They leave, we believe, </a:t>
            </a:r>
            <a:r>
              <a:rPr lang="en-US" sz="2400" b="1" dirty="0">
                <a:solidFill>
                  <a:srgbClr val="FF0000"/>
                </a:solidFill>
                <a:latin typeface="Arial"/>
                <a:cs typeface="Arial"/>
              </a:rPr>
              <a:t>no escape from the conclusion that there is </a:t>
            </a:r>
            <a:r>
              <a:rPr lang="en-US" sz="2400" b="1" u="sng" dirty="0">
                <a:solidFill>
                  <a:srgbClr val="FF0000"/>
                </a:solidFill>
                <a:latin typeface="Arial"/>
                <a:cs typeface="Arial"/>
              </a:rPr>
              <a:t>no threshold dose</a:t>
            </a:r>
            <a:r>
              <a:rPr lang="en-US" sz="2400" dirty="0">
                <a:latin typeface="Arial"/>
                <a:cs typeface="Arial"/>
              </a:rPr>
              <a:t>, and that the individual mutations result from individual "hits", producing genetic effects </a:t>
            </a:r>
            <a:r>
              <a:rPr lang="en-US" sz="2400" dirty="0" smtClean="0">
                <a:latin typeface="Arial"/>
                <a:cs typeface="Arial"/>
              </a:rPr>
              <a:t>…” </a:t>
            </a:r>
            <a:endParaRPr lang="en-US" sz="2400" dirty="0">
              <a:latin typeface="Arial"/>
              <a:cs typeface="Arial"/>
            </a:endParaRPr>
          </a:p>
        </p:txBody>
      </p:sp>
      <p:pic>
        <p:nvPicPr>
          <p:cNvPr id="4" name="Picture 3"/>
          <p:cNvPicPr>
            <a:picLocks noChangeAspect="1"/>
          </p:cNvPicPr>
          <p:nvPr/>
        </p:nvPicPr>
        <p:blipFill>
          <a:blip r:embed="rId3"/>
          <a:stretch>
            <a:fillRect/>
          </a:stretch>
        </p:blipFill>
        <p:spPr>
          <a:xfrm>
            <a:off x="462564" y="1195683"/>
            <a:ext cx="2851681" cy="3948277"/>
          </a:xfrm>
          <a:prstGeom prst="rect">
            <a:avLst/>
          </a:prstGeom>
        </p:spPr>
      </p:pic>
      <p:sp>
        <p:nvSpPr>
          <p:cNvPr id="5" name="TextBox 4"/>
          <p:cNvSpPr txBox="1"/>
          <p:nvPr/>
        </p:nvSpPr>
        <p:spPr>
          <a:xfrm>
            <a:off x="7010400" y="4435614"/>
            <a:ext cx="1870380" cy="707886"/>
          </a:xfrm>
          <a:prstGeom prst="rect">
            <a:avLst/>
          </a:prstGeom>
          <a:noFill/>
        </p:spPr>
        <p:txBody>
          <a:bodyPr wrap="square" rtlCol="0">
            <a:spAutoFit/>
          </a:bodyPr>
          <a:lstStyle/>
          <a:p>
            <a:r>
              <a:rPr lang="en-US" sz="4000" b="1" dirty="0" smtClean="0">
                <a:sym typeface="Wingdings"/>
              </a:rPr>
              <a:t> LNT</a:t>
            </a:r>
            <a:endParaRPr lang="en-US" sz="4000" b="1" dirty="0"/>
          </a:p>
        </p:txBody>
      </p:sp>
    </p:spTree>
    <p:extLst>
      <p:ext uri="{BB962C8B-B14F-4D97-AF65-F5344CB8AC3E}">
        <p14:creationId xmlns:p14="http://schemas.microsoft.com/office/powerpoint/2010/main" val="818564146"/>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2369" y="-2737"/>
            <a:ext cx="9046023" cy="1077218"/>
          </a:xfrm>
          <a:prstGeom prst="rect">
            <a:avLst/>
          </a:prstGeom>
          <a:noFill/>
        </p:spPr>
        <p:txBody>
          <a:bodyPr wrap="square" rtlCol="0">
            <a:spAutoFit/>
          </a:bodyPr>
          <a:lstStyle/>
          <a:p>
            <a:r>
              <a:rPr lang="en-US" sz="3200" b="1" dirty="0" smtClean="0">
                <a:latin typeface="Arial"/>
                <a:cs typeface="Arial"/>
              </a:rPr>
              <a:t>Atom bomb survivor exposures of 5-40 mSv </a:t>
            </a:r>
            <a:r>
              <a:rPr lang="en-US" sz="3200" b="1" i="1" u="sng" dirty="0" smtClean="0">
                <a:latin typeface="Arial"/>
                <a:cs typeface="Arial"/>
              </a:rPr>
              <a:t>lowered</a:t>
            </a:r>
            <a:r>
              <a:rPr lang="en-US" sz="3200" b="1" dirty="0" smtClean="0">
                <a:latin typeface="Arial"/>
                <a:cs typeface="Arial"/>
              </a:rPr>
              <a:t> observed cancer rates</a:t>
            </a:r>
            <a:r>
              <a:rPr lang="en-US" sz="3200" b="1" dirty="0">
                <a:latin typeface="Arial"/>
                <a:cs typeface="Arial"/>
              </a:rPr>
              <a:t>.</a:t>
            </a:r>
          </a:p>
        </p:txBody>
      </p:sp>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65293" y="1395683"/>
            <a:ext cx="6921500" cy="3483147"/>
          </a:xfrm>
          <a:prstGeom prst="rect">
            <a:avLst/>
          </a:prstGeom>
        </p:spPr>
      </p:pic>
      <p:sp>
        <p:nvSpPr>
          <p:cNvPr id="3" name="TextBox 2"/>
          <p:cNvSpPr txBox="1"/>
          <p:nvPr/>
        </p:nvSpPr>
        <p:spPr>
          <a:xfrm>
            <a:off x="191680" y="1250339"/>
            <a:ext cx="3180522" cy="400110"/>
          </a:xfrm>
          <a:prstGeom prst="rect">
            <a:avLst/>
          </a:prstGeom>
          <a:noFill/>
        </p:spPr>
        <p:txBody>
          <a:bodyPr wrap="square" rtlCol="0">
            <a:spAutoFit/>
          </a:bodyPr>
          <a:lstStyle/>
          <a:p>
            <a:r>
              <a:rPr lang="en-US" sz="2000" dirty="0" smtClean="0">
                <a:latin typeface="Arial"/>
                <a:cs typeface="Arial"/>
              </a:rPr>
              <a:t>Cancer rate</a:t>
            </a:r>
            <a:endParaRPr lang="en-US" sz="2000" dirty="0">
              <a:latin typeface="Arial"/>
              <a:cs typeface="Arial"/>
            </a:endParaRPr>
          </a:p>
        </p:txBody>
      </p:sp>
      <p:sp>
        <p:nvSpPr>
          <p:cNvPr id="6" name="TextBox 5"/>
          <p:cNvSpPr txBox="1"/>
          <p:nvPr/>
        </p:nvSpPr>
        <p:spPr>
          <a:xfrm>
            <a:off x="5888595" y="4797470"/>
            <a:ext cx="3180522" cy="400110"/>
          </a:xfrm>
          <a:prstGeom prst="rect">
            <a:avLst/>
          </a:prstGeom>
          <a:noFill/>
        </p:spPr>
        <p:txBody>
          <a:bodyPr wrap="square" rtlCol="0">
            <a:spAutoFit/>
          </a:bodyPr>
          <a:lstStyle/>
          <a:p>
            <a:r>
              <a:rPr lang="en-US" sz="2000" dirty="0" smtClean="0">
                <a:latin typeface="Arial"/>
                <a:cs typeface="Arial"/>
              </a:rPr>
              <a:t>Radiation dose (mSv)</a:t>
            </a:r>
            <a:endParaRPr lang="en-US" sz="2000" dirty="0">
              <a:latin typeface="Arial"/>
              <a:cs typeface="Arial"/>
            </a:endParaRPr>
          </a:p>
        </p:txBody>
      </p:sp>
      <p:cxnSp>
        <p:nvCxnSpPr>
          <p:cNvPr id="7" name="Straight Connector 6"/>
          <p:cNvCxnSpPr/>
          <p:nvPr/>
        </p:nvCxnSpPr>
        <p:spPr>
          <a:xfrm flipV="1">
            <a:off x="1761027" y="2084018"/>
            <a:ext cx="6916034" cy="656321"/>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1985163" y="4014681"/>
            <a:ext cx="3415325" cy="400110"/>
          </a:xfrm>
          <a:prstGeom prst="rect">
            <a:avLst/>
          </a:prstGeom>
          <a:noFill/>
        </p:spPr>
        <p:txBody>
          <a:bodyPr wrap="square" rtlCol="0">
            <a:spAutoFit/>
          </a:bodyPr>
          <a:lstStyle/>
          <a:p>
            <a:r>
              <a:rPr lang="en-US" sz="2000" dirty="0" smtClean="0">
                <a:solidFill>
                  <a:srgbClr val="FF0000"/>
                </a:solidFill>
                <a:latin typeface="Arial"/>
                <a:cs typeface="Arial"/>
              </a:rPr>
              <a:t>5-20 mSv</a:t>
            </a:r>
            <a:endParaRPr lang="en-US" sz="2000" dirty="0">
              <a:solidFill>
                <a:srgbClr val="FF0000"/>
              </a:solidFill>
              <a:latin typeface="Arial"/>
              <a:cs typeface="Arial"/>
            </a:endParaRPr>
          </a:p>
        </p:txBody>
      </p:sp>
      <p:sp>
        <p:nvSpPr>
          <p:cNvPr id="13" name="TextBox 12"/>
          <p:cNvSpPr txBox="1"/>
          <p:nvPr/>
        </p:nvSpPr>
        <p:spPr>
          <a:xfrm>
            <a:off x="2323849" y="3459981"/>
            <a:ext cx="2294672" cy="400110"/>
          </a:xfrm>
          <a:prstGeom prst="rect">
            <a:avLst/>
          </a:prstGeom>
          <a:noFill/>
        </p:spPr>
        <p:txBody>
          <a:bodyPr wrap="square" rtlCol="0">
            <a:spAutoFit/>
          </a:bodyPr>
          <a:lstStyle/>
          <a:p>
            <a:r>
              <a:rPr lang="en-US" sz="2000" dirty="0" smtClean="0">
                <a:solidFill>
                  <a:srgbClr val="FF0000"/>
                </a:solidFill>
                <a:latin typeface="Arial"/>
                <a:cs typeface="Arial"/>
              </a:rPr>
              <a:t>20-40 mSv</a:t>
            </a:r>
            <a:endParaRPr lang="en-US" sz="2000" dirty="0">
              <a:solidFill>
                <a:srgbClr val="FF0000"/>
              </a:solidFill>
              <a:latin typeface="Arial"/>
              <a:cs typeface="Arial"/>
            </a:endParaRPr>
          </a:p>
        </p:txBody>
      </p:sp>
      <p:cxnSp>
        <p:nvCxnSpPr>
          <p:cNvPr id="15" name="Straight Arrow Connector 14"/>
          <p:cNvCxnSpPr/>
          <p:nvPr/>
        </p:nvCxnSpPr>
        <p:spPr>
          <a:xfrm flipV="1">
            <a:off x="2459479" y="2971041"/>
            <a:ext cx="0" cy="48894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V="1">
            <a:off x="2117947" y="2926158"/>
            <a:ext cx="0" cy="1112539"/>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6817142" y="2510657"/>
            <a:ext cx="2062709" cy="400110"/>
          </a:xfrm>
          <a:prstGeom prst="rect">
            <a:avLst/>
          </a:prstGeom>
          <a:noFill/>
        </p:spPr>
        <p:txBody>
          <a:bodyPr wrap="square" rtlCol="0">
            <a:spAutoFit/>
          </a:bodyPr>
          <a:lstStyle/>
          <a:p>
            <a:r>
              <a:rPr lang="en-US" sz="2000" dirty="0" smtClean="0">
                <a:solidFill>
                  <a:srgbClr val="FF0000"/>
                </a:solidFill>
                <a:latin typeface="Arial"/>
                <a:cs typeface="Arial"/>
              </a:rPr>
              <a:t>Linear response</a:t>
            </a:r>
            <a:endParaRPr lang="en-US" sz="2000" dirty="0">
              <a:solidFill>
                <a:srgbClr val="FF0000"/>
              </a:solidFill>
              <a:latin typeface="Arial"/>
              <a:cs typeface="Arial"/>
            </a:endParaRPr>
          </a:p>
        </p:txBody>
      </p:sp>
      <p:cxnSp>
        <p:nvCxnSpPr>
          <p:cNvPr id="24" name="Straight Arrow Connector 23"/>
          <p:cNvCxnSpPr/>
          <p:nvPr/>
        </p:nvCxnSpPr>
        <p:spPr>
          <a:xfrm flipV="1">
            <a:off x="8457644" y="2234686"/>
            <a:ext cx="0" cy="273539"/>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89610575"/>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817038" y="1502117"/>
            <a:ext cx="7086600" cy="3369437"/>
          </a:xfrm>
          <a:prstGeom prst="rect">
            <a:avLst/>
          </a:prstGeom>
        </p:spPr>
      </p:pic>
      <p:sp>
        <p:nvSpPr>
          <p:cNvPr id="2" name="TextBox 1"/>
          <p:cNvSpPr txBox="1"/>
          <p:nvPr/>
        </p:nvSpPr>
        <p:spPr>
          <a:xfrm>
            <a:off x="191680" y="8057"/>
            <a:ext cx="8952320" cy="1077218"/>
          </a:xfrm>
          <a:prstGeom prst="rect">
            <a:avLst/>
          </a:prstGeom>
          <a:noFill/>
        </p:spPr>
        <p:txBody>
          <a:bodyPr wrap="square" rtlCol="0">
            <a:spAutoFit/>
          </a:bodyPr>
          <a:lstStyle/>
          <a:p>
            <a:r>
              <a:rPr lang="en-US" sz="3200" b="1" dirty="0">
                <a:latin typeface="Arial"/>
                <a:cs typeface="Arial"/>
              </a:rPr>
              <a:t>The </a:t>
            </a:r>
            <a:r>
              <a:rPr lang="en-US" sz="3200" b="1" i="1" u="sng" dirty="0">
                <a:latin typeface="Arial"/>
                <a:cs typeface="Arial"/>
              </a:rPr>
              <a:t>decrease</a:t>
            </a:r>
            <a:r>
              <a:rPr lang="en-US" sz="3200" b="1" dirty="0">
                <a:latin typeface="Arial"/>
                <a:cs typeface="Arial"/>
              </a:rPr>
              <a:t> in cancers below 40 mSv dose is </a:t>
            </a:r>
            <a:r>
              <a:rPr lang="en-US" sz="3200" b="1" dirty="0" smtClean="0">
                <a:latin typeface="Arial"/>
                <a:cs typeface="Arial"/>
              </a:rPr>
              <a:t>significant.</a:t>
            </a:r>
            <a:endParaRPr lang="en-US" sz="3200" b="1" dirty="0">
              <a:latin typeface="Arial"/>
              <a:cs typeface="Arial"/>
            </a:endParaRPr>
          </a:p>
        </p:txBody>
      </p:sp>
      <p:sp>
        <p:nvSpPr>
          <p:cNvPr id="3" name="TextBox 2"/>
          <p:cNvSpPr txBox="1"/>
          <p:nvPr/>
        </p:nvSpPr>
        <p:spPr>
          <a:xfrm>
            <a:off x="191680" y="1245348"/>
            <a:ext cx="3180522" cy="400110"/>
          </a:xfrm>
          <a:prstGeom prst="rect">
            <a:avLst/>
          </a:prstGeom>
          <a:noFill/>
        </p:spPr>
        <p:txBody>
          <a:bodyPr wrap="square" rtlCol="0">
            <a:spAutoFit/>
          </a:bodyPr>
          <a:lstStyle/>
          <a:p>
            <a:r>
              <a:rPr lang="en-US" sz="2000" dirty="0" smtClean="0">
                <a:latin typeface="Arial"/>
                <a:cs typeface="Arial"/>
              </a:rPr>
              <a:t>Cancer rate</a:t>
            </a:r>
            <a:endParaRPr lang="en-US" sz="2000" dirty="0">
              <a:latin typeface="Arial"/>
              <a:cs typeface="Arial"/>
            </a:endParaRPr>
          </a:p>
        </p:txBody>
      </p:sp>
      <p:sp>
        <p:nvSpPr>
          <p:cNvPr id="6" name="TextBox 5"/>
          <p:cNvSpPr txBox="1"/>
          <p:nvPr/>
        </p:nvSpPr>
        <p:spPr>
          <a:xfrm>
            <a:off x="5888595" y="4775201"/>
            <a:ext cx="3180522" cy="400110"/>
          </a:xfrm>
          <a:prstGeom prst="rect">
            <a:avLst/>
          </a:prstGeom>
          <a:noFill/>
        </p:spPr>
        <p:txBody>
          <a:bodyPr wrap="square" rtlCol="0">
            <a:spAutoFit/>
          </a:bodyPr>
          <a:lstStyle/>
          <a:p>
            <a:r>
              <a:rPr lang="en-US" sz="2000" dirty="0" smtClean="0">
                <a:latin typeface="Arial"/>
                <a:cs typeface="Arial"/>
              </a:rPr>
              <a:t>Radiation dose (mSv)</a:t>
            </a:r>
            <a:endParaRPr lang="en-US" sz="2000" dirty="0">
              <a:latin typeface="Arial"/>
              <a:cs typeface="Arial"/>
            </a:endParaRPr>
          </a:p>
        </p:txBody>
      </p:sp>
      <p:cxnSp>
        <p:nvCxnSpPr>
          <p:cNvPr id="7" name="Straight Connector 6"/>
          <p:cNvCxnSpPr/>
          <p:nvPr/>
        </p:nvCxnSpPr>
        <p:spPr>
          <a:xfrm flipV="1">
            <a:off x="1761027" y="2061749"/>
            <a:ext cx="6916034" cy="656321"/>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1985163" y="3992412"/>
            <a:ext cx="3415325" cy="400110"/>
          </a:xfrm>
          <a:prstGeom prst="rect">
            <a:avLst/>
          </a:prstGeom>
          <a:noFill/>
        </p:spPr>
        <p:txBody>
          <a:bodyPr wrap="square" rtlCol="0">
            <a:spAutoFit/>
          </a:bodyPr>
          <a:lstStyle/>
          <a:p>
            <a:r>
              <a:rPr lang="en-US" sz="2000" dirty="0" smtClean="0">
                <a:solidFill>
                  <a:srgbClr val="FF0000"/>
                </a:solidFill>
                <a:latin typeface="Arial"/>
                <a:cs typeface="Arial"/>
              </a:rPr>
              <a:t>5-20 mSv  </a:t>
            </a:r>
            <a:r>
              <a:rPr lang="en-US" sz="2000" b="1" dirty="0" smtClean="0">
                <a:solidFill>
                  <a:srgbClr val="FF0000"/>
                </a:solidFill>
                <a:latin typeface="Arial"/>
                <a:cs typeface="Arial"/>
              </a:rPr>
              <a:t>n=2084</a:t>
            </a:r>
            <a:endParaRPr lang="en-US" sz="2000" b="1" dirty="0">
              <a:solidFill>
                <a:srgbClr val="FF0000"/>
              </a:solidFill>
              <a:latin typeface="Arial"/>
              <a:cs typeface="Arial"/>
            </a:endParaRPr>
          </a:p>
        </p:txBody>
      </p:sp>
      <p:sp>
        <p:nvSpPr>
          <p:cNvPr id="13" name="TextBox 12"/>
          <p:cNvSpPr txBox="1"/>
          <p:nvPr/>
        </p:nvSpPr>
        <p:spPr>
          <a:xfrm>
            <a:off x="2323849" y="3437712"/>
            <a:ext cx="2294672" cy="400110"/>
          </a:xfrm>
          <a:prstGeom prst="rect">
            <a:avLst/>
          </a:prstGeom>
          <a:noFill/>
        </p:spPr>
        <p:txBody>
          <a:bodyPr wrap="square" rtlCol="0">
            <a:spAutoFit/>
          </a:bodyPr>
          <a:lstStyle/>
          <a:p>
            <a:r>
              <a:rPr lang="en-US" sz="2000" dirty="0" smtClean="0">
                <a:solidFill>
                  <a:srgbClr val="FF0000"/>
                </a:solidFill>
                <a:latin typeface="Arial"/>
                <a:cs typeface="Arial"/>
              </a:rPr>
              <a:t>20-40 mSv  </a:t>
            </a:r>
            <a:r>
              <a:rPr lang="en-US" sz="2000" b="1" dirty="0" smtClean="0">
                <a:solidFill>
                  <a:srgbClr val="FF0000"/>
                </a:solidFill>
                <a:latin typeface="Arial"/>
                <a:cs typeface="Arial"/>
              </a:rPr>
              <a:t>n=891</a:t>
            </a:r>
            <a:endParaRPr lang="en-US" sz="2000" b="1" dirty="0">
              <a:solidFill>
                <a:srgbClr val="FF0000"/>
              </a:solidFill>
              <a:latin typeface="Arial"/>
              <a:cs typeface="Arial"/>
            </a:endParaRPr>
          </a:p>
        </p:txBody>
      </p:sp>
      <p:cxnSp>
        <p:nvCxnSpPr>
          <p:cNvPr id="15" name="Straight Arrow Connector 14"/>
          <p:cNvCxnSpPr/>
          <p:nvPr/>
        </p:nvCxnSpPr>
        <p:spPr>
          <a:xfrm flipV="1">
            <a:off x="2459479" y="2948772"/>
            <a:ext cx="0" cy="48894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V="1">
            <a:off x="2117947" y="2903889"/>
            <a:ext cx="0" cy="1112539"/>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4939022" y="3556971"/>
            <a:ext cx="4354259" cy="400110"/>
          </a:xfrm>
          <a:prstGeom prst="rect">
            <a:avLst/>
          </a:prstGeom>
          <a:noFill/>
        </p:spPr>
        <p:txBody>
          <a:bodyPr wrap="square" rtlCol="0">
            <a:spAutoFit/>
          </a:bodyPr>
          <a:lstStyle/>
          <a:p>
            <a:r>
              <a:rPr lang="en-US" sz="2000" b="1" dirty="0" smtClean="0">
                <a:solidFill>
                  <a:srgbClr val="FF0000"/>
                </a:solidFill>
                <a:latin typeface="Arial"/>
                <a:cs typeface="Arial"/>
              </a:rPr>
              <a:t>19,369</a:t>
            </a:r>
            <a:r>
              <a:rPr lang="en-US" sz="2000" dirty="0" smtClean="0">
                <a:solidFill>
                  <a:srgbClr val="FF0000"/>
                </a:solidFill>
                <a:latin typeface="Arial"/>
                <a:cs typeface="Arial"/>
              </a:rPr>
              <a:t> people exposed 5-40 mSv </a:t>
            </a:r>
          </a:p>
        </p:txBody>
      </p:sp>
      <p:sp>
        <p:nvSpPr>
          <p:cNvPr id="5" name="Right Brace 4"/>
          <p:cNvSpPr/>
          <p:nvPr/>
        </p:nvSpPr>
        <p:spPr>
          <a:xfrm>
            <a:off x="4457054" y="3280552"/>
            <a:ext cx="322934" cy="1039496"/>
          </a:xfrm>
          <a:prstGeom prst="rightBrace">
            <a:avLst/>
          </a:prstGeom>
          <a:ln w="28575">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9" name="TextBox 18"/>
          <p:cNvSpPr txBox="1"/>
          <p:nvPr/>
        </p:nvSpPr>
        <p:spPr>
          <a:xfrm>
            <a:off x="3186548" y="1356197"/>
            <a:ext cx="6038273" cy="400110"/>
          </a:xfrm>
          <a:prstGeom prst="rect">
            <a:avLst/>
          </a:prstGeom>
          <a:noFill/>
        </p:spPr>
        <p:txBody>
          <a:bodyPr wrap="square" rtlCol="0">
            <a:spAutoFit/>
          </a:bodyPr>
          <a:lstStyle/>
          <a:p>
            <a:r>
              <a:rPr lang="en-US" sz="2000" b="1" dirty="0" smtClean="0">
                <a:solidFill>
                  <a:srgbClr val="FF0000"/>
                </a:solidFill>
                <a:latin typeface="Arial"/>
                <a:cs typeface="Arial"/>
              </a:rPr>
              <a:t>6,411</a:t>
            </a:r>
            <a:r>
              <a:rPr lang="en-US" sz="2000" dirty="0" smtClean="0">
                <a:solidFill>
                  <a:srgbClr val="FF0000"/>
                </a:solidFill>
                <a:latin typeface="Arial"/>
                <a:cs typeface="Arial"/>
              </a:rPr>
              <a:t> people exposed to &gt;40 mSv</a:t>
            </a:r>
            <a:endParaRPr lang="en-US" sz="2000" b="1" dirty="0">
              <a:solidFill>
                <a:srgbClr val="FF0000"/>
              </a:solidFill>
              <a:latin typeface="Arial"/>
              <a:cs typeface="Arial"/>
            </a:endParaRPr>
          </a:p>
        </p:txBody>
      </p:sp>
      <p:sp>
        <p:nvSpPr>
          <p:cNvPr id="20" name="Right Brace 19"/>
          <p:cNvSpPr/>
          <p:nvPr/>
        </p:nvSpPr>
        <p:spPr>
          <a:xfrm rot="16200000">
            <a:off x="4758699" y="-209560"/>
            <a:ext cx="242201" cy="4325896"/>
          </a:xfrm>
          <a:prstGeom prst="rightBrace">
            <a:avLst/>
          </a:prstGeom>
          <a:ln w="28575">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309468359"/>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269921" y="1845867"/>
            <a:ext cx="6565231" cy="3300288"/>
          </a:xfrm>
          <a:prstGeom prst="rect">
            <a:avLst/>
          </a:prstGeom>
        </p:spPr>
      </p:pic>
      <p:pic>
        <p:nvPicPr>
          <p:cNvPr id="4" name="Picture 3"/>
          <p:cNvPicPr>
            <a:picLocks noChangeAspect="1"/>
          </p:cNvPicPr>
          <p:nvPr/>
        </p:nvPicPr>
        <p:blipFill>
          <a:blip r:embed="rId4"/>
          <a:stretch>
            <a:fillRect/>
          </a:stretch>
        </p:blipFill>
        <p:spPr>
          <a:xfrm>
            <a:off x="871797" y="865687"/>
            <a:ext cx="7344948" cy="598773"/>
          </a:xfrm>
          <a:prstGeom prst="rect">
            <a:avLst/>
          </a:prstGeom>
        </p:spPr>
      </p:pic>
      <p:sp>
        <p:nvSpPr>
          <p:cNvPr id="5" name="TextBox 4"/>
          <p:cNvSpPr txBox="1"/>
          <p:nvPr/>
        </p:nvSpPr>
        <p:spPr>
          <a:xfrm>
            <a:off x="787144" y="1384421"/>
            <a:ext cx="7461620" cy="707886"/>
          </a:xfrm>
          <a:prstGeom prst="rect">
            <a:avLst/>
          </a:prstGeom>
          <a:noFill/>
        </p:spPr>
        <p:txBody>
          <a:bodyPr wrap="square" rtlCol="0">
            <a:spAutoFit/>
          </a:bodyPr>
          <a:lstStyle/>
          <a:p>
            <a:r>
              <a:rPr lang="en-US" sz="2000" b="1" dirty="0">
                <a:latin typeface="Georgia"/>
                <a:cs typeface="Georgia"/>
              </a:rPr>
              <a:t>Extrapolating Life Span Study Cancer Risk Estimates to Low-dose Radiation Exposures</a:t>
            </a:r>
          </a:p>
        </p:txBody>
      </p:sp>
      <p:sp>
        <p:nvSpPr>
          <p:cNvPr id="6" name="TextBox 5"/>
          <p:cNvSpPr txBox="1"/>
          <p:nvPr/>
        </p:nvSpPr>
        <p:spPr>
          <a:xfrm>
            <a:off x="85388" y="-29934"/>
            <a:ext cx="8965229" cy="954107"/>
          </a:xfrm>
          <a:prstGeom prst="rect">
            <a:avLst/>
          </a:prstGeom>
          <a:noFill/>
        </p:spPr>
        <p:txBody>
          <a:bodyPr wrap="square" rtlCol="0">
            <a:spAutoFit/>
          </a:bodyPr>
          <a:lstStyle/>
          <a:p>
            <a:r>
              <a:rPr lang="en-US" sz="2800" b="1" dirty="0" smtClean="0">
                <a:latin typeface="Arial"/>
                <a:cs typeface="Arial"/>
              </a:rPr>
              <a:t>Atomic bomb Long-term Survivor Studies do not publish the details of doses &lt; 100 mSv.</a:t>
            </a:r>
            <a:endParaRPr lang="en-US" sz="2800" b="1" dirty="0">
              <a:latin typeface="Arial"/>
              <a:cs typeface="Arial"/>
            </a:endParaRPr>
          </a:p>
        </p:txBody>
      </p:sp>
      <p:sp>
        <p:nvSpPr>
          <p:cNvPr id="7" name="TextBox 6"/>
          <p:cNvSpPr txBox="1"/>
          <p:nvPr/>
        </p:nvSpPr>
        <p:spPr>
          <a:xfrm>
            <a:off x="2877537" y="4763135"/>
            <a:ext cx="1005403" cy="369332"/>
          </a:xfrm>
          <a:prstGeom prst="rect">
            <a:avLst/>
          </a:prstGeom>
          <a:noFill/>
        </p:spPr>
        <p:txBody>
          <a:bodyPr wrap="none" rtlCol="0">
            <a:spAutoFit/>
          </a:bodyPr>
          <a:lstStyle/>
          <a:p>
            <a:r>
              <a:rPr lang="en-US" b="1" dirty="0" smtClean="0"/>
              <a:t>100 mSv</a:t>
            </a:r>
            <a:endParaRPr lang="en-US" b="1" dirty="0"/>
          </a:p>
        </p:txBody>
      </p:sp>
      <p:sp>
        <p:nvSpPr>
          <p:cNvPr id="8" name="Up Arrow 7"/>
          <p:cNvSpPr/>
          <p:nvPr/>
        </p:nvSpPr>
        <p:spPr>
          <a:xfrm>
            <a:off x="2509324" y="4620901"/>
            <a:ext cx="245477" cy="525255"/>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Tree>
    <p:extLst>
      <p:ext uri="{BB962C8B-B14F-4D97-AF65-F5344CB8AC3E}">
        <p14:creationId xmlns:p14="http://schemas.microsoft.com/office/powerpoint/2010/main" val="1874505300"/>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p:cNvSpPr txBox="1"/>
          <p:nvPr/>
        </p:nvSpPr>
        <p:spPr>
          <a:xfrm>
            <a:off x="60942" y="4281664"/>
            <a:ext cx="9083058" cy="646331"/>
          </a:xfrm>
          <a:prstGeom prst="rect">
            <a:avLst/>
          </a:prstGeom>
          <a:noFill/>
        </p:spPr>
        <p:txBody>
          <a:bodyPr wrap="square" rtlCol="0">
            <a:spAutoFit/>
          </a:bodyPr>
          <a:lstStyle/>
          <a:p>
            <a:r>
              <a:rPr lang="en-US" sz="3600" dirty="0">
                <a:solidFill>
                  <a:prstClr val="white"/>
                </a:solidFill>
                <a:latin typeface="Arial"/>
                <a:cs typeface="Arial"/>
              </a:rPr>
              <a:t>T</a:t>
            </a:r>
            <a:r>
              <a:rPr lang="en-US" sz="3600" dirty="0" smtClean="0">
                <a:solidFill>
                  <a:prstClr val="white"/>
                </a:solidFill>
                <a:latin typeface="Arial"/>
                <a:cs typeface="Arial"/>
              </a:rPr>
              <a:t>herapeutic radiation doses are high…</a:t>
            </a:r>
          </a:p>
        </p:txBody>
      </p:sp>
      <p:sp>
        <p:nvSpPr>
          <p:cNvPr id="3" name="TextBox 2"/>
          <p:cNvSpPr txBox="1"/>
          <p:nvPr/>
        </p:nvSpPr>
        <p:spPr>
          <a:xfrm>
            <a:off x="69275" y="13415"/>
            <a:ext cx="8901545" cy="1323439"/>
          </a:xfrm>
          <a:prstGeom prst="rect">
            <a:avLst/>
          </a:prstGeom>
          <a:noFill/>
        </p:spPr>
        <p:txBody>
          <a:bodyPr wrap="square" rtlCol="0">
            <a:spAutoFit/>
          </a:bodyPr>
          <a:lstStyle/>
          <a:p>
            <a:r>
              <a:rPr lang="en-US" sz="4000" b="1" dirty="0" smtClean="0">
                <a:solidFill>
                  <a:prstClr val="white"/>
                </a:solidFill>
                <a:latin typeface="Arial"/>
                <a:cs typeface="Arial"/>
              </a:rPr>
              <a:t>Medical diagnostic radiation doses are low.</a:t>
            </a:r>
            <a:endParaRPr lang="en-US" sz="4000" b="1" dirty="0">
              <a:solidFill>
                <a:prstClr val="white"/>
              </a:solidFill>
              <a:latin typeface="Arial"/>
              <a:cs typeface="Arial"/>
            </a:endParaRPr>
          </a:p>
        </p:txBody>
      </p:sp>
      <p:pic>
        <p:nvPicPr>
          <p:cNvPr id="4" name="Picture 3"/>
          <p:cNvPicPr/>
          <p:nvPr/>
        </p:nvPicPr>
        <p:blipFill rotWithShape="1">
          <a:blip r:embed="rId3" cstate="screen">
            <a:extLst>
              <a:ext uri="{BEBA8EAE-BF5A-486C-A8C5-ECC9F3942E4B}">
                <a14:imgProps xmlns:a14="http://schemas.microsoft.com/office/drawing/2010/main">
                  <a14:imgLayer r:embed="rId4">
                    <a14:imgEffect>
                      <a14:saturation sat="0"/>
                    </a14:imgEffect>
                    <a14:imgEffect>
                      <a14:brightnessContrast bright="-20000" contrast="20000"/>
                    </a14:imgEffect>
                  </a14:imgLayer>
                </a14:imgProps>
              </a:ext>
              <a:ext uri="{28A0092B-C50C-407E-A947-70E740481C1C}">
                <a14:useLocalDpi xmlns:a14="http://schemas.microsoft.com/office/drawing/2010/main"/>
              </a:ext>
            </a:extLst>
          </a:blip>
          <a:srcRect l="12345" b="16044"/>
          <a:stretch/>
        </p:blipFill>
        <p:spPr bwMode="auto">
          <a:xfrm rot="16200000">
            <a:off x="6550559" y="1467806"/>
            <a:ext cx="2165171" cy="1874807"/>
          </a:xfrm>
          <a:prstGeom prst="rect">
            <a:avLst/>
          </a:prstGeom>
          <a:noFill/>
          <a:ln>
            <a:noFill/>
          </a:ln>
          <a:extLst>
            <a:ext uri="{53640926-AAD7-44d8-BBD7-CCE9431645EC}">
              <a14:shadowObscured xmlns:a14="http://schemas.microsoft.com/office/drawing/2010/main"/>
            </a:ext>
          </a:extLst>
        </p:spPr>
      </p:pic>
      <p:sp>
        <p:nvSpPr>
          <p:cNvPr id="5" name="TextBox 4"/>
          <p:cNvSpPr txBox="1"/>
          <p:nvPr/>
        </p:nvSpPr>
        <p:spPr>
          <a:xfrm>
            <a:off x="364530" y="1665389"/>
            <a:ext cx="4950489" cy="2062103"/>
          </a:xfrm>
          <a:prstGeom prst="rect">
            <a:avLst/>
          </a:prstGeom>
          <a:noFill/>
        </p:spPr>
        <p:txBody>
          <a:bodyPr wrap="square" rtlCol="0">
            <a:spAutoFit/>
          </a:bodyPr>
          <a:lstStyle/>
          <a:p>
            <a:r>
              <a:rPr lang="en-US" sz="3200" dirty="0" smtClean="0">
                <a:solidFill>
                  <a:prstClr val="white"/>
                </a:solidFill>
                <a:latin typeface="Arial"/>
                <a:cs typeface="Arial"/>
              </a:rPr>
              <a:t>Dental X-ray		0.001 mSv	</a:t>
            </a:r>
          </a:p>
          <a:p>
            <a:endParaRPr lang="en-US" sz="3200" dirty="0" smtClean="0">
              <a:solidFill>
                <a:prstClr val="white"/>
              </a:solidFill>
              <a:latin typeface="Arial"/>
              <a:cs typeface="Arial"/>
            </a:endParaRPr>
          </a:p>
          <a:p>
            <a:r>
              <a:rPr lang="en-US" sz="3200" dirty="0" smtClean="0">
                <a:solidFill>
                  <a:prstClr val="white"/>
                </a:solidFill>
                <a:latin typeface="Arial"/>
                <a:cs typeface="Arial"/>
              </a:rPr>
              <a:t>CT Scan			20      mSv</a:t>
            </a:r>
            <a:endParaRPr lang="en-US" sz="3200" dirty="0">
              <a:solidFill>
                <a:prstClr val="white"/>
              </a:solidFill>
              <a:latin typeface="Arial"/>
              <a:cs typeface="Arial"/>
            </a:endParaRPr>
          </a:p>
        </p:txBody>
      </p:sp>
    </p:spTree>
    <p:extLst>
      <p:ext uri="{BB962C8B-B14F-4D97-AF65-F5344CB8AC3E}">
        <p14:creationId xmlns:p14="http://schemas.microsoft.com/office/powerpoint/2010/main" val="339447119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671"/>
            <a:ext cx="9144000" cy="1015663"/>
          </a:xfrm>
          <a:prstGeom prst="rect">
            <a:avLst/>
          </a:prstGeom>
          <a:noFill/>
        </p:spPr>
        <p:txBody>
          <a:bodyPr wrap="square" rtlCol="0">
            <a:spAutoFit/>
          </a:bodyPr>
          <a:lstStyle/>
          <a:p>
            <a:r>
              <a:rPr lang="en-US" sz="3000" b="1" dirty="0" smtClean="0">
                <a:latin typeface="Arial"/>
                <a:cs typeface="Arial"/>
              </a:rPr>
              <a:t>A </a:t>
            </a:r>
            <a:r>
              <a:rPr lang="en-US" sz="3000" b="1" dirty="0">
                <a:latin typeface="Arial"/>
                <a:cs typeface="Arial"/>
              </a:rPr>
              <a:t>rotating X-ray beam focused on cancer tissue delivers up to 80,000 </a:t>
            </a:r>
            <a:r>
              <a:rPr lang="en-US" sz="3000" b="1" dirty="0" err="1">
                <a:latin typeface="Arial"/>
                <a:cs typeface="Arial"/>
              </a:rPr>
              <a:t>mSv</a:t>
            </a:r>
            <a:r>
              <a:rPr lang="en-US" sz="3000" b="1" dirty="0">
                <a:latin typeface="Arial"/>
                <a:cs typeface="Arial"/>
              </a:rPr>
              <a:t>.</a:t>
            </a:r>
          </a:p>
        </p:txBody>
      </p:sp>
      <p:pic>
        <p:nvPicPr>
          <p:cNvPr id="6" name="Picture 5" descr="Untitled 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33688" y="651933"/>
            <a:ext cx="4011507" cy="3008630"/>
          </a:xfrm>
          <a:prstGeom prst="rect">
            <a:avLst/>
          </a:prstGeom>
        </p:spPr>
      </p:pic>
      <p:sp>
        <p:nvSpPr>
          <p:cNvPr id="11" name="TextBox 10"/>
          <p:cNvSpPr txBox="1"/>
          <p:nvPr/>
        </p:nvSpPr>
        <p:spPr>
          <a:xfrm>
            <a:off x="5287215" y="3807460"/>
            <a:ext cx="3722508" cy="1200328"/>
          </a:xfrm>
          <a:prstGeom prst="rect">
            <a:avLst/>
          </a:prstGeom>
          <a:noFill/>
        </p:spPr>
        <p:txBody>
          <a:bodyPr wrap="square" rtlCol="0">
            <a:spAutoFit/>
          </a:bodyPr>
          <a:lstStyle/>
          <a:p>
            <a:r>
              <a:rPr lang="en-US" sz="2400" b="1" dirty="0">
                <a:solidFill>
                  <a:srgbClr val="FF0000"/>
                </a:solidFill>
                <a:latin typeface="Arial"/>
                <a:cs typeface="Arial"/>
              </a:rPr>
              <a:t>If LNT were </a:t>
            </a:r>
            <a:r>
              <a:rPr lang="en-US" sz="2400" b="1" dirty="0" smtClean="0">
                <a:solidFill>
                  <a:srgbClr val="FF0000"/>
                </a:solidFill>
                <a:latin typeface="Arial"/>
                <a:cs typeface="Arial"/>
              </a:rPr>
              <a:t>true, fractionated </a:t>
            </a:r>
            <a:r>
              <a:rPr lang="en-US" sz="2400" b="1" dirty="0">
                <a:solidFill>
                  <a:srgbClr val="FF0000"/>
                </a:solidFill>
                <a:latin typeface="Arial"/>
                <a:cs typeface="Arial"/>
              </a:rPr>
              <a:t>radiation </a:t>
            </a:r>
            <a:r>
              <a:rPr lang="en-US" sz="2400" b="1" dirty="0" smtClean="0">
                <a:solidFill>
                  <a:srgbClr val="FF0000"/>
                </a:solidFill>
                <a:latin typeface="Arial"/>
                <a:cs typeface="Arial"/>
              </a:rPr>
              <a:t>therapy </a:t>
            </a:r>
            <a:r>
              <a:rPr lang="en-US" sz="2400" b="1" dirty="0">
                <a:solidFill>
                  <a:srgbClr val="FF0000"/>
                </a:solidFill>
                <a:latin typeface="Arial"/>
                <a:cs typeface="Arial"/>
              </a:rPr>
              <a:t>wouldn’t work</a:t>
            </a:r>
            <a:r>
              <a:rPr lang="en-US" sz="2400" b="1" dirty="0" smtClean="0">
                <a:solidFill>
                  <a:srgbClr val="FF0000"/>
                </a:solidFill>
                <a:latin typeface="Arial"/>
                <a:cs typeface="Arial"/>
              </a:rPr>
              <a:t>.</a:t>
            </a:r>
            <a:endParaRPr lang="en-US" sz="2400" b="1" dirty="0">
              <a:solidFill>
                <a:srgbClr val="FF0000"/>
              </a:solidFill>
              <a:latin typeface="Arial"/>
              <a:cs typeface="Arial"/>
            </a:endParaRPr>
          </a:p>
        </p:txBody>
      </p:sp>
      <p:sp>
        <p:nvSpPr>
          <p:cNvPr id="12" name="Rectangle 11"/>
          <p:cNvSpPr/>
          <p:nvPr/>
        </p:nvSpPr>
        <p:spPr>
          <a:xfrm>
            <a:off x="105619" y="1034610"/>
            <a:ext cx="4974384" cy="4154984"/>
          </a:xfrm>
          <a:prstGeom prst="rect">
            <a:avLst/>
          </a:prstGeom>
        </p:spPr>
        <p:txBody>
          <a:bodyPr wrap="square">
            <a:spAutoFit/>
          </a:bodyPr>
          <a:lstStyle/>
          <a:p>
            <a:pPr marL="285750" indent="-285750">
              <a:buFont typeface="Arial"/>
              <a:buChar char="•"/>
            </a:pPr>
            <a:r>
              <a:rPr lang="en-US" sz="2400" dirty="0">
                <a:latin typeface="Arial"/>
                <a:cs typeface="Arial"/>
              </a:rPr>
              <a:t>To minimize the </a:t>
            </a:r>
            <a:r>
              <a:rPr lang="en-US" sz="2400" dirty="0" smtClean="0">
                <a:latin typeface="Arial"/>
                <a:cs typeface="Arial"/>
              </a:rPr>
              <a:t>risk* </a:t>
            </a:r>
            <a:r>
              <a:rPr lang="en-US" sz="2400" dirty="0">
                <a:latin typeface="Arial"/>
                <a:cs typeface="Arial"/>
              </a:rPr>
              <a:t>of causing cancer in nearby </a:t>
            </a:r>
            <a:r>
              <a:rPr lang="en-US" sz="2400" dirty="0" smtClean="0">
                <a:latin typeface="Arial"/>
                <a:cs typeface="Arial"/>
              </a:rPr>
              <a:t>tissue</a:t>
            </a:r>
            <a:endParaRPr lang="en-US" sz="2400" dirty="0">
              <a:latin typeface="Arial"/>
              <a:cs typeface="Arial"/>
            </a:endParaRPr>
          </a:p>
          <a:p>
            <a:pPr marL="285750" indent="-285750">
              <a:buFont typeface="Arial"/>
              <a:buChar char="•"/>
            </a:pPr>
            <a:r>
              <a:rPr lang="en-US" sz="2400" dirty="0" smtClean="0">
                <a:latin typeface="Arial"/>
                <a:cs typeface="Arial"/>
              </a:rPr>
              <a:t>radiologists </a:t>
            </a:r>
            <a:r>
              <a:rPr lang="en-US" sz="2400" dirty="0">
                <a:latin typeface="Arial"/>
                <a:cs typeface="Arial"/>
              </a:rPr>
              <a:t>divide the radiation dose into </a:t>
            </a:r>
            <a:r>
              <a:rPr lang="en-US" sz="2400" dirty="0" smtClean="0">
                <a:latin typeface="Arial"/>
                <a:cs typeface="Arial"/>
              </a:rPr>
              <a:t>fractions</a:t>
            </a:r>
            <a:endParaRPr lang="en-US" sz="2400" dirty="0">
              <a:latin typeface="Arial"/>
              <a:cs typeface="Arial"/>
            </a:endParaRPr>
          </a:p>
          <a:p>
            <a:pPr marL="285750" indent="-285750">
              <a:buFont typeface="Arial"/>
              <a:buChar char="•"/>
            </a:pPr>
            <a:r>
              <a:rPr lang="en-US" sz="2400" dirty="0" smtClean="0">
                <a:latin typeface="Arial"/>
                <a:cs typeface="Arial"/>
              </a:rPr>
              <a:t>administered </a:t>
            </a:r>
            <a:r>
              <a:rPr lang="en-US" sz="2400" dirty="0">
                <a:latin typeface="Arial"/>
                <a:cs typeface="Arial"/>
              </a:rPr>
              <a:t>daily rather than </a:t>
            </a:r>
            <a:r>
              <a:rPr lang="en-US" sz="2400" dirty="0" smtClean="0">
                <a:latin typeface="Arial"/>
                <a:cs typeface="Arial"/>
              </a:rPr>
              <a:t>all at once</a:t>
            </a:r>
            <a:endParaRPr lang="en-US" sz="2400" dirty="0">
              <a:latin typeface="Arial"/>
              <a:cs typeface="Arial"/>
            </a:endParaRPr>
          </a:p>
          <a:p>
            <a:pPr marL="285750" indent="-285750">
              <a:buFont typeface="Arial"/>
              <a:buChar char="•"/>
            </a:pPr>
            <a:r>
              <a:rPr lang="en-US" sz="2400" b="1" i="1" dirty="0" smtClean="0">
                <a:latin typeface="Arial"/>
                <a:cs typeface="Arial"/>
              </a:rPr>
              <a:t>giving </a:t>
            </a:r>
            <a:r>
              <a:rPr lang="en-US" sz="2400" b="1" i="1" dirty="0">
                <a:latin typeface="Arial"/>
                <a:cs typeface="Arial"/>
              </a:rPr>
              <a:t>healthy tissue time to </a:t>
            </a:r>
            <a:r>
              <a:rPr lang="en-US" sz="2400" b="1" i="1" dirty="0" smtClean="0">
                <a:latin typeface="Arial"/>
                <a:cs typeface="Arial"/>
              </a:rPr>
              <a:t>recover.</a:t>
            </a:r>
            <a:endParaRPr lang="en-US" sz="2400" b="1" i="1" dirty="0">
              <a:latin typeface="Arial"/>
              <a:cs typeface="Arial"/>
            </a:endParaRPr>
          </a:p>
          <a:p>
            <a:endParaRPr lang="en-US" smtClean="0">
              <a:latin typeface="Arial"/>
              <a:cs typeface="Arial"/>
            </a:endParaRPr>
          </a:p>
          <a:p>
            <a:endParaRPr lang="en-US" dirty="0" smtClean="0">
              <a:latin typeface="Arial"/>
              <a:cs typeface="Arial"/>
            </a:endParaRPr>
          </a:p>
          <a:p>
            <a:r>
              <a:rPr lang="en-US" dirty="0" smtClean="0">
                <a:latin typeface="Arial"/>
                <a:cs typeface="Arial"/>
              </a:rPr>
              <a:t>* secondary </a:t>
            </a:r>
            <a:r>
              <a:rPr lang="en-US" dirty="0">
                <a:latin typeface="Arial"/>
                <a:cs typeface="Arial"/>
              </a:rPr>
              <a:t>malignancies are seen in a very small minority of </a:t>
            </a:r>
            <a:r>
              <a:rPr lang="en-US" dirty="0" smtClean="0">
                <a:latin typeface="Arial"/>
                <a:cs typeface="Arial"/>
              </a:rPr>
              <a:t>patients</a:t>
            </a:r>
            <a:endParaRPr lang="en-US" sz="2400" dirty="0">
              <a:latin typeface="Arial"/>
              <a:cs typeface="Arial"/>
            </a:endParaRPr>
          </a:p>
        </p:txBody>
      </p:sp>
    </p:spTree>
    <p:extLst>
      <p:ext uri="{BB962C8B-B14F-4D97-AF65-F5344CB8AC3E}">
        <p14:creationId xmlns:p14="http://schemas.microsoft.com/office/powerpoint/2010/main" val="4261659342"/>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8639"/>
            <a:ext cx="9144001" cy="5146750"/>
          </a:xfrm>
          <a:prstGeom prst="rect">
            <a:avLst/>
          </a:prstGeom>
        </p:spPr>
      </p:pic>
    </p:spTree>
    <p:extLst>
      <p:ext uri="{BB962C8B-B14F-4D97-AF65-F5344CB8AC3E}">
        <p14:creationId xmlns:p14="http://schemas.microsoft.com/office/powerpoint/2010/main" val="3566109384"/>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180" y="10199"/>
            <a:ext cx="9064630" cy="954107"/>
          </a:xfrm>
          <a:prstGeom prst="rect">
            <a:avLst/>
          </a:prstGeom>
          <a:noFill/>
        </p:spPr>
        <p:txBody>
          <a:bodyPr wrap="square" rtlCol="0">
            <a:spAutoFit/>
          </a:bodyPr>
          <a:lstStyle/>
          <a:p>
            <a:r>
              <a:rPr lang="en-US" sz="2800" b="1" dirty="0" smtClean="0">
                <a:latin typeface="Arial"/>
                <a:cs typeface="Arial"/>
              </a:rPr>
              <a:t>28,000 nuclear shipyard workers exposed to ~8 mSv had a 24% lower death rate.</a:t>
            </a:r>
            <a:endParaRPr lang="en-US" sz="2800" b="1" dirty="0">
              <a:latin typeface="Arial"/>
              <a:cs typeface="Arial"/>
            </a:endParaRPr>
          </a:p>
        </p:txBody>
      </p:sp>
      <p:pic>
        <p:nvPicPr>
          <p:cNvPr id="5" name="Picture 4"/>
          <p:cNvPicPr>
            <a:picLocks noChangeAspect="1"/>
          </p:cNvPicPr>
          <p:nvPr/>
        </p:nvPicPr>
        <p:blipFill>
          <a:blip r:embed="rId3"/>
          <a:stretch>
            <a:fillRect/>
          </a:stretch>
        </p:blipFill>
        <p:spPr>
          <a:xfrm>
            <a:off x="1019480" y="912588"/>
            <a:ext cx="6903088" cy="1237093"/>
          </a:xfrm>
          <a:prstGeom prst="rect">
            <a:avLst/>
          </a:prstGeom>
        </p:spPr>
      </p:pic>
      <p:sp>
        <p:nvSpPr>
          <p:cNvPr id="7" name="TextBox 6"/>
          <p:cNvSpPr txBox="1"/>
          <p:nvPr/>
        </p:nvSpPr>
        <p:spPr>
          <a:xfrm>
            <a:off x="47047" y="2200915"/>
            <a:ext cx="8897600" cy="2677656"/>
          </a:xfrm>
          <a:prstGeom prst="rect">
            <a:avLst/>
          </a:prstGeom>
          <a:noFill/>
        </p:spPr>
        <p:txBody>
          <a:bodyPr wrap="square" rtlCol="0">
            <a:spAutoFit/>
          </a:bodyPr>
          <a:lstStyle/>
          <a:p>
            <a:pPr marL="342900" indent="-342900">
              <a:buFont typeface="Arial"/>
              <a:buChar char="•"/>
            </a:pPr>
            <a:r>
              <a:rPr lang="en-US" sz="2400" dirty="0" smtClean="0">
                <a:latin typeface="Arial"/>
                <a:cs typeface="Arial"/>
              </a:rPr>
              <a:t>Neutron-activated Co-60 was deposited in pipes and valves of reactor cooling system.</a:t>
            </a:r>
          </a:p>
          <a:p>
            <a:pPr marL="342900" indent="-342900">
              <a:buFont typeface="Arial"/>
              <a:buChar char="•"/>
            </a:pPr>
            <a:endParaRPr lang="en-US" sz="2400" dirty="0">
              <a:latin typeface="Arial"/>
              <a:cs typeface="Arial"/>
            </a:endParaRPr>
          </a:p>
          <a:p>
            <a:pPr marL="342900" indent="-342900">
              <a:buFont typeface="Arial"/>
              <a:buChar char="•"/>
            </a:pPr>
            <a:r>
              <a:rPr lang="en-US" sz="2400" dirty="0" smtClean="0">
                <a:latin typeface="Arial"/>
                <a:cs typeface="Arial"/>
              </a:rPr>
              <a:t>Age-matched, job-matched control group eliminated healthy-worker bias.</a:t>
            </a:r>
          </a:p>
          <a:p>
            <a:endParaRPr lang="en-US" sz="2400" dirty="0">
              <a:latin typeface="Arial"/>
              <a:cs typeface="Arial"/>
            </a:endParaRPr>
          </a:p>
          <a:p>
            <a:pPr marL="342900" indent="-342900">
              <a:buFont typeface="Arial"/>
              <a:buChar char="•"/>
            </a:pPr>
            <a:r>
              <a:rPr lang="en-US" sz="2400" dirty="0" smtClean="0">
                <a:latin typeface="Arial"/>
                <a:cs typeface="Arial"/>
              </a:rPr>
              <a:t>1991 report </a:t>
            </a:r>
            <a:r>
              <a:rPr lang="en-US" sz="2400" b="1" dirty="0" smtClean="0">
                <a:latin typeface="Arial"/>
                <a:cs typeface="Arial"/>
              </a:rPr>
              <a:t>did not include </a:t>
            </a:r>
            <a:r>
              <a:rPr lang="en-US" sz="2400" dirty="0" smtClean="0">
                <a:latin typeface="Arial"/>
                <a:cs typeface="Arial"/>
              </a:rPr>
              <a:t>observed 24% lower death rate.</a:t>
            </a:r>
          </a:p>
        </p:txBody>
      </p:sp>
    </p:spTree>
    <p:extLst>
      <p:ext uri="{BB962C8B-B14F-4D97-AF65-F5344CB8AC3E}">
        <p14:creationId xmlns:p14="http://schemas.microsoft.com/office/powerpoint/2010/main" val="1202821493"/>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2683982884"/>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1600" y="1150"/>
            <a:ext cx="9159538" cy="1077218"/>
          </a:xfrm>
          <a:prstGeom prst="rect">
            <a:avLst/>
          </a:prstGeom>
          <a:noFill/>
        </p:spPr>
        <p:txBody>
          <a:bodyPr wrap="square" rtlCol="0">
            <a:spAutoFit/>
          </a:bodyPr>
          <a:lstStyle/>
          <a:p>
            <a:r>
              <a:rPr lang="en-US" sz="3200" b="1" dirty="0" smtClean="0">
                <a:latin typeface="Arial"/>
                <a:cs typeface="Arial"/>
              </a:rPr>
              <a:t>7,271 Taiwan apartment dwellers exposed to ~48 mSv had fewer cancers.</a:t>
            </a:r>
            <a:endParaRPr lang="en-US" sz="3200" b="1" dirty="0">
              <a:latin typeface="Arial"/>
              <a:cs typeface="Arial"/>
            </a:endParaRPr>
          </a:p>
        </p:txBody>
      </p:sp>
      <p:sp>
        <p:nvSpPr>
          <p:cNvPr id="4" name="TextBox 3"/>
          <p:cNvSpPr txBox="1"/>
          <p:nvPr/>
        </p:nvSpPr>
        <p:spPr>
          <a:xfrm>
            <a:off x="463000" y="1283260"/>
            <a:ext cx="8260818" cy="3847207"/>
          </a:xfrm>
          <a:prstGeom prst="rect">
            <a:avLst/>
          </a:prstGeom>
          <a:noFill/>
        </p:spPr>
        <p:txBody>
          <a:bodyPr wrap="square" rtlCol="0">
            <a:spAutoFit/>
          </a:bodyPr>
          <a:lstStyle/>
          <a:p>
            <a:r>
              <a:rPr lang="en-US" sz="2800" dirty="0" smtClean="0">
                <a:latin typeface="Arial"/>
                <a:cs typeface="Arial"/>
              </a:rPr>
              <a:t>Cancers </a:t>
            </a:r>
            <a:r>
              <a:rPr lang="en-US" sz="2800" dirty="0">
                <a:latin typeface="Arial"/>
                <a:cs typeface="Arial"/>
              </a:rPr>
              <a:t>observed								  </a:t>
            </a:r>
            <a:r>
              <a:rPr lang="en-US" sz="2800" dirty="0" smtClean="0">
                <a:latin typeface="Arial"/>
                <a:cs typeface="Arial"/>
              </a:rPr>
              <a:t>95</a:t>
            </a:r>
          </a:p>
          <a:p>
            <a:r>
              <a:rPr lang="en-US" sz="2800" dirty="0" smtClean="0">
                <a:latin typeface="Arial"/>
                <a:cs typeface="Arial"/>
              </a:rPr>
              <a:t>Cancers </a:t>
            </a:r>
            <a:r>
              <a:rPr lang="en-US" sz="2800" dirty="0">
                <a:latin typeface="Arial"/>
                <a:cs typeface="Arial"/>
              </a:rPr>
              <a:t>expected normally					</a:t>
            </a:r>
            <a:r>
              <a:rPr lang="en-US" sz="2800" dirty="0" smtClean="0">
                <a:latin typeface="Arial"/>
                <a:cs typeface="Arial"/>
              </a:rPr>
              <a:t>115</a:t>
            </a:r>
          </a:p>
          <a:p>
            <a:r>
              <a:rPr lang="en-US" sz="2800" dirty="0" smtClean="0">
                <a:solidFill>
                  <a:srgbClr val="0000FF"/>
                </a:solidFill>
                <a:latin typeface="Arial"/>
                <a:cs typeface="Arial"/>
              </a:rPr>
              <a:t>…plus 35* LNT-predicted cancers	  		150</a:t>
            </a:r>
          </a:p>
          <a:p>
            <a:endParaRPr lang="en-US" sz="2800" dirty="0" smtClean="0">
              <a:latin typeface="Arial"/>
              <a:cs typeface="Arial"/>
            </a:endParaRPr>
          </a:p>
          <a:p>
            <a:endParaRPr lang="en-US" sz="2800" dirty="0" smtClean="0">
              <a:latin typeface="Arial"/>
              <a:cs typeface="Arial"/>
            </a:endParaRPr>
          </a:p>
          <a:p>
            <a:endParaRPr lang="en-US" sz="2800" dirty="0" smtClean="0">
              <a:latin typeface="Arial"/>
              <a:cs typeface="Arial"/>
            </a:endParaRPr>
          </a:p>
          <a:p>
            <a:endParaRPr lang="en-US" sz="2800" dirty="0" smtClean="0">
              <a:latin typeface="Arial"/>
              <a:cs typeface="Arial"/>
            </a:endParaRPr>
          </a:p>
          <a:p>
            <a:endParaRPr lang="en-US" sz="2800" dirty="0" smtClean="0">
              <a:latin typeface="Arial"/>
              <a:cs typeface="Arial"/>
            </a:endParaRPr>
          </a:p>
          <a:p>
            <a:r>
              <a:rPr lang="en-US" sz="2000" dirty="0" smtClean="0">
                <a:solidFill>
                  <a:srgbClr val="0000FF"/>
                </a:solidFill>
                <a:latin typeface="Arial"/>
                <a:cs typeface="Arial"/>
              </a:rPr>
              <a:t>* 7,271 x 48 / 10,000 = 35</a:t>
            </a:r>
          </a:p>
        </p:txBody>
      </p:sp>
      <p:sp>
        <p:nvSpPr>
          <p:cNvPr id="3" name="TextBox 2"/>
          <p:cNvSpPr txBox="1"/>
          <p:nvPr/>
        </p:nvSpPr>
        <p:spPr>
          <a:xfrm>
            <a:off x="546856" y="2761267"/>
            <a:ext cx="8631704" cy="1815882"/>
          </a:xfrm>
          <a:prstGeom prst="rect">
            <a:avLst/>
          </a:prstGeom>
          <a:noFill/>
        </p:spPr>
        <p:txBody>
          <a:bodyPr wrap="square" rtlCol="0">
            <a:spAutoFit/>
          </a:bodyPr>
          <a:lstStyle/>
          <a:p>
            <a:r>
              <a:rPr lang="en-US" sz="2800" dirty="0" smtClean="0">
                <a:solidFill>
                  <a:srgbClr val="FF0000"/>
                </a:solidFill>
                <a:latin typeface="Arial"/>
                <a:cs typeface="Arial"/>
              </a:rPr>
              <a:t>LNT discrepancy = (</a:t>
            </a:r>
            <a:r>
              <a:rPr lang="en-US" sz="2800" dirty="0" smtClean="0">
                <a:solidFill>
                  <a:srgbClr val="3366FF"/>
                </a:solidFill>
                <a:latin typeface="Arial"/>
                <a:cs typeface="Arial"/>
              </a:rPr>
              <a:t>150</a:t>
            </a:r>
            <a:r>
              <a:rPr lang="en-US" sz="2800" dirty="0" smtClean="0">
                <a:solidFill>
                  <a:srgbClr val="FF0000"/>
                </a:solidFill>
                <a:latin typeface="Arial"/>
                <a:cs typeface="Arial"/>
              </a:rPr>
              <a:t> - </a:t>
            </a:r>
            <a:r>
              <a:rPr lang="en-US" sz="2800" dirty="0" smtClean="0">
                <a:latin typeface="Arial"/>
                <a:cs typeface="Arial"/>
              </a:rPr>
              <a:t>95</a:t>
            </a:r>
            <a:r>
              <a:rPr lang="en-US" sz="2800" dirty="0" smtClean="0">
                <a:solidFill>
                  <a:srgbClr val="FF0000"/>
                </a:solidFill>
                <a:latin typeface="Arial"/>
                <a:cs typeface="Arial"/>
              </a:rPr>
              <a:t>) / √</a:t>
            </a:r>
            <a:r>
              <a:rPr lang="en-US" sz="2800" dirty="0" smtClean="0">
                <a:solidFill>
                  <a:srgbClr val="3366FF"/>
                </a:solidFill>
                <a:latin typeface="Arial"/>
                <a:cs typeface="Arial"/>
              </a:rPr>
              <a:t>150</a:t>
            </a:r>
            <a:r>
              <a:rPr lang="en-US" sz="2800" dirty="0" smtClean="0">
                <a:solidFill>
                  <a:srgbClr val="FF0000"/>
                </a:solidFill>
                <a:latin typeface="Arial"/>
                <a:cs typeface="Arial"/>
              </a:rPr>
              <a:t> </a:t>
            </a:r>
            <a:br>
              <a:rPr lang="en-US" sz="2800" dirty="0" smtClean="0">
                <a:solidFill>
                  <a:srgbClr val="FF0000"/>
                </a:solidFill>
                <a:latin typeface="Arial"/>
                <a:cs typeface="Arial"/>
              </a:rPr>
            </a:br>
            <a:r>
              <a:rPr lang="en-US" sz="2800" dirty="0" smtClean="0">
                <a:solidFill>
                  <a:srgbClr val="FF0000"/>
                </a:solidFill>
                <a:latin typeface="Arial"/>
                <a:cs typeface="Arial"/>
              </a:rPr>
              <a:t>= 4.5 </a:t>
            </a:r>
            <a:r>
              <a:rPr lang="en-US" sz="2800" dirty="0">
                <a:solidFill>
                  <a:srgbClr val="FF0000"/>
                </a:solidFill>
                <a:latin typeface="Arial"/>
                <a:cs typeface="Arial"/>
              </a:rPr>
              <a:t>standard </a:t>
            </a:r>
            <a:r>
              <a:rPr lang="en-US" sz="2800" dirty="0" smtClean="0">
                <a:solidFill>
                  <a:srgbClr val="FF0000"/>
                </a:solidFill>
                <a:latin typeface="Arial"/>
                <a:cs typeface="Arial"/>
              </a:rPr>
              <a:t>deviations</a:t>
            </a:r>
            <a:endParaRPr lang="en-US" sz="2800" dirty="0">
              <a:solidFill>
                <a:srgbClr val="FF0000"/>
              </a:solidFill>
              <a:latin typeface="Arial"/>
              <a:cs typeface="Arial"/>
              <a:sym typeface="Wingdings"/>
            </a:endParaRPr>
          </a:p>
          <a:p>
            <a:endParaRPr lang="en-US" sz="2800" dirty="0" smtClean="0">
              <a:solidFill>
                <a:srgbClr val="FF0000"/>
              </a:solidFill>
              <a:latin typeface="Arial"/>
              <a:cs typeface="Arial"/>
              <a:sym typeface="Wingdings"/>
            </a:endParaRPr>
          </a:p>
          <a:p>
            <a:r>
              <a:rPr lang="en-US" sz="2800" b="1" dirty="0" smtClean="0">
                <a:solidFill>
                  <a:srgbClr val="FF0000"/>
                </a:solidFill>
                <a:latin typeface="Arial"/>
                <a:cs typeface="Arial"/>
                <a:sym typeface="Wingdings"/>
              </a:rPr>
              <a:t>Probability {LNT is true}  ~  7-in-a-million.</a:t>
            </a:r>
            <a:endParaRPr lang="en-US" sz="2800" b="1" dirty="0">
              <a:solidFill>
                <a:srgbClr val="FF0000"/>
              </a:solidFill>
              <a:latin typeface="Arial"/>
              <a:cs typeface="Arial"/>
            </a:endParaRPr>
          </a:p>
        </p:txBody>
      </p:sp>
    </p:spTree>
    <p:extLst>
      <p:ext uri="{BB962C8B-B14F-4D97-AF65-F5344CB8AC3E}">
        <p14:creationId xmlns:p14="http://schemas.microsoft.com/office/powerpoint/2010/main" val="6041336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529" y="10199"/>
            <a:ext cx="9038173" cy="954107"/>
          </a:xfrm>
          <a:prstGeom prst="rect">
            <a:avLst/>
          </a:prstGeom>
          <a:noFill/>
        </p:spPr>
        <p:txBody>
          <a:bodyPr wrap="square" rtlCol="0">
            <a:spAutoFit/>
          </a:bodyPr>
          <a:lstStyle/>
          <a:p>
            <a:r>
              <a:rPr lang="en-US" sz="2800" b="1" dirty="0">
                <a:latin typeface="Arial"/>
                <a:cs typeface="Arial"/>
              </a:rPr>
              <a:t>T</a:t>
            </a:r>
            <a:r>
              <a:rPr lang="en-US" sz="2800" b="1" dirty="0" smtClean="0">
                <a:latin typeface="Arial"/>
                <a:cs typeface="Arial"/>
              </a:rPr>
              <a:t>he US defunded low-dose radiation studies, which were disproving LNT.     </a:t>
            </a:r>
            <a:r>
              <a:rPr lang="en-US" sz="2800" dirty="0" smtClean="0">
                <a:latin typeface="Arial"/>
                <a:cs typeface="Arial"/>
              </a:rPr>
              <a:t>[and removed this web doc]</a:t>
            </a:r>
            <a:endParaRPr lang="en-US" sz="2800" dirty="0">
              <a:latin typeface="Arial"/>
              <a:cs typeface="Arial"/>
            </a:endParaRPr>
          </a:p>
        </p:txBody>
      </p:sp>
      <p:pic>
        <p:nvPicPr>
          <p:cNvPr id="3" name="Picture 2"/>
          <p:cNvPicPr>
            <a:picLocks noChangeAspect="1"/>
          </p:cNvPicPr>
          <p:nvPr/>
        </p:nvPicPr>
        <p:blipFill>
          <a:blip r:embed="rId3"/>
          <a:stretch>
            <a:fillRect/>
          </a:stretch>
        </p:blipFill>
        <p:spPr>
          <a:xfrm>
            <a:off x="449262" y="945001"/>
            <a:ext cx="8259516" cy="4272357"/>
          </a:xfrm>
          <a:prstGeom prst="rect">
            <a:avLst/>
          </a:prstGeom>
        </p:spPr>
      </p:pic>
      <p:sp>
        <p:nvSpPr>
          <p:cNvPr id="4" name="TextBox 3"/>
          <p:cNvSpPr txBox="1"/>
          <p:nvPr/>
        </p:nvSpPr>
        <p:spPr>
          <a:xfrm>
            <a:off x="2253000" y="4593053"/>
            <a:ext cx="902811" cy="338554"/>
          </a:xfrm>
          <a:prstGeom prst="rect">
            <a:avLst/>
          </a:prstGeom>
          <a:noFill/>
        </p:spPr>
        <p:txBody>
          <a:bodyPr wrap="none" rtlCol="0">
            <a:spAutoFit/>
          </a:bodyPr>
          <a:lstStyle/>
          <a:p>
            <a:r>
              <a:rPr lang="en-US" sz="1600" dirty="0" smtClean="0"/>
              <a:t>100 mSv</a:t>
            </a:r>
            <a:endParaRPr lang="en-US" sz="1600" dirty="0"/>
          </a:p>
        </p:txBody>
      </p:sp>
      <p:sp>
        <p:nvSpPr>
          <p:cNvPr id="5" name="Up Arrow 4"/>
          <p:cNvSpPr/>
          <p:nvPr/>
        </p:nvSpPr>
        <p:spPr>
          <a:xfrm>
            <a:off x="2007526" y="4480469"/>
            <a:ext cx="245477" cy="525255"/>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p>
        </p:txBody>
      </p:sp>
    </p:spTree>
    <p:extLst>
      <p:ext uri="{BB962C8B-B14F-4D97-AF65-F5344CB8AC3E}">
        <p14:creationId xmlns:p14="http://schemas.microsoft.com/office/powerpoint/2010/main" val="3564751068"/>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3190" y="1343097"/>
            <a:ext cx="4560660" cy="3785652"/>
          </a:xfrm>
          <a:prstGeom prst="rect">
            <a:avLst/>
          </a:prstGeom>
          <a:noFill/>
        </p:spPr>
        <p:txBody>
          <a:bodyPr wrap="square" rtlCol="0">
            <a:spAutoFit/>
          </a:bodyPr>
          <a:lstStyle/>
          <a:p>
            <a:r>
              <a:rPr lang="en-US" sz="2400" i="1" dirty="0" smtClean="0">
                <a:latin typeface="Arial"/>
                <a:cs typeface="Arial"/>
              </a:rPr>
              <a:t>Graphic from NAS Biological Effects of Ionizing Radiation VII </a:t>
            </a:r>
          </a:p>
          <a:p>
            <a:endParaRPr lang="en-US" sz="2400" i="1" dirty="0">
              <a:latin typeface="Arial"/>
              <a:cs typeface="Arial"/>
            </a:endParaRPr>
          </a:p>
          <a:p>
            <a:r>
              <a:rPr lang="en-US" sz="2400" dirty="0" smtClean="0">
                <a:latin typeface="Arial"/>
                <a:cs typeface="Arial"/>
              </a:rPr>
              <a:t>In 100 people’s lives</a:t>
            </a:r>
            <a:r>
              <a:rPr lang="en-US" sz="2400" dirty="0">
                <a:latin typeface="Arial"/>
                <a:cs typeface="Arial"/>
              </a:rPr>
              <a:t> </a:t>
            </a:r>
            <a:r>
              <a:rPr lang="en-US" sz="2400" dirty="0" smtClean="0">
                <a:latin typeface="Arial"/>
                <a:cs typeface="Arial"/>
              </a:rPr>
              <a:t>42 cancers are normally expected.</a:t>
            </a:r>
          </a:p>
          <a:p>
            <a:endParaRPr lang="en-US" sz="2400" dirty="0" smtClean="0">
              <a:latin typeface="Arial"/>
              <a:cs typeface="Arial"/>
            </a:endParaRPr>
          </a:p>
          <a:p>
            <a:endParaRPr lang="en-US" sz="2400" dirty="0">
              <a:latin typeface="Arial"/>
              <a:cs typeface="Arial"/>
            </a:endParaRPr>
          </a:p>
          <a:p>
            <a:r>
              <a:rPr lang="en-US" sz="2400" b="1" dirty="0" smtClean="0">
                <a:latin typeface="Arial"/>
                <a:cs typeface="Arial"/>
              </a:rPr>
              <a:t>Claim:</a:t>
            </a:r>
          </a:p>
          <a:p>
            <a:r>
              <a:rPr lang="en-US" sz="2400" b="1" dirty="0" smtClean="0">
                <a:latin typeface="Arial"/>
                <a:cs typeface="Arial"/>
              </a:rPr>
              <a:t>100 mSv dose to 100 people causes 1 more cancer          </a:t>
            </a:r>
            <a:r>
              <a:rPr lang="en-US" sz="2400" dirty="0" smtClean="0">
                <a:latin typeface="Arial"/>
                <a:cs typeface="Arial"/>
                <a:sym typeface="Wingdings"/>
              </a:rPr>
              <a:t></a:t>
            </a:r>
            <a:endParaRPr lang="en-US" sz="2400" dirty="0" smtClean="0">
              <a:latin typeface="Arial"/>
              <a:cs typeface="Arial"/>
            </a:endParaRPr>
          </a:p>
        </p:txBody>
      </p:sp>
      <p:pic>
        <p:nvPicPr>
          <p:cNvPr id="4" name="Picture 3"/>
          <p:cNvPicPr>
            <a:picLocks noChangeAspect="1"/>
          </p:cNvPicPr>
          <p:nvPr/>
        </p:nvPicPr>
        <p:blipFill>
          <a:blip r:embed="rId3">
            <a:duotone>
              <a:schemeClr val="accent1">
                <a:shade val="45000"/>
                <a:satMod val="135000"/>
              </a:schemeClr>
              <a:prstClr val="white"/>
            </a:duotone>
          </a:blip>
          <a:stretch>
            <a:fillRect/>
          </a:stretch>
        </p:blipFill>
        <p:spPr>
          <a:xfrm>
            <a:off x="4919972" y="1057579"/>
            <a:ext cx="4118872" cy="5143500"/>
          </a:xfrm>
          <a:prstGeom prst="rect">
            <a:avLst/>
          </a:prstGeom>
        </p:spPr>
      </p:pic>
      <p:sp>
        <p:nvSpPr>
          <p:cNvPr id="5" name="TextBox 4"/>
          <p:cNvSpPr txBox="1"/>
          <p:nvPr/>
        </p:nvSpPr>
        <p:spPr>
          <a:xfrm>
            <a:off x="101088" y="-19640"/>
            <a:ext cx="9001679" cy="1077218"/>
          </a:xfrm>
          <a:prstGeom prst="rect">
            <a:avLst/>
          </a:prstGeom>
          <a:noFill/>
        </p:spPr>
        <p:txBody>
          <a:bodyPr wrap="square" rtlCol="0">
            <a:spAutoFit/>
          </a:bodyPr>
          <a:lstStyle/>
          <a:p>
            <a:r>
              <a:rPr lang="en-US" sz="3200" b="1" dirty="0" smtClean="0">
                <a:latin typeface="Arial"/>
                <a:cs typeface="Arial"/>
              </a:rPr>
              <a:t>National Academy of Sciences endorsed LNT, yet again, in 2006.</a:t>
            </a:r>
            <a:endParaRPr lang="en-US" sz="3200" b="1" dirty="0">
              <a:latin typeface="Arial"/>
              <a:cs typeface="Arial"/>
            </a:endParaRPr>
          </a:p>
        </p:txBody>
      </p:sp>
    </p:spTree>
    <p:extLst>
      <p:ext uri="{BB962C8B-B14F-4D97-AF65-F5344CB8AC3E}">
        <p14:creationId xmlns:p14="http://schemas.microsoft.com/office/powerpoint/2010/main" val="4188728825"/>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93212" y="896460"/>
            <a:ext cx="4670656" cy="4247039"/>
          </a:xfrm>
          <a:prstGeom prst="rect">
            <a:avLst/>
          </a:prstGeom>
        </p:spPr>
      </p:pic>
      <p:sp>
        <p:nvSpPr>
          <p:cNvPr id="5" name="TextBox 4"/>
          <p:cNvSpPr txBox="1"/>
          <p:nvPr/>
        </p:nvSpPr>
        <p:spPr>
          <a:xfrm>
            <a:off x="5222740" y="2128056"/>
            <a:ext cx="3843466" cy="2308324"/>
          </a:xfrm>
          <a:prstGeom prst="rect">
            <a:avLst/>
          </a:prstGeom>
          <a:noFill/>
        </p:spPr>
        <p:txBody>
          <a:bodyPr wrap="square" rtlCol="0">
            <a:spAutoFit/>
          </a:bodyPr>
          <a:lstStyle/>
          <a:p>
            <a:r>
              <a:rPr lang="en-US" sz="2400" dirty="0">
                <a:solidFill>
                  <a:srgbClr val="008000"/>
                </a:solidFill>
                <a:latin typeface="Arial"/>
                <a:cs typeface="Arial"/>
              </a:rPr>
              <a:t>Significantly reduced cancer mortality rates in the </a:t>
            </a:r>
            <a:r>
              <a:rPr lang="en-US" sz="2400" dirty="0" smtClean="0">
                <a:solidFill>
                  <a:srgbClr val="008000"/>
                </a:solidFill>
                <a:latin typeface="Arial"/>
                <a:cs typeface="Arial"/>
              </a:rPr>
              <a:t>120 mSv and 500 mSv </a:t>
            </a:r>
            <a:r>
              <a:rPr lang="en-US" sz="2400" dirty="0">
                <a:solidFill>
                  <a:srgbClr val="008000"/>
                </a:solidFill>
                <a:latin typeface="Arial"/>
                <a:cs typeface="Arial"/>
              </a:rPr>
              <a:t>cohorts in villages near Mayak nuclear weapons facility </a:t>
            </a:r>
            <a:endParaRPr lang="en-US" sz="2400" dirty="0">
              <a:solidFill>
                <a:srgbClr val="008000"/>
              </a:solidFill>
              <a:effectLst/>
              <a:latin typeface="Arial"/>
              <a:cs typeface="Arial"/>
            </a:endParaRPr>
          </a:p>
        </p:txBody>
      </p:sp>
      <p:sp>
        <p:nvSpPr>
          <p:cNvPr id="6" name="TextBox 5"/>
          <p:cNvSpPr txBox="1"/>
          <p:nvPr/>
        </p:nvSpPr>
        <p:spPr>
          <a:xfrm>
            <a:off x="-8412" y="11932"/>
            <a:ext cx="9211281" cy="892552"/>
          </a:xfrm>
          <a:prstGeom prst="rect">
            <a:avLst/>
          </a:prstGeom>
          <a:noFill/>
        </p:spPr>
        <p:txBody>
          <a:bodyPr wrap="square" rtlCol="0">
            <a:spAutoFit/>
          </a:bodyPr>
          <a:lstStyle/>
          <a:p>
            <a:r>
              <a:rPr lang="en-US" sz="2600" b="1" dirty="0" smtClean="0">
                <a:solidFill>
                  <a:prstClr val="black"/>
                </a:solidFill>
                <a:latin typeface="Arial"/>
                <a:cs typeface="Arial"/>
              </a:rPr>
              <a:t>1957 Mayak weapons plant </a:t>
            </a:r>
            <a:r>
              <a:rPr lang="en-US" sz="2600" b="1" dirty="0">
                <a:solidFill>
                  <a:prstClr val="black"/>
                </a:solidFill>
                <a:latin typeface="Arial"/>
                <a:cs typeface="Arial"/>
              </a:rPr>
              <a:t>contamination </a:t>
            </a:r>
            <a:r>
              <a:rPr lang="en-US" sz="2600" b="1" dirty="0" smtClean="0">
                <a:solidFill>
                  <a:prstClr val="black"/>
                </a:solidFill>
                <a:latin typeface="Arial"/>
                <a:cs typeface="Arial"/>
              </a:rPr>
              <a:t>exposed 7854 people up to 500 mSv but </a:t>
            </a:r>
            <a:r>
              <a:rPr lang="en-US" sz="2600" b="1" i="1" dirty="0" smtClean="0">
                <a:solidFill>
                  <a:prstClr val="black"/>
                </a:solidFill>
                <a:latin typeface="Arial"/>
                <a:cs typeface="Arial"/>
              </a:rPr>
              <a:t>reduced</a:t>
            </a:r>
            <a:r>
              <a:rPr lang="en-US" sz="2600" b="1" dirty="0" smtClean="0">
                <a:solidFill>
                  <a:prstClr val="black"/>
                </a:solidFill>
                <a:latin typeface="Arial"/>
                <a:cs typeface="Arial"/>
              </a:rPr>
              <a:t> cancer mortality.</a:t>
            </a:r>
            <a:endParaRPr lang="en-US" sz="2600" b="1" dirty="0">
              <a:solidFill>
                <a:prstClr val="black"/>
              </a:solidFill>
              <a:latin typeface="Arial"/>
              <a:cs typeface="Arial"/>
            </a:endParaRPr>
          </a:p>
        </p:txBody>
      </p:sp>
    </p:spTree>
    <p:extLst>
      <p:ext uri="{BB962C8B-B14F-4D97-AF65-F5344CB8AC3E}">
        <p14:creationId xmlns:p14="http://schemas.microsoft.com/office/powerpoint/2010/main" val="746624384"/>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08289" y="891596"/>
            <a:ext cx="4610954" cy="4302370"/>
          </a:xfrm>
          <a:prstGeom prst="rect">
            <a:avLst/>
          </a:prstGeom>
        </p:spPr>
      </p:pic>
      <p:pic>
        <p:nvPicPr>
          <p:cNvPr id="6" name="Picture 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595" y="1362628"/>
            <a:ext cx="4285612" cy="3156484"/>
          </a:xfrm>
          <a:prstGeom prst="rect">
            <a:avLst/>
          </a:prstGeom>
        </p:spPr>
      </p:pic>
      <p:sp>
        <p:nvSpPr>
          <p:cNvPr id="7" name="TextBox 6"/>
          <p:cNvSpPr txBox="1"/>
          <p:nvPr/>
        </p:nvSpPr>
        <p:spPr>
          <a:xfrm>
            <a:off x="-8412" y="11932"/>
            <a:ext cx="9151965" cy="954107"/>
          </a:xfrm>
          <a:prstGeom prst="rect">
            <a:avLst/>
          </a:prstGeom>
          <a:noFill/>
        </p:spPr>
        <p:txBody>
          <a:bodyPr wrap="square" rtlCol="0">
            <a:spAutoFit/>
          </a:bodyPr>
          <a:lstStyle/>
          <a:p>
            <a:r>
              <a:rPr lang="en-US" sz="2800" b="1" dirty="0" smtClean="0">
                <a:solidFill>
                  <a:prstClr val="black"/>
                </a:solidFill>
                <a:latin typeface="Arial"/>
                <a:cs typeface="Arial"/>
              </a:rPr>
              <a:t>Radium dial painters’ bone sarcomas occurred at a threshold over ~ 10,000 mGy.</a:t>
            </a:r>
            <a:endParaRPr lang="en-US" sz="2800" b="1" dirty="0">
              <a:solidFill>
                <a:prstClr val="black"/>
              </a:solidFill>
              <a:latin typeface="Arial"/>
              <a:cs typeface="Arial"/>
            </a:endParaRPr>
          </a:p>
        </p:txBody>
      </p:sp>
    </p:spTree>
    <p:extLst>
      <p:ext uri="{BB962C8B-B14F-4D97-AF65-F5344CB8AC3E}">
        <p14:creationId xmlns:p14="http://schemas.microsoft.com/office/powerpoint/2010/main" val="74022628"/>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244866"/>
            <a:ext cx="4676076" cy="3898634"/>
          </a:xfrm>
          <a:prstGeom prst="rect">
            <a:avLst/>
          </a:prstGeom>
        </p:spPr>
      </p:pic>
      <p:pic>
        <p:nvPicPr>
          <p:cNvPr id="5" name="Picture 4"/>
          <p:cNvPicPr>
            <a:picLocks noChangeAspect="1"/>
          </p:cNvPicPr>
          <p:nvPr/>
        </p:nvPicPr>
        <p:blipFill>
          <a:blip r:embed="rId4"/>
          <a:stretch>
            <a:fillRect/>
          </a:stretch>
        </p:blipFill>
        <p:spPr>
          <a:xfrm>
            <a:off x="4959924" y="1236455"/>
            <a:ext cx="4182331" cy="3839751"/>
          </a:xfrm>
          <a:prstGeom prst="rect">
            <a:avLst/>
          </a:prstGeom>
        </p:spPr>
      </p:pic>
      <p:sp>
        <p:nvSpPr>
          <p:cNvPr id="6" name="TextBox 5"/>
          <p:cNvSpPr txBox="1"/>
          <p:nvPr/>
        </p:nvSpPr>
        <p:spPr>
          <a:xfrm>
            <a:off x="1" y="11932"/>
            <a:ext cx="9202868" cy="892552"/>
          </a:xfrm>
          <a:prstGeom prst="rect">
            <a:avLst/>
          </a:prstGeom>
          <a:noFill/>
        </p:spPr>
        <p:txBody>
          <a:bodyPr wrap="square" rtlCol="0">
            <a:spAutoFit/>
          </a:bodyPr>
          <a:lstStyle/>
          <a:p>
            <a:r>
              <a:rPr lang="en-US" sz="2600" b="1" dirty="0" smtClean="0">
                <a:solidFill>
                  <a:prstClr val="black"/>
                </a:solidFill>
                <a:latin typeface="Arial"/>
                <a:cs typeface="Arial"/>
              </a:rPr>
              <a:t>Breast cancer mortality was reduced for Canadian TB patients exposed to ~150 mSv.</a:t>
            </a:r>
            <a:endParaRPr lang="en-US" sz="2600" b="1" dirty="0">
              <a:solidFill>
                <a:prstClr val="black"/>
              </a:solidFill>
              <a:latin typeface="Arial"/>
              <a:cs typeface="Arial"/>
            </a:endParaRPr>
          </a:p>
        </p:txBody>
      </p:sp>
    </p:spTree>
    <p:extLst>
      <p:ext uri="{BB962C8B-B14F-4D97-AF65-F5344CB8AC3E}">
        <p14:creationId xmlns:p14="http://schemas.microsoft.com/office/powerpoint/2010/main" val="1468123526"/>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127782" y="995811"/>
            <a:ext cx="5852699" cy="4075028"/>
          </a:xfrm>
          <a:prstGeom prst="rect">
            <a:avLst/>
          </a:prstGeom>
        </p:spPr>
      </p:pic>
      <p:sp>
        <p:nvSpPr>
          <p:cNvPr id="5" name="TextBox 4"/>
          <p:cNvSpPr txBox="1"/>
          <p:nvPr/>
        </p:nvSpPr>
        <p:spPr>
          <a:xfrm>
            <a:off x="0" y="-34554"/>
            <a:ext cx="9144000" cy="830997"/>
          </a:xfrm>
          <a:prstGeom prst="rect">
            <a:avLst/>
          </a:prstGeom>
          <a:noFill/>
        </p:spPr>
        <p:txBody>
          <a:bodyPr wrap="square" rtlCol="0">
            <a:spAutoFit/>
          </a:bodyPr>
          <a:lstStyle/>
          <a:p>
            <a:r>
              <a:rPr lang="en-US" sz="2400" b="1" dirty="0" smtClean="0">
                <a:latin typeface="Arial"/>
                <a:cs typeface="Arial"/>
              </a:rPr>
              <a:t>Total body irradiation (TBI) of 150 mSv x 10 weeks improved </a:t>
            </a:r>
            <a:r>
              <a:rPr lang="en-US" sz="2400" b="1" dirty="0" err="1" smtClean="0">
                <a:latin typeface="Arial"/>
                <a:cs typeface="Arial"/>
              </a:rPr>
              <a:t>lymphosarcoma</a:t>
            </a:r>
            <a:r>
              <a:rPr lang="en-US" sz="2400" b="1" dirty="0" smtClean="0">
                <a:latin typeface="Arial"/>
                <a:cs typeface="Arial"/>
              </a:rPr>
              <a:t> survival rates, compared to chemotherapy.</a:t>
            </a:r>
            <a:endParaRPr lang="en-US" sz="2400" b="1" dirty="0">
              <a:latin typeface="Arial"/>
              <a:cs typeface="Arial"/>
            </a:endParaRPr>
          </a:p>
        </p:txBody>
      </p:sp>
      <p:sp>
        <p:nvSpPr>
          <p:cNvPr id="6" name="TextBox 5"/>
          <p:cNvSpPr txBox="1"/>
          <p:nvPr/>
        </p:nvSpPr>
        <p:spPr>
          <a:xfrm>
            <a:off x="8014939" y="4704373"/>
            <a:ext cx="1087011" cy="400110"/>
          </a:xfrm>
          <a:prstGeom prst="rect">
            <a:avLst/>
          </a:prstGeom>
          <a:noFill/>
        </p:spPr>
        <p:txBody>
          <a:bodyPr wrap="square" rtlCol="0">
            <a:spAutoFit/>
          </a:bodyPr>
          <a:lstStyle/>
          <a:p>
            <a:r>
              <a:rPr lang="en-US" sz="2000" dirty="0" smtClean="0">
                <a:latin typeface="Arial"/>
                <a:cs typeface="Arial"/>
              </a:rPr>
              <a:t>months</a:t>
            </a:r>
            <a:endParaRPr lang="en-US" sz="2000" dirty="0">
              <a:latin typeface="Arial"/>
              <a:cs typeface="Arial"/>
            </a:endParaRPr>
          </a:p>
        </p:txBody>
      </p:sp>
      <p:pic>
        <p:nvPicPr>
          <p:cNvPr id="2" name="Picture 1"/>
          <p:cNvPicPr>
            <a:picLocks noChangeAspect="1"/>
          </p:cNvPicPr>
          <p:nvPr/>
        </p:nvPicPr>
        <p:blipFill>
          <a:blip r:embed="rId4"/>
          <a:stretch>
            <a:fillRect/>
          </a:stretch>
        </p:blipFill>
        <p:spPr>
          <a:xfrm rot="16200000">
            <a:off x="-433569" y="2515396"/>
            <a:ext cx="3373454" cy="1488480"/>
          </a:xfrm>
          <a:prstGeom prst="rect">
            <a:avLst/>
          </a:prstGeom>
        </p:spPr>
      </p:pic>
    </p:spTree>
    <p:extLst>
      <p:ext uri="{BB962C8B-B14F-4D97-AF65-F5344CB8AC3E}">
        <p14:creationId xmlns:p14="http://schemas.microsoft.com/office/powerpoint/2010/main" val="1921658004"/>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
        <p:cNvGrpSpPr/>
        <p:nvPr/>
      </p:nvGrpSpPr>
      <p:grpSpPr>
        <a:xfrm>
          <a:off x="0" y="0"/>
          <a:ext cx="0" cy="0"/>
          <a:chOff x="0" y="0"/>
          <a:chExt cx="0" cy="0"/>
        </a:xfrm>
      </p:grpSpPr>
      <p:sp>
        <p:nvSpPr>
          <p:cNvPr id="5" name="TextBox 4"/>
          <p:cNvSpPr txBox="1"/>
          <p:nvPr/>
        </p:nvSpPr>
        <p:spPr>
          <a:xfrm>
            <a:off x="0" y="43196"/>
            <a:ext cx="9144000" cy="1200329"/>
          </a:xfrm>
          <a:prstGeom prst="rect">
            <a:avLst/>
          </a:prstGeom>
          <a:noFill/>
        </p:spPr>
        <p:txBody>
          <a:bodyPr wrap="square" rtlCol="0">
            <a:spAutoFit/>
          </a:bodyPr>
          <a:lstStyle/>
          <a:p>
            <a:r>
              <a:rPr lang="en-US" sz="3600" b="1" dirty="0" smtClean="0">
                <a:solidFill>
                  <a:schemeClr val="bg1"/>
                </a:solidFill>
                <a:latin typeface="Arial"/>
                <a:cs typeface="Arial"/>
              </a:rPr>
              <a:t>Bad </a:t>
            </a:r>
            <a:r>
              <a:rPr lang="en-US" sz="3600" b="1" dirty="0">
                <a:solidFill>
                  <a:schemeClr val="bg1"/>
                </a:solidFill>
                <a:latin typeface="Arial"/>
                <a:cs typeface="Arial"/>
              </a:rPr>
              <a:t>science</a:t>
            </a:r>
            <a:r>
              <a:rPr lang="en-US" sz="3600" dirty="0">
                <a:solidFill>
                  <a:schemeClr val="bg1"/>
                </a:solidFill>
                <a:latin typeface="Arial"/>
                <a:cs typeface="Arial"/>
              </a:rPr>
              <a:t> </a:t>
            </a:r>
            <a:r>
              <a:rPr lang="en-US" sz="3600" dirty="0" smtClean="0">
                <a:solidFill>
                  <a:schemeClr val="bg1"/>
                </a:solidFill>
                <a:latin typeface="Arial"/>
                <a:cs typeface="Arial"/>
              </a:rPr>
              <a:t>is the </a:t>
            </a:r>
            <a:r>
              <a:rPr lang="en-US" sz="3600" dirty="0">
                <a:solidFill>
                  <a:schemeClr val="bg1"/>
                </a:solidFill>
                <a:latin typeface="Arial"/>
                <a:cs typeface="Arial"/>
              </a:rPr>
              <a:t>root cause of </a:t>
            </a:r>
            <a:r>
              <a:rPr lang="en-US" sz="3600" dirty="0" smtClean="0">
                <a:solidFill>
                  <a:schemeClr val="bg1"/>
                </a:solidFill>
                <a:latin typeface="Arial"/>
                <a:cs typeface="Arial"/>
              </a:rPr>
              <a:t>LNT, ALARA and resistance to nuclear power.</a:t>
            </a:r>
            <a:endParaRPr lang="en-US" sz="3600" dirty="0">
              <a:solidFill>
                <a:schemeClr val="bg1"/>
              </a:solidFill>
              <a:latin typeface="Arial"/>
              <a:cs typeface="Arial"/>
            </a:endParaRPr>
          </a:p>
        </p:txBody>
      </p:sp>
      <p:sp>
        <p:nvSpPr>
          <p:cNvPr id="4" name="TextBox 3"/>
          <p:cNvSpPr txBox="1"/>
          <p:nvPr/>
        </p:nvSpPr>
        <p:spPr>
          <a:xfrm>
            <a:off x="0" y="1521996"/>
            <a:ext cx="9144000" cy="4803366"/>
          </a:xfrm>
          <a:prstGeom prst="rect">
            <a:avLst/>
          </a:prstGeom>
          <a:solidFill>
            <a:srgbClr val="FFFF00"/>
          </a:solidFill>
        </p:spPr>
        <p:txBody>
          <a:bodyPr wrap="square" rtlCol="0">
            <a:spAutoFit/>
          </a:bodyPr>
          <a:lstStyle/>
          <a:p>
            <a:pPr marL="457200" indent="-457200">
              <a:lnSpc>
                <a:spcPct val="120000"/>
              </a:lnSpc>
              <a:buFont typeface="Arial"/>
              <a:buChar char="•"/>
            </a:pPr>
            <a:r>
              <a:rPr lang="en-US" sz="3200" b="1" dirty="0" smtClean="0">
                <a:latin typeface="Arial"/>
                <a:cs typeface="Arial"/>
              </a:rPr>
              <a:t>Muller’s deception</a:t>
            </a:r>
          </a:p>
          <a:p>
            <a:pPr marL="457200" indent="-457200">
              <a:lnSpc>
                <a:spcPct val="120000"/>
              </a:lnSpc>
              <a:buFont typeface="Arial"/>
              <a:buChar char="•"/>
            </a:pPr>
            <a:r>
              <a:rPr lang="en-US" sz="3200" b="1" dirty="0" smtClean="0">
                <a:latin typeface="Arial"/>
                <a:cs typeface="Arial"/>
              </a:rPr>
              <a:t>Hiding low-dose A-bomb LSS data</a:t>
            </a:r>
          </a:p>
          <a:p>
            <a:pPr marL="457200" indent="-457200">
              <a:lnSpc>
                <a:spcPct val="120000"/>
              </a:lnSpc>
              <a:buFont typeface="Arial"/>
              <a:buChar char="•"/>
            </a:pPr>
            <a:r>
              <a:rPr lang="en-US" sz="3200" b="1" dirty="0" smtClean="0">
                <a:latin typeface="Arial"/>
                <a:cs typeface="Arial"/>
              </a:rPr>
              <a:t>Ignoring inconvenient truths of occupational and</a:t>
            </a:r>
            <a:r>
              <a:rPr lang="en-US" sz="3200" b="1" dirty="0">
                <a:latin typeface="Arial"/>
                <a:cs typeface="Arial"/>
              </a:rPr>
              <a:t> </a:t>
            </a:r>
            <a:r>
              <a:rPr lang="en-US" sz="3200" b="1" dirty="0" smtClean="0">
                <a:latin typeface="Arial"/>
                <a:cs typeface="Arial"/>
              </a:rPr>
              <a:t>environmental data</a:t>
            </a:r>
          </a:p>
          <a:p>
            <a:pPr marL="457200" indent="-457200">
              <a:lnSpc>
                <a:spcPct val="120000"/>
              </a:lnSpc>
              <a:buFont typeface="Arial"/>
              <a:buChar char="•"/>
            </a:pPr>
            <a:r>
              <a:rPr lang="en-US" sz="3200" b="1" dirty="0" smtClean="0">
                <a:latin typeface="Arial"/>
                <a:cs typeface="Arial"/>
              </a:rPr>
              <a:t>Reluctance to admit past errors</a:t>
            </a:r>
          </a:p>
          <a:p>
            <a:pPr marL="457200" indent="-457200">
              <a:lnSpc>
                <a:spcPct val="120000"/>
              </a:lnSpc>
              <a:buFont typeface="Arial"/>
              <a:buChar char="•"/>
            </a:pPr>
            <a:r>
              <a:rPr lang="en-US" sz="3200" b="1" dirty="0" smtClean="0">
                <a:latin typeface="Arial"/>
                <a:cs typeface="Arial"/>
              </a:rPr>
              <a:t>Searching for harm, not benefit</a:t>
            </a:r>
          </a:p>
          <a:p>
            <a:pPr marL="457200" indent="-457200">
              <a:lnSpc>
                <a:spcPct val="120000"/>
              </a:lnSpc>
              <a:buFont typeface="Arial"/>
              <a:buChar char="•"/>
            </a:pPr>
            <a:endParaRPr lang="en-US" sz="3200" b="1" dirty="0" smtClean="0">
              <a:latin typeface="Arial"/>
              <a:cs typeface="Arial"/>
            </a:endParaRPr>
          </a:p>
          <a:p>
            <a:pPr marL="457200" indent="-457200">
              <a:lnSpc>
                <a:spcPct val="120000"/>
              </a:lnSpc>
              <a:buFont typeface="Arial"/>
              <a:buChar char="•"/>
            </a:pPr>
            <a:endParaRPr lang="en-US" sz="3200" b="1" dirty="0">
              <a:latin typeface="Arial"/>
              <a:cs typeface="Arial"/>
            </a:endParaRPr>
          </a:p>
        </p:txBody>
      </p:sp>
      <p:sp>
        <p:nvSpPr>
          <p:cNvPr id="2" name="TextBox 1"/>
          <p:cNvSpPr txBox="1"/>
          <p:nvPr/>
        </p:nvSpPr>
        <p:spPr>
          <a:xfrm>
            <a:off x="5912377" y="1421507"/>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297413771"/>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68647" y="4078"/>
            <a:ext cx="9075357" cy="1077218"/>
          </a:xfrm>
          <a:prstGeom prst="rect">
            <a:avLst/>
          </a:prstGeom>
          <a:noFill/>
        </p:spPr>
        <p:txBody>
          <a:bodyPr wrap="square" rtlCol="0">
            <a:spAutoFit/>
          </a:bodyPr>
          <a:lstStyle/>
          <a:p>
            <a:r>
              <a:rPr lang="en-US" sz="3200" b="1" dirty="0" smtClean="0">
                <a:latin typeface="Arial"/>
                <a:cs typeface="Arial"/>
              </a:rPr>
              <a:t>Scientists for Accurate Radiation Information (SARI) petitions NRC to end LNT and ALARA.</a:t>
            </a:r>
            <a:endParaRPr lang="en-US" sz="3200" b="1" dirty="0">
              <a:latin typeface="Arial"/>
              <a:cs typeface="Arial"/>
            </a:endParaRPr>
          </a:p>
        </p:txBody>
      </p:sp>
      <p:pic>
        <p:nvPicPr>
          <p:cNvPr id="2" name="Picture 1"/>
          <p:cNvPicPr>
            <a:picLocks noChangeAspect="1"/>
          </p:cNvPicPr>
          <p:nvPr/>
        </p:nvPicPr>
        <p:blipFill>
          <a:blip r:embed="rId3"/>
          <a:stretch>
            <a:fillRect/>
          </a:stretch>
        </p:blipFill>
        <p:spPr>
          <a:xfrm>
            <a:off x="120134" y="1124202"/>
            <a:ext cx="2502067" cy="3887392"/>
          </a:xfrm>
          <a:prstGeom prst="rect">
            <a:avLst/>
          </a:prstGeom>
        </p:spPr>
      </p:pic>
      <p:pic>
        <p:nvPicPr>
          <p:cNvPr id="9" name="Pictur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786994" y="1190591"/>
            <a:ext cx="6357006" cy="3704082"/>
          </a:xfrm>
          <a:prstGeom prst="rect">
            <a:avLst/>
          </a:prstGeom>
        </p:spPr>
      </p:pic>
    </p:spTree>
    <p:extLst>
      <p:ext uri="{BB962C8B-B14F-4D97-AF65-F5344CB8AC3E}">
        <p14:creationId xmlns:p14="http://schemas.microsoft.com/office/powerpoint/2010/main" val="352244024"/>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 y="4078"/>
            <a:ext cx="9144004" cy="923330"/>
          </a:xfrm>
          <a:prstGeom prst="rect">
            <a:avLst/>
          </a:prstGeom>
          <a:noFill/>
        </p:spPr>
        <p:txBody>
          <a:bodyPr wrap="square" rtlCol="0">
            <a:spAutoFit/>
          </a:bodyPr>
          <a:lstStyle/>
          <a:p>
            <a:r>
              <a:rPr lang="en-US" sz="2700" b="1" dirty="0" smtClean="0">
                <a:latin typeface="Arial"/>
                <a:cs typeface="Arial"/>
              </a:rPr>
              <a:t>NRC Counsel for Special Projects (retired) Peter Crane</a:t>
            </a:r>
          </a:p>
          <a:p>
            <a:r>
              <a:rPr lang="en-US" sz="2700" b="1" dirty="0" smtClean="0">
                <a:latin typeface="Arial"/>
                <a:cs typeface="Arial"/>
              </a:rPr>
              <a:t>pleads to retain LNT.</a:t>
            </a:r>
            <a:endParaRPr lang="en-US" sz="2700" b="1" dirty="0">
              <a:latin typeface="Arial"/>
              <a:cs typeface="Arial"/>
            </a:endParaRPr>
          </a:p>
        </p:txBody>
      </p:sp>
      <p:sp>
        <p:nvSpPr>
          <p:cNvPr id="4" name="TextBox 3"/>
          <p:cNvSpPr txBox="1"/>
          <p:nvPr/>
        </p:nvSpPr>
        <p:spPr>
          <a:xfrm>
            <a:off x="67281" y="1039702"/>
            <a:ext cx="8965282" cy="4154983"/>
          </a:xfrm>
          <a:prstGeom prst="rect">
            <a:avLst/>
          </a:prstGeom>
          <a:noFill/>
        </p:spPr>
        <p:txBody>
          <a:bodyPr wrap="square" rtlCol="0">
            <a:spAutoFit/>
          </a:bodyPr>
          <a:lstStyle/>
          <a:p>
            <a:r>
              <a:rPr lang="en-US" sz="2400" dirty="0" smtClean="0">
                <a:latin typeface="Arial"/>
                <a:cs typeface="Arial"/>
              </a:rPr>
              <a:t>“</a:t>
            </a:r>
            <a:r>
              <a:rPr lang="en-US" sz="2400" dirty="0"/>
              <a:t>Mainstream science regards </a:t>
            </a:r>
            <a:r>
              <a:rPr lang="en-US" sz="2400" dirty="0" err="1"/>
              <a:t>hormesis</a:t>
            </a:r>
            <a:r>
              <a:rPr lang="en-US" sz="2400" dirty="0"/>
              <a:t> as </a:t>
            </a:r>
            <a:r>
              <a:rPr lang="en-US" sz="2400" b="1" dirty="0">
                <a:solidFill>
                  <a:srgbClr val="FF0000"/>
                </a:solidFill>
              </a:rPr>
              <a:t>pseudoscientific </a:t>
            </a:r>
            <a:r>
              <a:rPr lang="en-US" sz="2400" b="1" dirty="0" smtClean="0">
                <a:solidFill>
                  <a:srgbClr val="FF0000"/>
                </a:solidFill>
              </a:rPr>
              <a:t>claptrap</a:t>
            </a:r>
            <a:r>
              <a:rPr lang="is-IS" sz="2400" dirty="0" smtClean="0"/>
              <a:t>…</a:t>
            </a:r>
            <a:r>
              <a:rPr lang="en-US" sz="2400" dirty="0" smtClean="0">
                <a:latin typeface="Arial"/>
                <a:cs typeface="Arial"/>
              </a:rPr>
              <a:t>”</a:t>
            </a:r>
          </a:p>
          <a:p>
            <a:endParaRPr lang="en-US" sz="2400" dirty="0" smtClean="0">
              <a:latin typeface="Arial"/>
              <a:cs typeface="Arial"/>
            </a:endParaRPr>
          </a:p>
          <a:p>
            <a:r>
              <a:rPr lang="en-US" sz="2400" dirty="0" smtClean="0">
                <a:latin typeface="Arial"/>
                <a:cs typeface="Arial"/>
              </a:rPr>
              <a:t>“</a:t>
            </a:r>
            <a:r>
              <a:rPr lang="en-US" sz="2400" dirty="0" err="1"/>
              <a:t>Hormesis</a:t>
            </a:r>
            <a:r>
              <a:rPr lang="en-US" sz="2400" dirty="0"/>
              <a:t> has won the support of such </a:t>
            </a:r>
            <a:r>
              <a:rPr lang="en-US" sz="2400" b="1" dirty="0">
                <a:solidFill>
                  <a:srgbClr val="FF0000"/>
                </a:solidFill>
              </a:rPr>
              <a:t>notable thinkers as Lyndon </a:t>
            </a:r>
            <a:r>
              <a:rPr lang="en-US" sz="2400" b="1" dirty="0" err="1" smtClean="0">
                <a:solidFill>
                  <a:srgbClr val="FF0000"/>
                </a:solidFill>
              </a:rPr>
              <a:t>LaRouche</a:t>
            </a:r>
            <a:r>
              <a:rPr lang="is-IS" sz="2400" dirty="0" smtClean="0"/>
              <a:t>…</a:t>
            </a:r>
            <a:r>
              <a:rPr lang="en-US" sz="2400" dirty="0" smtClean="0">
                <a:latin typeface="Arial"/>
                <a:cs typeface="Arial"/>
              </a:rPr>
              <a:t>”</a:t>
            </a:r>
          </a:p>
          <a:p>
            <a:endParaRPr lang="en-US" sz="2400" dirty="0">
              <a:latin typeface="Arial"/>
              <a:cs typeface="Arial"/>
            </a:endParaRPr>
          </a:p>
          <a:p>
            <a:r>
              <a:rPr lang="en-US" sz="2400" dirty="0" smtClean="0">
                <a:latin typeface="Arial"/>
                <a:cs typeface="Arial"/>
              </a:rPr>
              <a:t>“</a:t>
            </a:r>
            <a:r>
              <a:rPr lang="en-US" sz="2400" dirty="0"/>
              <a:t>this is all </a:t>
            </a:r>
            <a:r>
              <a:rPr lang="en-US" sz="2400" b="1" dirty="0">
                <a:solidFill>
                  <a:srgbClr val="FF0000"/>
                </a:solidFill>
              </a:rPr>
              <a:t>too goofy for </a:t>
            </a:r>
            <a:r>
              <a:rPr lang="en-US" sz="2400" b="1" dirty="0" smtClean="0">
                <a:solidFill>
                  <a:srgbClr val="FF0000"/>
                </a:solidFill>
              </a:rPr>
              <a:t>words</a:t>
            </a:r>
            <a:r>
              <a:rPr lang="is-IS" sz="2400" dirty="0" smtClean="0"/>
              <a:t>…</a:t>
            </a:r>
            <a:r>
              <a:rPr lang="en-US" sz="2400" dirty="0" smtClean="0"/>
              <a:t> </a:t>
            </a:r>
            <a:r>
              <a:rPr lang="en-US" sz="2400" dirty="0" smtClean="0">
                <a:latin typeface="Arial"/>
                <a:cs typeface="Arial"/>
              </a:rPr>
              <a:t>”</a:t>
            </a:r>
          </a:p>
          <a:p>
            <a:endParaRPr lang="en-US" sz="2400" dirty="0" smtClean="0">
              <a:latin typeface="Arial"/>
              <a:cs typeface="Arial"/>
            </a:endParaRPr>
          </a:p>
          <a:p>
            <a:r>
              <a:rPr lang="en-US" sz="2400" dirty="0" smtClean="0">
                <a:latin typeface="Arial"/>
                <a:cs typeface="Arial"/>
              </a:rPr>
              <a:t>“</a:t>
            </a:r>
            <a:r>
              <a:rPr lang="en-US" sz="2400" dirty="0"/>
              <a:t>From the agency’s perspective, however, to declare that it was seceding from the international scientific consensus and raising the banner of </a:t>
            </a:r>
            <a:r>
              <a:rPr lang="en-US" sz="2400" dirty="0" err="1"/>
              <a:t>hormesis</a:t>
            </a:r>
            <a:r>
              <a:rPr lang="en-US" sz="2400" dirty="0"/>
              <a:t> would be </a:t>
            </a:r>
            <a:r>
              <a:rPr lang="en-US" sz="2400" b="1" dirty="0">
                <a:solidFill>
                  <a:srgbClr val="FF0000"/>
                </a:solidFill>
              </a:rPr>
              <a:t>ruinous for its reputation in the world</a:t>
            </a:r>
            <a:r>
              <a:rPr lang="en-US" sz="2400" b="1" dirty="0"/>
              <a:t> </a:t>
            </a:r>
            <a:r>
              <a:rPr lang="en-US" sz="2400" dirty="0"/>
              <a:t>radiation protection community. </a:t>
            </a:r>
            <a:r>
              <a:rPr lang="en-US" sz="2400" dirty="0" smtClean="0">
                <a:latin typeface="Arial"/>
                <a:cs typeface="Arial"/>
              </a:rPr>
              <a:t>”</a:t>
            </a:r>
            <a:endParaRPr lang="en-US" sz="2400" dirty="0">
              <a:latin typeface="Arial"/>
              <a:cs typeface="Arial"/>
            </a:endParaRPr>
          </a:p>
        </p:txBody>
      </p:sp>
    </p:spTree>
    <p:extLst>
      <p:ext uri="{BB962C8B-B14F-4D97-AF65-F5344CB8AC3E}">
        <p14:creationId xmlns:p14="http://schemas.microsoft.com/office/powerpoint/2010/main" val="1834032670"/>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68647" y="4078"/>
            <a:ext cx="9075357" cy="1384995"/>
          </a:xfrm>
          <a:prstGeom prst="rect">
            <a:avLst/>
          </a:prstGeom>
          <a:noFill/>
        </p:spPr>
        <p:txBody>
          <a:bodyPr wrap="square" rtlCol="0">
            <a:spAutoFit/>
          </a:bodyPr>
          <a:lstStyle/>
          <a:p>
            <a:r>
              <a:rPr lang="en-US" sz="3200" b="1" dirty="0" smtClean="0">
                <a:latin typeface="Arial"/>
                <a:cs typeface="Arial"/>
              </a:rPr>
              <a:t>NRC may deny Marcus petition.</a:t>
            </a:r>
          </a:p>
          <a:p>
            <a:endParaRPr lang="en-US" sz="3200" b="1" dirty="0" smtClean="0">
              <a:latin typeface="Arial"/>
              <a:cs typeface="Arial"/>
            </a:endParaRPr>
          </a:p>
          <a:p>
            <a:r>
              <a:rPr lang="en-US" sz="2000" b="1" dirty="0" smtClean="0">
                <a:latin typeface="Arial"/>
                <a:cs typeface="Arial"/>
              </a:rPr>
              <a:t>NRC Advisory Committee on the Medical Uses of Isotopes, Oct 14, 2015:</a:t>
            </a:r>
            <a:endParaRPr lang="en-US" sz="2000" b="1" dirty="0">
              <a:latin typeface="Arial"/>
              <a:cs typeface="Arial"/>
            </a:endParaRPr>
          </a:p>
        </p:txBody>
      </p:sp>
      <p:pic>
        <p:nvPicPr>
          <p:cNvPr id="9" name="Picture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39397" y="0"/>
            <a:ext cx="1486863" cy="866362"/>
          </a:xfrm>
          <a:prstGeom prst="rect">
            <a:avLst/>
          </a:prstGeom>
        </p:spPr>
      </p:pic>
      <p:sp>
        <p:nvSpPr>
          <p:cNvPr id="4" name="TextBox 3"/>
          <p:cNvSpPr txBox="1"/>
          <p:nvPr/>
        </p:nvSpPr>
        <p:spPr>
          <a:xfrm>
            <a:off x="277537" y="1514493"/>
            <a:ext cx="8620464" cy="3416320"/>
          </a:xfrm>
          <a:prstGeom prst="rect">
            <a:avLst/>
          </a:prstGeom>
          <a:noFill/>
        </p:spPr>
        <p:txBody>
          <a:bodyPr wrap="square" rtlCol="0">
            <a:spAutoFit/>
          </a:bodyPr>
          <a:lstStyle/>
          <a:p>
            <a:r>
              <a:rPr lang="en-US" sz="2400" dirty="0" smtClean="0">
                <a:latin typeface="Arial"/>
                <a:cs typeface="Arial"/>
              </a:rPr>
              <a:t>“However</a:t>
            </a:r>
            <a:r>
              <a:rPr lang="en-US" sz="2400" dirty="0">
                <a:latin typeface="Arial"/>
                <a:cs typeface="Arial"/>
              </a:rPr>
              <a:t>, in the absence of definitive refutation of the LNT model and while strongly encouraging continued investigation critically comparing alternative models, regulatory authorities should exercise prudent (though not excessive) conservatism in formulating radiation protection standards. The ACMUI therefore recommends that, for the time being and subject to reconsideration as additional scientific evidence becomes available, </a:t>
            </a:r>
            <a:r>
              <a:rPr lang="en-US" sz="2400" b="1" dirty="0">
                <a:solidFill>
                  <a:srgbClr val="FF0000"/>
                </a:solidFill>
                <a:latin typeface="Arial"/>
                <a:cs typeface="Arial"/>
              </a:rPr>
              <a:t>the NRC continue to base the formulation of radiation protection standards on the LNT model</a:t>
            </a:r>
            <a:r>
              <a:rPr lang="en-US" sz="2400" dirty="0" smtClean="0">
                <a:latin typeface="Arial"/>
                <a:cs typeface="Arial"/>
              </a:rPr>
              <a:t>.”</a:t>
            </a:r>
            <a:endParaRPr lang="en-US" sz="2400" dirty="0">
              <a:latin typeface="Arial"/>
              <a:cs typeface="Arial"/>
            </a:endParaRPr>
          </a:p>
        </p:txBody>
      </p:sp>
      <p:cxnSp>
        <p:nvCxnSpPr>
          <p:cNvPr id="8" name="Straight Connector 7"/>
          <p:cNvCxnSpPr/>
          <p:nvPr/>
        </p:nvCxnSpPr>
        <p:spPr>
          <a:xfrm flipH="1">
            <a:off x="7519317" y="113794"/>
            <a:ext cx="1624683" cy="635285"/>
          </a:xfrm>
          <a:prstGeom prst="line">
            <a:avLst/>
          </a:prstGeom>
          <a:ln w="101600">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62817226"/>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604846" y="8467"/>
            <a:ext cx="5539154" cy="5143500"/>
          </a:xfrm>
          <a:prstGeom prst="rect">
            <a:avLst/>
          </a:prstGeom>
        </p:spPr>
      </p:pic>
      <p:sp>
        <p:nvSpPr>
          <p:cNvPr id="7" name="TextBox 6"/>
          <p:cNvSpPr txBox="1"/>
          <p:nvPr/>
        </p:nvSpPr>
        <p:spPr>
          <a:xfrm>
            <a:off x="68648" y="12545"/>
            <a:ext cx="3859886" cy="1077218"/>
          </a:xfrm>
          <a:prstGeom prst="rect">
            <a:avLst/>
          </a:prstGeom>
          <a:noFill/>
        </p:spPr>
        <p:txBody>
          <a:bodyPr wrap="square" rtlCol="0">
            <a:spAutoFit/>
          </a:bodyPr>
          <a:lstStyle/>
          <a:p>
            <a:r>
              <a:rPr lang="en-US" sz="3200" b="1" dirty="0" smtClean="0">
                <a:latin typeface="Arial"/>
                <a:cs typeface="Arial"/>
              </a:rPr>
              <a:t>X-LNT Foundation works to end LNT.</a:t>
            </a:r>
            <a:endParaRPr lang="en-US" sz="3200" b="1" dirty="0">
              <a:latin typeface="Arial"/>
              <a:cs typeface="Arial"/>
            </a:endParaRPr>
          </a:p>
        </p:txBody>
      </p:sp>
      <p:sp>
        <p:nvSpPr>
          <p:cNvPr id="5" name="Rectangle 4"/>
          <p:cNvSpPr/>
          <p:nvPr/>
        </p:nvSpPr>
        <p:spPr>
          <a:xfrm>
            <a:off x="204114" y="1246450"/>
            <a:ext cx="3400732" cy="3785652"/>
          </a:xfrm>
          <a:prstGeom prst="rect">
            <a:avLst/>
          </a:prstGeom>
        </p:spPr>
        <p:txBody>
          <a:bodyPr wrap="square">
            <a:spAutoFit/>
          </a:bodyPr>
          <a:lstStyle/>
          <a:p>
            <a:endParaRPr lang="en-US" sz="2400" dirty="0" smtClean="0">
              <a:latin typeface="Arial"/>
              <a:cs typeface="Arial"/>
            </a:endParaRPr>
          </a:p>
          <a:p>
            <a:r>
              <a:rPr lang="en-US" sz="2400" dirty="0" smtClean="0">
                <a:latin typeface="Arial"/>
                <a:cs typeface="Arial"/>
              </a:rPr>
              <a:t>~</a:t>
            </a:r>
            <a:r>
              <a:rPr lang="en-US" sz="2400" dirty="0">
                <a:latin typeface="Arial"/>
                <a:cs typeface="Arial"/>
              </a:rPr>
              <a:t>20% of cancer deaths could have been prevented, </a:t>
            </a:r>
            <a:r>
              <a:rPr lang="en-US" sz="2400" dirty="0" smtClean="0">
                <a:latin typeface="Arial"/>
                <a:cs typeface="Arial"/>
              </a:rPr>
              <a:t>had radiation </a:t>
            </a:r>
            <a:r>
              <a:rPr lang="en-US" sz="2400" dirty="0" err="1">
                <a:latin typeface="Arial"/>
                <a:cs typeface="Arial"/>
              </a:rPr>
              <a:t>hormesis</a:t>
            </a:r>
            <a:r>
              <a:rPr lang="en-US" sz="2400" dirty="0">
                <a:latin typeface="Arial"/>
                <a:cs typeface="Arial"/>
              </a:rPr>
              <a:t> </a:t>
            </a:r>
            <a:r>
              <a:rPr lang="en-US" sz="2400" dirty="0" smtClean="0">
                <a:latin typeface="Arial"/>
                <a:cs typeface="Arial"/>
              </a:rPr>
              <a:t>been </a:t>
            </a:r>
            <a:r>
              <a:rPr lang="en-US" sz="2400" dirty="0">
                <a:latin typeface="Arial"/>
                <a:cs typeface="Arial"/>
              </a:rPr>
              <a:t>studied in 1980s</a:t>
            </a:r>
            <a:r>
              <a:rPr lang="en-US" sz="2400" dirty="0" smtClean="0">
                <a:latin typeface="Arial"/>
                <a:cs typeface="Arial"/>
              </a:rPr>
              <a:t>.</a:t>
            </a:r>
          </a:p>
          <a:p>
            <a:endParaRPr lang="en-US" sz="2400" dirty="0">
              <a:latin typeface="Arial"/>
              <a:cs typeface="Arial"/>
            </a:endParaRPr>
          </a:p>
          <a:p>
            <a:endParaRPr lang="en-US" sz="2400" dirty="0" smtClean="0">
              <a:latin typeface="Arial"/>
              <a:cs typeface="Arial"/>
            </a:endParaRPr>
          </a:p>
          <a:p>
            <a:endParaRPr lang="en-US" sz="2400" dirty="0">
              <a:latin typeface="Arial"/>
              <a:cs typeface="Arial"/>
            </a:endParaRPr>
          </a:p>
          <a:p>
            <a:r>
              <a:rPr lang="en-US" sz="2400" dirty="0" smtClean="0">
                <a:latin typeface="Arial"/>
                <a:cs typeface="Arial"/>
              </a:rPr>
              <a:t>x-</a:t>
            </a:r>
            <a:r>
              <a:rPr lang="en-US" sz="2400" dirty="0" err="1" smtClean="0">
                <a:latin typeface="Arial"/>
                <a:cs typeface="Arial"/>
              </a:rPr>
              <a:t>lnt.org</a:t>
            </a:r>
            <a:endParaRPr lang="en-US" sz="2400" dirty="0" smtClean="0">
              <a:latin typeface="Arial"/>
              <a:cs typeface="Arial"/>
            </a:endParaRPr>
          </a:p>
        </p:txBody>
      </p:sp>
    </p:spTree>
    <p:extLst>
      <p:ext uri="{BB962C8B-B14F-4D97-AF65-F5344CB8AC3E}">
        <p14:creationId xmlns:p14="http://schemas.microsoft.com/office/powerpoint/2010/main" val="1013443290"/>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43932" y="517"/>
            <a:ext cx="8949265" cy="646331"/>
          </a:xfrm>
          <a:prstGeom prst="rect">
            <a:avLst/>
          </a:prstGeom>
          <a:noFill/>
        </p:spPr>
        <p:txBody>
          <a:bodyPr wrap="square" rtlCol="0">
            <a:spAutoFit/>
          </a:bodyPr>
          <a:lstStyle/>
          <a:p>
            <a:r>
              <a:rPr lang="en-US" sz="3600" b="1" dirty="0" smtClean="0">
                <a:latin typeface="Arial"/>
                <a:cs typeface="Arial"/>
              </a:rPr>
              <a:t>Set limits to radiation, not innovation.</a:t>
            </a:r>
            <a:endParaRPr lang="en-US" sz="3600" dirty="0">
              <a:latin typeface="Arial"/>
              <a:cs typeface="Arial"/>
            </a:endParaRPr>
          </a:p>
        </p:txBody>
      </p:sp>
      <p:sp>
        <p:nvSpPr>
          <p:cNvPr id="14" name="TextBox 13"/>
          <p:cNvSpPr txBox="1"/>
          <p:nvPr/>
        </p:nvSpPr>
        <p:spPr>
          <a:xfrm>
            <a:off x="313265" y="4332190"/>
            <a:ext cx="3170756" cy="584776"/>
          </a:xfrm>
          <a:prstGeom prst="rect">
            <a:avLst/>
          </a:prstGeom>
          <a:noFill/>
        </p:spPr>
        <p:txBody>
          <a:bodyPr wrap="square" rtlCol="0">
            <a:spAutoFit/>
          </a:bodyPr>
          <a:lstStyle/>
          <a:p>
            <a:r>
              <a:rPr lang="en-US" sz="1600" dirty="0" err="1" smtClean="0">
                <a:latin typeface="Arial"/>
                <a:cs typeface="Arial"/>
              </a:rPr>
              <a:t>robert.hargraves@gmail.com</a:t>
            </a:r>
            <a:endParaRPr lang="en-US" sz="1600" dirty="0" smtClean="0">
              <a:latin typeface="Arial"/>
              <a:cs typeface="Arial"/>
            </a:endParaRPr>
          </a:p>
          <a:p>
            <a:r>
              <a:rPr lang="en-US" sz="1600" dirty="0" smtClean="0">
                <a:latin typeface="Arial"/>
                <a:cs typeface="Arial"/>
              </a:rPr>
              <a:t>August 21, 2017</a:t>
            </a:r>
          </a:p>
        </p:txBody>
      </p:sp>
      <p:sp>
        <p:nvSpPr>
          <p:cNvPr id="2" name="TextBox 1"/>
          <p:cNvSpPr txBox="1"/>
          <p:nvPr/>
        </p:nvSpPr>
        <p:spPr>
          <a:xfrm>
            <a:off x="5664201" y="898831"/>
            <a:ext cx="3462864" cy="2554545"/>
          </a:xfrm>
          <a:prstGeom prst="rect">
            <a:avLst/>
          </a:prstGeom>
          <a:solidFill>
            <a:schemeClr val="accent2">
              <a:lumMod val="20000"/>
              <a:lumOff val="80000"/>
            </a:schemeClr>
          </a:solidFill>
        </p:spPr>
        <p:txBody>
          <a:bodyPr wrap="square" numCol="1" rtlCol="0">
            <a:spAutoFit/>
          </a:bodyPr>
          <a:lstStyle/>
          <a:p>
            <a:r>
              <a:rPr lang="en-US" sz="2000" b="1" dirty="0" smtClean="0">
                <a:latin typeface="Arial"/>
                <a:cs typeface="Arial"/>
              </a:rPr>
              <a:t>Barriers</a:t>
            </a:r>
            <a:endParaRPr lang="en-US" sz="2000" dirty="0" smtClean="0">
              <a:latin typeface="Arial"/>
              <a:cs typeface="Arial"/>
            </a:endParaRPr>
          </a:p>
          <a:p>
            <a:r>
              <a:rPr lang="en-US" sz="2000" dirty="0">
                <a:latin typeface="Arial"/>
                <a:cs typeface="Arial"/>
              </a:rPr>
              <a:t>We refute; they ignore</a:t>
            </a:r>
          </a:p>
          <a:p>
            <a:r>
              <a:rPr lang="en-US" sz="2000" dirty="0" smtClean="0">
                <a:latin typeface="Arial"/>
                <a:cs typeface="Arial"/>
              </a:rPr>
              <a:t>Search </a:t>
            </a:r>
            <a:r>
              <a:rPr lang="en-US" sz="2000" dirty="0">
                <a:latin typeface="Arial"/>
                <a:cs typeface="Arial"/>
              </a:rPr>
              <a:t>for harm not health</a:t>
            </a:r>
          </a:p>
          <a:p>
            <a:r>
              <a:rPr lang="en-US" sz="2000" dirty="0" smtClean="0">
                <a:latin typeface="Arial"/>
                <a:cs typeface="Arial"/>
              </a:rPr>
              <a:t>Politicized science</a:t>
            </a:r>
          </a:p>
          <a:p>
            <a:r>
              <a:rPr lang="en-US" sz="2000" dirty="0">
                <a:latin typeface="Arial"/>
                <a:cs typeface="Arial"/>
              </a:rPr>
              <a:t>Self-appointing </a:t>
            </a:r>
            <a:r>
              <a:rPr lang="en-US" sz="2000" dirty="0" smtClean="0">
                <a:latin typeface="Arial"/>
                <a:cs typeface="Arial"/>
              </a:rPr>
              <a:t>bodies</a:t>
            </a:r>
          </a:p>
          <a:p>
            <a:r>
              <a:rPr lang="en-US" sz="2000" smtClean="0">
                <a:latin typeface="Arial"/>
                <a:cs typeface="Arial"/>
              </a:rPr>
              <a:t>Overlapping membership</a:t>
            </a:r>
            <a:endParaRPr lang="en-US" sz="2000" dirty="0">
              <a:latin typeface="Arial"/>
              <a:cs typeface="Arial"/>
            </a:endParaRPr>
          </a:p>
          <a:p>
            <a:r>
              <a:rPr lang="en-US" sz="2000" dirty="0" smtClean="0">
                <a:latin typeface="Arial"/>
                <a:cs typeface="Arial"/>
              </a:rPr>
              <a:t>LNT proclaimers can’t recant</a:t>
            </a:r>
          </a:p>
          <a:p>
            <a:r>
              <a:rPr lang="en-US" sz="2000" dirty="0" smtClean="0">
                <a:latin typeface="Arial"/>
                <a:cs typeface="Arial"/>
              </a:rPr>
              <a:t>Radiation protection industry</a:t>
            </a:r>
          </a:p>
        </p:txBody>
      </p:sp>
      <p:graphicFrame>
        <p:nvGraphicFramePr>
          <p:cNvPr id="3" name="Table 2"/>
          <p:cNvGraphicFramePr>
            <a:graphicFrameLocks noGrp="1"/>
          </p:cNvGraphicFramePr>
          <p:nvPr>
            <p:extLst>
              <p:ext uri="{D42A27DB-BD31-4B8C-83A1-F6EECF244321}">
                <p14:modId xmlns:p14="http://schemas.microsoft.com/office/powerpoint/2010/main" val="3537681546"/>
              </p:ext>
            </p:extLst>
          </p:nvPr>
        </p:nvGraphicFramePr>
        <p:xfrm>
          <a:off x="203195" y="892381"/>
          <a:ext cx="5071537" cy="3139439"/>
        </p:xfrm>
        <a:graphic>
          <a:graphicData uri="http://schemas.openxmlformats.org/drawingml/2006/table">
            <a:tbl>
              <a:tblPr>
                <a:effectLst/>
                <a:tableStyleId>{69C7853C-536D-4A76-A0AE-DD22124D55A5}</a:tableStyleId>
              </a:tblPr>
              <a:tblGrid>
                <a:gridCol w="1299108"/>
                <a:gridCol w="3772429"/>
              </a:tblGrid>
              <a:tr h="370840">
                <a:tc>
                  <a:txBody>
                    <a:bodyPr/>
                    <a:lstStyle/>
                    <a:p>
                      <a:r>
                        <a:rPr lang="en-US" sz="2000" b="1" dirty="0" smtClean="0">
                          <a:latin typeface="Arial"/>
                          <a:cs typeface="Arial"/>
                        </a:rPr>
                        <a:t>Limit</a:t>
                      </a:r>
                      <a:endParaRPr lang="en-US" b="1" dirty="0">
                        <a:latin typeface="Arial"/>
                        <a:cs typeface="Arial"/>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000" b="1" u="none" dirty="0" smtClean="0">
                          <a:latin typeface="Arial"/>
                          <a:cs typeface="Arial"/>
                        </a:rPr>
                        <a:t>Recommendation</a:t>
                      </a:r>
                    </a:p>
                  </a:txBody>
                  <a:tcPr/>
                </a:tc>
              </a:tr>
              <a:tr h="370840">
                <a:tc>
                  <a:txBody>
                    <a:bodyPr/>
                    <a:lstStyle/>
                    <a:p>
                      <a:r>
                        <a:rPr lang="en-US" dirty="0" smtClean="0">
                          <a:latin typeface="Arial"/>
                          <a:cs typeface="Arial"/>
                        </a:rPr>
                        <a:t>150 </a:t>
                      </a:r>
                      <a:r>
                        <a:rPr lang="en-US" dirty="0" err="1" smtClean="0">
                          <a:latin typeface="Arial"/>
                          <a:cs typeface="Arial"/>
                        </a:rPr>
                        <a:t>mSv</a:t>
                      </a:r>
                      <a:endParaRPr lang="en-US" dirty="0">
                        <a:latin typeface="Arial"/>
                        <a:cs typeface="Arial"/>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b="0" u="none" dirty="0" err="1" smtClean="0">
                          <a:latin typeface="Arial"/>
                          <a:cs typeface="Arial"/>
                        </a:rPr>
                        <a:t>Feinendegen</a:t>
                      </a:r>
                      <a:r>
                        <a:rPr lang="en-US" sz="1800" b="0" u="none" dirty="0" smtClean="0">
                          <a:latin typeface="Arial"/>
                          <a:cs typeface="Arial"/>
                        </a:rPr>
                        <a:t>: No increase  in cancer incidence following low-level exposure to ionizing radiation, below about 150 </a:t>
                      </a:r>
                      <a:r>
                        <a:rPr lang="en-US" sz="1800" b="0" u="none" dirty="0" err="1" smtClean="0">
                          <a:latin typeface="Arial"/>
                          <a:cs typeface="Arial"/>
                        </a:rPr>
                        <a:t>mGy</a:t>
                      </a:r>
                      <a:r>
                        <a:rPr lang="en-US" sz="1800" b="0" u="none" dirty="0" smtClean="0">
                          <a:latin typeface="Arial"/>
                          <a:cs typeface="Arial"/>
                        </a:rPr>
                        <a:t> or </a:t>
                      </a:r>
                      <a:r>
                        <a:rPr lang="en-US" sz="1800" b="0" u="none" dirty="0" err="1" smtClean="0">
                          <a:latin typeface="Arial"/>
                          <a:cs typeface="Arial"/>
                        </a:rPr>
                        <a:t>mSv</a:t>
                      </a:r>
                      <a:endParaRPr lang="en-US" sz="1800" b="0" u="none" dirty="0" smtClean="0">
                        <a:latin typeface="Arial"/>
                        <a:cs typeface="Arial"/>
                      </a:endParaRPr>
                    </a:p>
                  </a:txBody>
                  <a:tcPr/>
                </a:tc>
              </a:tr>
              <a:tr h="370840">
                <a:tc>
                  <a:txBody>
                    <a:bodyPr/>
                    <a:lstStyle/>
                    <a:p>
                      <a:r>
                        <a:rPr lang="en-US" dirty="0" smtClean="0">
                          <a:latin typeface="Arial"/>
                          <a:cs typeface="Arial"/>
                        </a:rPr>
                        <a:t>100 </a:t>
                      </a:r>
                      <a:r>
                        <a:rPr lang="en-US" dirty="0" err="1" smtClean="0">
                          <a:latin typeface="Arial"/>
                          <a:cs typeface="Arial"/>
                        </a:rPr>
                        <a:t>mGy</a:t>
                      </a:r>
                      <a:endParaRPr lang="en-US" dirty="0">
                        <a:latin typeface="Arial"/>
                        <a:cs typeface="Arial"/>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latin typeface="Arial"/>
                          <a:cs typeface="Arial"/>
                        </a:rPr>
                        <a:t>Welch/Siegel/Sachs: Regulatory agencies should reject LNT/ALARA</a:t>
                      </a:r>
                      <a:endParaRPr lang="en-US" dirty="0">
                        <a:latin typeface="Arial"/>
                        <a:cs typeface="Arial"/>
                      </a:endParaRPr>
                    </a:p>
                  </a:txBody>
                  <a:tcPr/>
                </a:tc>
              </a:tr>
              <a:tr h="370840">
                <a:tc>
                  <a:txBody>
                    <a:bodyPr/>
                    <a:lstStyle/>
                    <a:p>
                      <a:r>
                        <a:rPr lang="en-US" dirty="0" smtClean="0">
                          <a:latin typeface="Arial"/>
                          <a:cs typeface="Arial"/>
                        </a:rPr>
                        <a:t>100 </a:t>
                      </a:r>
                      <a:r>
                        <a:rPr lang="en-US" dirty="0" err="1" smtClean="0">
                          <a:latin typeface="Arial"/>
                          <a:cs typeface="Arial"/>
                        </a:rPr>
                        <a:t>mSv</a:t>
                      </a:r>
                      <a:r>
                        <a:rPr lang="en-US" dirty="0" smtClean="0">
                          <a:latin typeface="Arial"/>
                          <a:cs typeface="Arial"/>
                        </a:rPr>
                        <a:t>/y</a:t>
                      </a:r>
                      <a:endParaRPr lang="en-US" dirty="0">
                        <a:latin typeface="Arial"/>
                        <a:cs typeface="Arial"/>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latin typeface="Arial"/>
                          <a:cs typeface="Arial"/>
                        </a:rPr>
                        <a:t>Marcus: </a:t>
                      </a:r>
                      <a:r>
                        <a:rPr lang="en-US" sz="1800" kern="1200" dirty="0" smtClean="0">
                          <a:solidFill>
                            <a:schemeClr val="dk1"/>
                          </a:solidFill>
                          <a:effectLst/>
                          <a:latin typeface="Arial"/>
                          <a:ea typeface="+mn-ea"/>
                          <a:cs typeface="Arial"/>
                        </a:rPr>
                        <a:t>ALARA should be removed entirely from the regulations </a:t>
                      </a:r>
                      <a:endParaRPr lang="en-US" dirty="0" smtClean="0">
                        <a:latin typeface="Arial"/>
                        <a:cs typeface="Arial"/>
                      </a:endParaRPr>
                    </a:p>
                  </a:txBody>
                  <a:tcPr/>
                </a:tc>
              </a:tr>
            </a:tbl>
          </a:graphicData>
        </a:graphic>
      </p:graphicFrame>
    </p:spTree>
    <p:extLst>
      <p:ext uri="{BB962C8B-B14F-4D97-AF65-F5344CB8AC3E}">
        <p14:creationId xmlns:p14="http://schemas.microsoft.com/office/powerpoint/2010/main" val="1548340670"/>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2534" y="8006"/>
            <a:ext cx="8664188" cy="584776"/>
          </a:xfrm>
          <a:prstGeom prst="rect">
            <a:avLst/>
          </a:prstGeom>
          <a:noFill/>
        </p:spPr>
        <p:txBody>
          <a:bodyPr wrap="square" rtlCol="0">
            <a:spAutoFit/>
          </a:bodyPr>
          <a:lstStyle/>
          <a:p>
            <a:r>
              <a:rPr lang="en-US" sz="3200" b="1" i="1" dirty="0" smtClean="0">
                <a:latin typeface="Arial"/>
                <a:cs typeface="Arial"/>
              </a:rPr>
              <a:t>New York Times </a:t>
            </a:r>
            <a:r>
              <a:rPr lang="en-US" sz="3200" b="1" dirty="0" smtClean="0">
                <a:latin typeface="Arial"/>
                <a:cs typeface="Arial"/>
              </a:rPr>
              <a:t>printed radiation scares.</a:t>
            </a:r>
            <a:endParaRPr lang="en-US" sz="3200" b="1" dirty="0">
              <a:latin typeface="Arial"/>
              <a:cs typeface="Arial"/>
            </a:endParaRPr>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5750" y="520692"/>
            <a:ext cx="8449353" cy="1070249"/>
          </a:xfrm>
          <a:prstGeom prst="rect">
            <a:avLst/>
          </a:prstGeom>
        </p:spPr>
      </p:pic>
      <p:sp>
        <p:nvSpPr>
          <p:cNvPr id="4" name="TextBox 3"/>
          <p:cNvSpPr txBox="1"/>
          <p:nvPr/>
        </p:nvSpPr>
        <p:spPr>
          <a:xfrm>
            <a:off x="155745" y="1869062"/>
            <a:ext cx="5347244" cy="3108544"/>
          </a:xfrm>
          <a:prstGeom prst="rect">
            <a:avLst/>
          </a:prstGeom>
          <a:noFill/>
        </p:spPr>
        <p:txBody>
          <a:bodyPr wrap="square" rtlCol="0">
            <a:spAutoFit/>
          </a:bodyPr>
          <a:lstStyle/>
          <a:p>
            <a:r>
              <a:rPr lang="en-US" sz="2800" dirty="0" smtClean="0"/>
              <a:t>“a 2009 study from the National </a:t>
            </a:r>
            <a:r>
              <a:rPr lang="en-US" sz="2800" dirty="0"/>
              <a:t>Cancer Institute estimates that CT scans conducted in 2007 will cause a projected 29,000 excess cancer cases and 14,500 excess deaths over the lifetime of those exposed</a:t>
            </a:r>
            <a:r>
              <a:rPr lang="en-US" sz="2800" dirty="0" smtClean="0"/>
              <a:t>.”</a:t>
            </a:r>
            <a:endParaRPr lang="en-US" sz="2800" dirty="0"/>
          </a:p>
        </p:txBody>
      </p:sp>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803720" y="1373031"/>
            <a:ext cx="2801383" cy="3770470"/>
          </a:xfrm>
          <a:prstGeom prst="rect">
            <a:avLst/>
          </a:prstGeom>
        </p:spPr>
      </p:pic>
      <p:pic>
        <p:nvPicPr>
          <p:cNvPr id="6" name="Picture 5"/>
          <p:cNvPicPr>
            <a:picLocks noChangeAspect="1"/>
          </p:cNvPicPr>
          <p:nvPr/>
        </p:nvPicPr>
        <p:blipFill>
          <a:blip r:embed="rId5"/>
          <a:stretch>
            <a:fillRect/>
          </a:stretch>
        </p:blipFill>
        <p:spPr>
          <a:xfrm>
            <a:off x="108550" y="112978"/>
            <a:ext cx="3820968" cy="519355"/>
          </a:xfrm>
          <a:prstGeom prst="rect">
            <a:avLst/>
          </a:prstGeom>
        </p:spPr>
      </p:pic>
    </p:spTree>
    <p:extLst>
      <p:ext uri="{BB962C8B-B14F-4D97-AF65-F5344CB8AC3E}">
        <p14:creationId xmlns:p14="http://schemas.microsoft.com/office/powerpoint/2010/main" val="2301913216"/>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7752445"/>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87482" y="644249"/>
            <a:ext cx="8141799" cy="4503207"/>
          </a:xfrm>
          <a:prstGeom prst="rect">
            <a:avLst/>
          </a:prstGeom>
        </p:spPr>
      </p:pic>
      <p:sp>
        <p:nvSpPr>
          <p:cNvPr id="5" name="TextBox 4"/>
          <p:cNvSpPr txBox="1"/>
          <p:nvPr/>
        </p:nvSpPr>
        <p:spPr>
          <a:xfrm>
            <a:off x="-1" y="10625"/>
            <a:ext cx="9254067" cy="507831"/>
          </a:xfrm>
          <a:prstGeom prst="rect">
            <a:avLst/>
          </a:prstGeom>
          <a:noFill/>
        </p:spPr>
        <p:txBody>
          <a:bodyPr wrap="square" rtlCol="0">
            <a:spAutoFit/>
          </a:bodyPr>
          <a:lstStyle/>
          <a:p>
            <a:r>
              <a:rPr lang="en-US" sz="2700" b="1" dirty="0" smtClean="0">
                <a:latin typeface="Arial"/>
                <a:cs typeface="Arial"/>
              </a:rPr>
              <a:t>Progress: NY Times article on </a:t>
            </a:r>
            <a:r>
              <a:rPr lang="en-US" sz="2700" b="1" i="1" dirty="0" smtClean="0">
                <a:latin typeface="Arial"/>
                <a:cs typeface="Arial"/>
              </a:rPr>
              <a:t>real</a:t>
            </a:r>
            <a:r>
              <a:rPr lang="en-US" sz="2700" b="1" dirty="0" smtClean="0">
                <a:latin typeface="Arial"/>
                <a:cs typeface="Arial"/>
              </a:rPr>
              <a:t> radiation effects </a:t>
            </a:r>
            <a:endParaRPr lang="en-US" sz="2700" b="1" dirty="0">
              <a:latin typeface="Arial"/>
              <a:cs typeface="Arial"/>
            </a:endParaRPr>
          </a:p>
        </p:txBody>
      </p:sp>
    </p:spTree>
    <p:extLst>
      <p:ext uri="{BB962C8B-B14F-4D97-AF65-F5344CB8AC3E}">
        <p14:creationId xmlns:p14="http://schemas.microsoft.com/office/powerpoint/2010/main" val="3490684035"/>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35183" y="919267"/>
            <a:ext cx="8725089" cy="3970318"/>
          </a:xfrm>
          <a:prstGeom prst="rect">
            <a:avLst/>
          </a:prstGeom>
        </p:spPr>
        <p:txBody>
          <a:bodyPr wrap="square">
            <a:spAutoFit/>
          </a:bodyPr>
          <a:lstStyle/>
          <a:p>
            <a:r>
              <a:rPr lang="en-US" dirty="0"/>
              <a:t>This report makes use of data obtained from the Radiation Effects Research Foundation (RERF), Hiroshima and Nagasaki, Japan. RERF is a private, non-profit foundation funded by the Japanese Ministry of Health, </a:t>
            </a:r>
            <a:r>
              <a:rPr lang="en-US" dirty="0" err="1"/>
              <a:t>Labour</a:t>
            </a:r>
            <a:r>
              <a:rPr lang="en-US" dirty="0"/>
              <a:t> and Welfare and the U.S. Department of Energy, the latter through the National Academy of Sciences</a:t>
            </a:r>
            <a:r>
              <a:rPr lang="en-US" dirty="0" smtClean="0"/>
              <a:t>. The </a:t>
            </a:r>
            <a:r>
              <a:rPr lang="en-US" dirty="0"/>
              <a:t>conclusions in this report are those of the authors and do not necessarily reflect the scientific judgment of RERF or its funding agencies</a:t>
            </a:r>
            <a:r>
              <a:rPr lang="en-US" dirty="0" smtClean="0"/>
              <a:t>.</a:t>
            </a:r>
          </a:p>
          <a:p>
            <a:endParaRPr lang="en-US" dirty="0"/>
          </a:p>
          <a:p>
            <a:r>
              <a:rPr lang="en-US" dirty="0"/>
              <a:t>Please send a copy of any reprints that make use of these data to:</a:t>
            </a:r>
          </a:p>
          <a:p>
            <a:endParaRPr lang="en-US" dirty="0"/>
          </a:p>
          <a:p>
            <a:r>
              <a:rPr lang="en-US" dirty="0"/>
              <a:t>Archives Unit, Library and Archives Section</a:t>
            </a:r>
          </a:p>
          <a:p>
            <a:r>
              <a:rPr lang="en-US" dirty="0"/>
              <a:t>Department of Information Technology</a:t>
            </a:r>
          </a:p>
          <a:p>
            <a:r>
              <a:rPr lang="en-US" dirty="0"/>
              <a:t>Radiation Effects Research Foundation</a:t>
            </a:r>
          </a:p>
          <a:p>
            <a:r>
              <a:rPr lang="en-US" dirty="0"/>
              <a:t>5-2 </a:t>
            </a:r>
            <a:r>
              <a:rPr lang="en-US" dirty="0" err="1"/>
              <a:t>Hijiyama</a:t>
            </a:r>
            <a:r>
              <a:rPr lang="en-US" dirty="0"/>
              <a:t> Park</a:t>
            </a:r>
          </a:p>
          <a:p>
            <a:r>
              <a:rPr lang="en-US" dirty="0"/>
              <a:t>Minami-</a:t>
            </a:r>
            <a:r>
              <a:rPr lang="en-US" dirty="0" err="1"/>
              <a:t>ku</a:t>
            </a:r>
            <a:r>
              <a:rPr lang="en-US" dirty="0"/>
              <a:t> Hiroshima, 732-0815 JAPAN</a:t>
            </a:r>
          </a:p>
        </p:txBody>
      </p:sp>
      <p:sp>
        <p:nvSpPr>
          <p:cNvPr id="5" name="TextBox 4"/>
          <p:cNvSpPr txBox="1"/>
          <p:nvPr/>
        </p:nvSpPr>
        <p:spPr>
          <a:xfrm>
            <a:off x="5" y="35941"/>
            <a:ext cx="8877437" cy="707886"/>
          </a:xfrm>
          <a:prstGeom prst="rect">
            <a:avLst/>
          </a:prstGeom>
          <a:noFill/>
        </p:spPr>
        <p:txBody>
          <a:bodyPr wrap="square" rtlCol="0">
            <a:spAutoFit/>
          </a:bodyPr>
          <a:lstStyle/>
          <a:p>
            <a:r>
              <a:rPr lang="en-US" sz="4000" dirty="0" smtClean="0">
                <a:latin typeface="Arial"/>
                <a:cs typeface="Arial"/>
              </a:rPr>
              <a:t>Acknowledgement of RERF data</a:t>
            </a:r>
            <a:endParaRPr lang="en-US" sz="4000" dirty="0">
              <a:latin typeface="Arial"/>
              <a:cs typeface="Arial"/>
            </a:endParaRPr>
          </a:p>
        </p:txBody>
      </p:sp>
    </p:spTree>
    <p:extLst>
      <p:ext uri="{BB962C8B-B14F-4D97-AF65-F5344CB8AC3E}">
        <p14:creationId xmlns:p14="http://schemas.microsoft.com/office/powerpoint/2010/main" val="238434261"/>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214070"/>
            <a:ext cx="3097698" cy="3929416"/>
          </a:xfrm>
          <a:prstGeom prst="rect">
            <a:avLst/>
          </a:prstGeom>
        </p:spPr>
      </p:pic>
      <p:sp>
        <p:nvSpPr>
          <p:cNvPr id="5" name="TextBox 4"/>
          <p:cNvSpPr txBox="1"/>
          <p:nvPr/>
        </p:nvSpPr>
        <p:spPr>
          <a:xfrm>
            <a:off x="3884110" y="1264224"/>
            <a:ext cx="4988520" cy="2677656"/>
          </a:xfrm>
          <a:prstGeom prst="rect">
            <a:avLst/>
          </a:prstGeom>
          <a:noFill/>
        </p:spPr>
        <p:txBody>
          <a:bodyPr wrap="square" rtlCol="0">
            <a:spAutoFit/>
          </a:bodyPr>
          <a:lstStyle/>
          <a:p>
            <a:r>
              <a:rPr lang="en-US" sz="2800" dirty="0" smtClean="0">
                <a:latin typeface="Georgia"/>
                <a:cs typeface="Georgia"/>
              </a:rPr>
              <a:t>“It </a:t>
            </a:r>
            <a:r>
              <a:rPr lang="en-US" sz="2800" dirty="0">
                <a:latin typeface="Georgia"/>
                <a:cs typeface="Georgia"/>
              </a:rPr>
              <a:t>is a multi-decade process, with costs up to $1 billion to $2 billion, to design and certify or license the reactor design</a:t>
            </a:r>
            <a:r>
              <a:rPr lang="en-US" sz="2800" dirty="0" smtClean="0">
                <a:latin typeface="Georgia"/>
                <a:cs typeface="Georgia"/>
              </a:rPr>
              <a:t>, … ”</a:t>
            </a:r>
            <a:endParaRPr lang="en-US" sz="2800" dirty="0">
              <a:latin typeface="Georgia"/>
              <a:cs typeface="Georgia"/>
            </a:endParaRPr>
          </a:p>
          <a:p>
            <a:r>
              <a:rPr lang="en-US" sz="2800" dirty="0" smtClean="0">
                <a:latin typeface="Georgia"/>
                <a:cs typeface="Georgia"/>
              </a:rPr>
              <a:t>					GAO, July 2015</a:t>
            </a:r>
            <a:endParaRPr lang="en-US" sz="2800" dirty="0">
              <a:latin typeface="Georgia"/>
              <a:cs typeface="Georgia"/>
            </a:endParaRPr>
          </a:p>
        </p:txBody>
      </p:sp>
      <p:sp>
        <p:nvSpPr>
          <p:cNvPr id="7" name="TextBox 6"/>
          <p:cNvSpPr txBox="1"/>
          <p:nvPr/>
        </p:nvSpPr>
        <p:spPr>
          <a:xfrm>
            <a:off x="184735" y="4080"/>
            <a:ext cx="8959273" cy="1200329"/>
          </a:xfrm>
          <a:prstGeom prst="rect">
            <a:avLst/>
          </a:prstGeom>
          <a:noFill/>
        </p:spPr>
        <p:txBody>
          <a:bodyPr wrap="square" rtlCol="0">
            <a:spAutoFit/>
          </a:bodyPr>
          <a:lstStyle/>
          <a:p>
            <a:r>
              <a:rPr lang="en-US" sz="3600" b="1" dirty="0" smtClean="0">
                <a:latin typeface="Arial"/>
                <a:cs typeface="Arial"/>
              </a:rPr>
              <a:t>US NRC certification of an advanced reactor design costs $1 billion.</a:t>
            </a:r>
            <a:endParaRPr lang="en-US" sz="3600" b="1" dirty="0">
              <a:latin typeface="Arial"/>
              <a:cs typeface="Arial"/>
            </a:endParaRPr>
          </a:p>
        </p:txBody>
      </p:sp>
      <p:sp>
        <p:nvSpPr>
          <p:cNvPr id="8" name="TextBox 7"/>
          <p:cNvSpPr txBox="1"/>
          <p:nvPr/>
        </p:nvSpPr>
        <p:spPr>
          <a:xfrm>
            <a:off x="4126095" y="4127107"/>
            <a:ext cx="4746539" cy="954107"/>
          </a:xfrm>
          <a:prstGeom prst="rect">
            <a:avLst/>
          </a:prstGeom>
          <a:noFill/>
        </p:spPr>
        <p:txBody>
          <a:bodyPr wrap="square" rtlCol="0">
            <a:spAutoFit/>
          </a:bodyPr>
          <a:lstStyle/>
          <a:p>
            <a:r>
              <a:rPr lang="en-US" sz="2800" i="1" dirty="0" smtClean="0">
                <a:latin typeface="Arial"/>
                <a:cs typeface="Arial"/>
              </a:rPr>
              <a:t>…and then you may be allowed to build and test it.</a:t>
            </a:r>
            <a:endParaRPr lang="en-US" sz="2800" i="1" dirty="0">
              <a:latin typeface="Arial"/>
              <a:cs typeface="Arial"/>
            </a:endParaRPr>
          </a:p>
        </p:txBody>
      </p:sp>
    </p:spTree>
    <p:extLst>
      <p:ext uri="{BB962C8B-B14F-4D97-AF65-F5344CB8AC3E}">
        <p14:creationId xmlns:p14="http://schemas.microsoft.com/office/powerpoint/2010/main" val="122738474"/>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5387" y="10027"/>
            <a:ext cx="8943883" cy="1200329"/>
          </a:xfrm>
          <a:prstGeom prst="rect">
            <a:avLst/>
          </a:prstGeom>
          <a:noFill/>
        </p:spPr>
        <p:txBody>
          <a:bodyPr wrap="square" rtlCol="0">
            <a:spAutoFit/>
          </a:bodyPr>
          <a:lstStyle/>
          <a:p>
            <a:r>
              <a:rPr lang="en-US" sz="3600" b="1" dirty="0" smtClean="0">
                <a:latin typeface="Arial"/>
                <a:cs typeface="Arial"/>
              </a:rPr>
              <a:t>Radiation dose is the energy transferred to body tissue.</a:t>
            </a:r>
            <a:endParaRPr lang="en-US" sz="3600" b="1" dirty="0">
              <a:latin typeface="Arial"/>
              <a:cs typeface="Arial"/>
            </a:endParaRPr>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9548" y="1364210"/>
            <a:ext cx="2627144" cy="3614757"/>
          </a:xfrm>
          <a:prstGeom prst="rect">
            <a:avLst/>
          </a:prstGeom>
        </p:spPr>
      </p:pic>
      <p:sp>
        <p:nvSpPr>
          <p:cNvPr id="4" name="TextBox 3"/>
          <p:cNvSpPr txBox="1"/>
          <p:nvPr/>
        </p:nvSpPr>
        <p:spPr>
          <a:xfrm>
            <a:off x="4530294" y="971378"/>
            <a:ext cx="4509200" cy="3570208"/>
          </a:xfrm>
          <a:prstGeom prst="rect">
            <a:avLst/>
          </a:prstGeom>
          <a:noFill/>
        </p:spPr>
        <p:txBody>
          <a:bodyPr wrap="square" rtlCol="0">
            <a:spAutoFit/>
          </a:bodyPr>
          <a:lstStyle/>
          <a:p>
            <a:r>
              <a:rPr lang="en-US" sz="2400" b="1" dirty="0" smtClean="0">
                <a:latin typeface="Arial"/>
                <a:cs typeface="Arial"/>
              </a:rPr>
              <a:t>Example dose</a:t>
            </a:r>
          </a:p>
          <a:p>
            <a:r>
              <a:rPr lang="en-US" sz="2400" b="1" dirty="0" smtClean="0">
                <a:latin typeface="Arial"/>
                <a:cs typeface="Arial"/>
              </a:rPr>
              <a:t>X-ray mammography</a:t>
            </a:r>
            <a:endParaRPr lang="en-US" sz="2400" dirty="0">
              <a:latin typeface="Arial"/>
              <a:cs typeface="Arial"/>
            </a:endParaRPr>
          </a:p>
          <a:p>
            <a:pPr>
              <a:lnSpc>
                <a:spcPct val="150000"/>
              </a:lnSpc>
            </a:pPr>
            <a:r>
              <a:rPr lang="en-US" sz="2400" dirty="0" smtClean="0">
                <a:latin typeface="Arial"/>
                <a:cs typeface="Arial"/>
              </a:rPr>
              <a:t>2 mSv    (millisievert)</a:t>
            </a:r>
            <a:endParaRPr lang="en-US" sz="2400" dirty="0">
              <a:latin typeface="Arial"/>
              <a:cs typeface="Arial"/>
            </a:endParaRPr>
          </a:p>
          <a:p>
            <a:pPr>
              <a:lnSpc>
                <a:spcPct val="150000"/>
              </a:lnSpc>
            </a:pPr>
            <a:r>
              <a:rPr lang="en-US" sz="2400" dirty="0" smtClean="0">
                <a:latin typeface="Arial"/>
                <a:cs typeface="Arial"/>
              </a:rPr>
              <a:t>= 0.002 Sievert</a:t>
            </a:r>
            <a:endParaRPr lang="en-US" sz="2400" dirty="0">
              <a:latin typeface="Arial"/>
              <a:cs typeface="Arial"/>
            </a:endParaRPr>
          </a:p>
          <a:p>
            <a:pPr>
              <a:lnSpc>
                <a:spcPct val="150000"/>
              </a:lnSpc>
            </a:pPr>
            <a:r>
              <a:rPr lang="en-US" sz="2400" dirty="0" smtClean="0">
                <a:latin typeface="Arial"/>
                <a:cs typeface="Arial"/>
              </a:rPr>
              <a:t>= 0.002 Gray    (for X-rays)</a:t>
            </a:r>
            <a:endParaRPr lang="en-US" sz="2400" dirty="0">
              <a:latin typeface="Arial"/>
              <a:cs typeface="Arial"/>
            </a:endParaRPr>
          </a:p>
          <a:p>
            <a:pPr>
              <a:lnSpc>
                <a:spcPct val="150000"/>
              </a:lnSpc>
            </a:pPr>
            <a:r>
              <a:rPr lang="en-US" sz="2400" dirty="0" smtClean="0">
                <a:latin typeface="Arial"/>
                <a:cs typeface="Arial"/>
              </a:rPr>
              <a:t>= 0.002 joule per kilogram</a:t>
            </a:r>
            <a:endParaRPr lang="en-US" sz="2400" dirty="0">
              <a:latin typeface="Arial"/>
              <a:cs typeface="Arial"/>
            </a:endParaRPr>
          </a:p>
          <a:p>
            <a:pPr>
              <a:lnSpc>
                <a:spcPct val="150000"/>
              </a:lnSpc>
            </a:pPr>
            <a:r>
              <a:rPr lang="en-US" sz="2400" dirty="0" smtClean="0">
                <a:latin typeface="Arial"/>
                <a:cs typeface="Arial"/>
              </a:rPr>
              <a:t>= 0.002 watt-second per kg</a:t>
            </a:r>
            <a:endParaRPr lang="en-US" sz="2400" dirty="0">
              <a:latin typeface="Arial"/>
              <a:cs typeface="Arial"/>
            </a:endParaRPr>
          </a:p>
        </p:txBody>
      </p:sp>
    </p:spTree>
    <p:extLst>
      <p:ext uri="{BB962C8B-B14F-4D97-AF65-F5344CB8AC3E}">
        <p14:creationId xmlns:p14="http://schemas.microsoft.com/office/powerpoint/2010/main" val="758036525"/>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518" y="-12081"/>
            <a:ext cx="4218711" cy="1569660"/>
          </a:xfrm>
          <a:prstGeom prst="rect">
            <a:avLst/>
          </a:prstGeom>
          <a:noFill/>
        </p:spPr>
        <p:txBody>
          <a:bodyPr wrap="square" rtlCol="0">
            <a:spAutoFit/>
          </a:bodyPr>
          <a:lstStyle/>
          <a:p>
            <a:r>
              <a:rPr lang="en-US" sz="3200" b="1" dirty="0" smtClean="0">
                <a:latin typeface="Arial"/>
                <a:cs typeface="Arial"/>
              </a:rPr>
              <a:t>Natural background radiation dose rates are 1-10 mSv/year.</a:t>
            </a:r>
            <a:endParaRPr lang="en-US" sz="3200" b="1" dirty="0">
              <a:latin typeface="Arial"/>
              <a:cs typeface="Arial"/>
            </a:endParaRPr>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45172" y="0"/>
            <a:ext cx="3898828" cy="5143500"/>
          </a:xfrm>
          <a:prstGeom prst="rect">
            <a:avLst/>
          </a:prstGeom>
        </p:spPr>
      </p:pic>
      <p:sp>
        <p:nvSpPr>
          <p:cNvPr id="4" name="TextBox 3"/>
          <p:cNvSpPr txBox="1"/>
          <p:nvPr/>
        </p:nvSpPr>
        <p:spPr>
          <a:xfrm>
            <a:off x="539991" y="1549334"/>
            <a:ext cx="3929821" cy="3477875"/>
          </a:xfrm>
          <a:prstGeom prst="rect">
            <a:avLst/>
          </a:prstGeom>
          <a:noFill/>
        </p:spPr>
        <p:txBody>
          <a:bodyPr wrap="square" rtlCol="0">
            <a:spAutoFit/>
          </a:bodyPr>
          <a:lstStyle/>
          <a:p>
            <a:r>
              <a:rPr lang="en-US" sz="2200" b="1" dirty="0" smtClean="0">
                <a:latin typeface="Arial"/>
                <a:cs typeface="Arial"/>
              </a:rPr>
              <a:t>Sources</a:t>
            </a:r>
            <a:endParaRPr lang="en-US" sz="2200" b="1" dirty="0">
              <a:latin typeface="Arial"/>
              <a:cs typeface="Arial"/>
            </a:endParaRPr>
          </a:p>
          <a:p>
            <a:r>
              <a:rPr lang="en-US" sz="2200" dirty="0">
                <a:latin typeface="Arial"/>
                <a:cs typeface="Arial"/>
              </a:rPr>
              <a:t>Radon</a:t>
            </a:r>
          </a:p>
          <a:p>
            <a:r>
              <a:rPr lang="en-US" sz="2200" dirty="0">
                <a:latin typeface="Arial"/>
                <a:cs typeface="Arial"/>
              </a:rPr>
              <a:t>Cosmic rays</a:t>
            </a:r>
          </a:p>
          <a:p>
            <a:r>
              <a:rPr lang="en-US" sz="2200" dirty="0">
                <a:latin typeface="Arial"/>
                <a:cs typeface="Arial"/>
              </a:rPr>
              <a:t>Food</a:t>
            </a:r>
          </a:p>
          <a:p>
            <a:r>
              <a:rPr lang="en-US" sz="2200" dirty="0">
                <a:latin typeface="Arial"/>
                <a:cs typeface="Arial"/>
              </a:rPr>
              <a:t>Granite</a:t>
            </a:r>
          </a:p>
          <a:p>
            <a:endParaRPr lang="en-US" sz="2200" b="1" dirty="0" smtClean="0">
              <a:latin typeface="Arial"/>
              <a:cs typeface="Arial"/>
            </a:endParaRPr>
          </a:p>
          <a:p>
            <a:r>
              <a:rPr lang="en-US" sz="2200" b="1" dirty="0" smtClean="0">
                <a:latin typeface="Arial"/>
                <a:cs typeface="Arial"/>
              </a:rPr>
              <a:t>Places	  	Ave dose rate</a:t>
            </a:r>
          </a:p>
          <a:p>
            <a:r>
              <a:rPr lang="en-US" sz="2200" dirty="0" smtClean="0">
                <a:latin typeface="Arial"/>
                <a:cs typeface="Arial"/>
              </a:rPr>
              <a:t>US		  	3 mSv/y</a:t>
            </a:r>
          </a:p>
          <a:p>
            <a:r>
              <a:rPr lang="en-US" sz="2200" dirty="0" smtClean="0">
                <a:latin typeface="Arial"/>
                <a:cs typeface="Arial"/>
              </a:rPr>
              <a:t>Denver	  	4</a:t>
            </a:r>
          </a:p>
          <a:p>
            <a:r>
              <a:rPr lang="en-US" sz="2200" dirty="0" smtClean="0">
                <a:latin typeface="Arial"/>
                <a:cs typeface="Arial"/>
              </a:rPr>
              <a:t>Finland</a:t>
            </a:r>
            <a:r>
              <a:rPr lang="en-US" sz="2200" dirty="0">
                <a:latin typeface="Arial"/>
                <a:cs typeface="Arial"/>
              </a:rPr>
              <a:t>	</a:t>
            </a:r>
            <a:r>
              <a:rPr lang="en-US" sz="2200" dirty="0" smtClean="0">
                <a:latin typeface="Arial"/>
                <a:cs typeface="Arial"/>
              </a:rPr>
              <a:t>7</a:t>
            </a:r>
          </a:p>
        </p:txBody>
      </p:sp>
    </p:spTree>
    <p:extLst>
      <p:ext uri="{BB962C8B-B14F-4D97-AF65-F5344CB8AC3E}">
        <p14:creationId xmlns:p14="http://schemas.microsoft.com/office/powerpoint/2010/main" val="677988083"/>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rot="5400000" flipV="1">
            <a:off x="3509003" y="-1415714"/>
            <a:ext cx="2085656" cy="8229119"/>
          </a:xfrm>
          <a:prstGeom prst="rect">
            <a:avLst/>
          </a:prstGeom>
        </p:spPr>
      </p:pic>
      <p:sp>
        <p:nvSpPr>
          <p:cNvPr id="2" name="TextBox 1"/>
          <p:cNvSpPr txBox="1"/>
          <p:nvPr/>
        </p:nvSpPr>
        <p:spPr>
          <a:xfrm>
            <a:off x="160097" y="42407"/>
            <a:ext cx="8983907" cy="1077218"/>
          </a:xfrm>
          <a:prstGeom prst="rect">
            <a:avLst/>
          </a:prstGeom>
          <a:noFill/>
        </p:spPr>
        <p:txBody>
          <a:bodyPr wrap="square" rtlCol="0">
            <a:spAutoFit/>
          </a:bodyPr>
          <a:lstStyle/>
          <a:p>
            <a:r>
              <a:rPr lang="en-US" sz="3200" b="1" dirty="0" smtClean="0">
                <a:latin typeface="Arial"/>
                <a:cs typeface="Arial"/>
              </a:rPr>
              <a:t>DNA strand breaks occur frequently, by ionized oxygen molecules from metabolism.</a:t>
            </a:r>
            <a:endParaRPr lang="en-US" sz="3200" b="1" dirty="0">
              <a:latin typeface="Arial"/>
              <a:cs typeface="Arial"/>
            </a:endParaRPr>
          </a:p>
        </p:txBody>
      </p:sp>
      <p:sp>
        <p:nvSpPr>
          <p:cNvPr id="6" name="TextBox 5"/>
          <p:cNvSpPr txBox="1"/>
          <p:nvPr/>
        </p:nvSpPr>
        <p:spPr>
          <a:xfrm>
            <a:off x="160093" y="3698498"/>
            <a:ext cx="4226466" cy="1200329"/>
          </a:xfrm>
          <a:prstGeom prst="rect">
            <a:avLst/>
          </a:prstGeom>
          <a:noFill/>
        </p:spPr>
        <p:txBody>
          <a:bodyPr wrap="square" rtlCol="0">
            <a:spAutoFit/>
          </a:bodyPr>
          <a:lstStyle/>
          <a:p>
            <a:r>
              <a:rPr lang="en-US" dirty="0" smtClean="0">
                <a:latin typeface="Arial"/>
                <a:cs typeface="Arial"/>
              </a:rPr>
              <a:t>Single strand breaks occur 10,000 times per day per cell.</a:t>
            </a:r>
          </a:p>
          <a:p>
            <a:endParaRPr lang="en-US" dirty="0">
              <a:latin typeface="Arial"/>
              <a:cs typeface="Arial"/>
            </a:endParaRPr>
          </a:p>
          <a:p>
            <a:r>
              <a:rPr lang="en-US" dirty="0">
                <a:latin typeface="Arial"/>
                <a:cs typeface="Arial"/>
              </a:rPr>
              <a:t>100 mSv/y radiation </a:t>
            </a:r>
            <a:r>
              <a:rPr lang="en-US" dirty="0" smtClean="0">
                <a:latin typeface="Arial"/>
                <a:cs typeface="Arial"/>
              </a:rPr>
              <a:t>adds 12 </a:t>
            </a:r>
            <a:r>
              <a:rPr lang="en-US" dirty="0">
                <a:latin typeface="Arial"/>
                <a:cs typeface="Arial"/>
              </a:rPr>
              <a:t>per day</a:t>
            </a:r>
            <a:r>
              <a:rPr lang="en-US" dirty="0" smtClean="0">
                <a:latin typeface="Arial"/>
                <a:cs typeface="Arial"/>
              </a:rPr>
              <a:t>.</a:t>
            </a:r>
          </a:p>
        </p:txBody>
      </p:sp>
      <p:sp>
        <p:nvSpPr>
          <p:cNvPr id="7" name="TextBox 6"/>
          <p:cNvSpPr txBox="1"/>
          <p:nvPr/>
        </p:nvSpPr>
        <p:spPr>
          <a:xfrm>
            <a:off x="4685400" y="3680956"/>
            <a:ext cx="4192556" cy="1200329"/>
          </a:xfrm>
          <a:prstGeom prst="rect">
            <a:avLst/>
          </a:prstGeom>
          <a:noFill/>
        </p:spPr>
        <p:txBody>
          <a:bodyPr wrap="square" rtlCol="0">
            <a:spAutoFit/>
          </a:bodyPr>
          <a:lstStyle/>
          <a:p>
            <a:r>
              <a:rPr lang="en-US" b="1" dirty="0" smtClean="0">
                <a:latin typeface="Arial"/>
                <a:cs typeface="Arial"/>
              </a:rPr>
              <a:t>Double strand breaks occur</a:t>
            </a:r>
            <a:br>
              <a:rPr lang="en-US" b="1" dirty="0" smtClean="0">
                <a:latin typeface="Arial"/>
                <a:cs typeface="Arial"/>
              </a:rPr>
            </a:br>
            <a:r>
              <a:rPr lang="en-US" b="1" dirty="0" smtClean="0">
                <a:latin typeface="Arial"/>
                <a:cs typeface="Arial"/>
              </a:rPr>
              <a:t>10 times per day per cell. </a:t>
            </a:r>
            <a:endParaRPr lang="en-US" b="1" dirty="0">
              <a:latin typeface="Arial"/>
              <a:cs typeface="Arial"/>
            </a:endParaRPr>
          </a:p>
          <a:p>
            <a:endParaRPr lang="en-US" dirty="0" smtClean="0">
              <a:latin typeface="Arial"/>
              <a:cs typeface="Arial"/>
            </a:endParaRPr>
          </a:p>
          <a:p>
            <a:r>
              <a:rPr lang="en-US" dirty="0" smtClean="0">
                <a:latin typeface="Arial"/>
                <a:cs typeface="Arial"/>
              </a:rPr>
              <a:t>100 </a:t>
            </a:r>
            <a:r>
              <a:rPr lang="en-US" dirty="0">
                <a:latin typeface="Arial"/>
                <a:cs typeface="Arial"/>
              </a:rPr>
              <a:t>mSv/</a:t>
            </a:r>
            <a:r>
              <a:rPr lang="en-US" dirty="0" smtClean="0">
                <a:latin typeface="Arial"/>
                <a:cs typeface="Arial"/>
              </a:rPr>
              <a:t>y </a:t>
            </a:r>
            <a:r>
              <a:rPr lang="en-US" dirty="0">
                <a:latin typeface="Arial"/>
                <a:cs typeface="Arial"/>
              </a:rPr>
              <a:t>radiation </a:t>
            </a:r>
            <a:r>
              <a:rPr lang="en-US" dirty="0" smtClean="0">
                <a:latin typeface="Arial"/>
                <a:cs typeface="Arial"/>
              </a:rPr>
              <a:t>adds 1 per </a:t>
            </a:r>
            <a:r>
              <a:rPr lang="en-US" dirty="0">
                <a:latin typeface="Arial"/>
                <a:cs typeface="Arial"/>
              </a:rPr>
              <a:t>year</a:t>
            </a:r>
            <a:r>
              <a:rPr lang="en-US" dirty="0" smtClean="0">
                <a:latin typeface="Arial"/>
                <a:cs typeface="Arial"/>
              </a:rPr>
              <a:t>.</a:t>
            </a:r>
          </a:p>
        </p:txBody>
      </p:sp>
    </p:spTree>
    <p:extLst>
      <p:ext uri="{BB962C8B-B14F-4D97-AF65-F5344CB8AC3E}">
        <p14:creationId xmlns:p14="http://schemas.microsoft.com/office/powerpoint/2010/main" val="4150755639"/>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737566"/>
            <a:ext cx="9144000" cy="1214306"/>
          </a:xfrm>
          <a:prstGeom prst="rect">
            <a:avLst/>
          </a:prstGeom>
        </p:spPr>
      </p:pic>
      <p:pic>
        <p:nvPicPr>
          <p:cNvPr id="5" name="Picture 4"/>
          <p:cNvPicPr>
            <a:picLocks noChangeAspect="1"/>
          </p:cNvPicPr>
          <p:nvPr/>
        </p:nvPicPr>
        <p:blipFill>
          <a:blip r:embed="rId4"/>
          <a:stretch>
            <a:fillRect/>
          </a:stretch>
        </p:blipFill>
        <p:spPr>
          <a:xfrm>
            <a:off x="503075" y="1843258"/>
            <a:ext cx="7959787" cy="3300243"/>
          </a:xfrm>
          <a:prstGeom prst="rect">
            <a:avLst/>
          </a:prstGeom>
        </p:spPr>
      </p:pic>
      <p:sp>
        <p:nvSpPr>
          <p:cNvPr id="6" name="TextBox 5"/>
          <p:cNvSpPr txBox="1"/>
          <p:nvPr/>
        </p:nvSpPr>
        <p:spPr>
          <a:xfrm>
            <a:off x="5" y="1"/>
            <a:ext cx="8877437" cy="646331"/>
          </a:xfrm>
          <a:prstGeom prst="rect">
            <a:avLst/>
          </a:prstGeom>
          <a:noFill/>
        </p:spPr>
        <p:txBody>
          <a:bodyPr wrap="square" rtlCol="0">
            <a:spAutoFit/>
          </a:bodyPr>
          <a:lstStyle/>
          <a:p>
            <a:r>
              <a:rPr lang="en-US" sz="3600" b="1" dirty="0" smtClean="0">
                <a:latin typeface="Arial"/>
                <a:cs typeface="Arial"/>
              </a:rPr>
              <a:t>DNA repair times are ~ 1 hour.</a:t>
            </a:r>
            <a:endParaRPr lang="en-US" sz="3600" b="1" dirty="0">
              <a:latin typeface="Arial"/>
              <a:cs typeface="Arial"/>
            </a:endParaRPr>
          </a:p>
        </p:txBody>
      </p:sp>
    </p:spTree>
    <p:extLst>
      <p:ext uri="{BB962C8B-B14F-4D97-AF65-F5344CB8AC3E}">
        <p14:creationId xmlns:p14="http://schemas.microsoft.com/office/powerpoint/2010/main" val="414350208"/>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97365</TotalTime>
  <Words>3418</Words>
  <Application>Microsoft Macintosh PowerPoint</Application>
  <PresentationFormat>On-screen Show (16:9)</PresentationFormat>
  <Paragraphs>329</Paragraphs>
  <Slides>42</Slides>
  <Notes>39</Notes>
  <HiddenSlides>0</HiddenSlides>
  <MMClips>0</MMClips>
  <ScaleCrop>false</ScaleCrop>
  <HeadingPairs>
    <vt:vector size="4" baseType="variant">
      <vt:variant>
        <vt:lpstr>Theme</vt:lpstr>
      </vt:variant>
      <vt:variant>
        <vt:i4>2</vt:i4>
      </vt:variant>
      <vt:variant>
        <vt:lpstr>Slide Titles</vt:lpstr>
      </vt:variant>
      <vt:variant>
        <vt:i4>42</vt:i4>
      </vt:variant>
    </vt:vector>
  </HeadingPairs>
  <TitlesOfParts>
    <vt:vector size="44" baseType="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Robert Hargraves</dc:creator>
  <cp:lastModifiedBy>Robert Hargraves</cp:lastModifiedBy>
  <cp:revision>839</cp:revision>
  <cp:lastPrinted>2014-04-23T14:48:16Z</cp:lastPrinted>
  <dcterms:created xsi:type="dcterms:W3CDTF">2013-12-30T16:48:09Z</dcterms:created>
  <dcterms:modified xsi:type="dcterms:W3CDTF">2017-08-18T17:43:45Z</dcterms:modified>
</cp:coreProperties>
</file>