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6" r:id="rId3"/>
    <p:sldId id="371" r:id="rId4"/>
    <p:sldId id="353" r:id="rId5"/>
    <p:sldId id="259" r:id="rId6"/>
    <p:sldId id="356" r:id="rId7"/>
    <p:sldId id="357" r:id="rId8"/>
    <p:sldId id="317" r:id="rId9"/>
    <p:sldId id="261" r:id="rId10"/>
    <p:sldId id="262" r:id="rId11"/>
    <p:sldId id="312" r:id="rId12"/>
    <p:sldId id="380" r:id="rId13"/>
    <p:sldId id="325" r:id="rId14"/>
    <p:sldId id="268" r:id="rId15"/>
    <p:sldId id="383" r:id="rId16"/>
    <p:sldId id="365" r:id="rId17"/>
    <p:sldId id="367" r:id="rId18"/>
    <p:sldId id="368" r:id="rId19"/>
    <p:sldId id="350" r:id="rId20"/>
    <p:sldId id="3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0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10D4D-0134-453D-843C-C37FE9135106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8ADCF-393B-41EA-8C56-C9608EA30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8ADCF-393B-41EA-8C56-C9608EA306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basis problem was the complete lack of a suitable intermetallic</a:t>
            </a:r>
            <a:r>
              <a:rPr lang="en-US" baseline="0" dirty="0" smtClean="0"/>
              <a:t> compound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8ADCF-393B-41EA-8C56-C9608EA306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C2C8-206D-4E10-97F6-B7A5A1C5F43E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1A4F6-A188-49E8-8100-FA78032E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hyperlink" Target="https://www.google.com/url?sa=i&amp;rct=j&amp;q=&amp;esrc=s&amp;source=images&amp;cd=&amp;cad=rja&amp;uact=8&amp;ved=0ahUKEwj8ldew1ZbVAhVIXrwKHQgMB5IQjRwIBw&amp;url=https://www.amazon.co.uk/Generic-Notebook-Hard-Disk-Drive/dp/B000OUF6PU&amp;psig=AFQjCNFDZrP3hW4iQFeVyQFVC5JbjT5gWw&amp;ust=150059909129285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Discovery of Bonded Neodymium-Iron-Boron (NdFeB) Permanent Magnets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John J. Croat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Rapidly Solidified TbFe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Clark result was the first incidence of magnetic hardening in a R-Fe binary phase.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interesting because TbFe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 cubic phase and should not have developed any coercivity.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Coercivity was believed to be almost certainly due to the formation of a new,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magnetically hard metastable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phase.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work became the genesis of a research project at the General Motors Research Labs to investigate the possible formation of metastable phases in melt spun Nd-Fe and Pr-Fe alloys</a:t>
            </a:r>
            <a:r>
              <a:rPr lang="en-US" sz="2400" dirty="0" smtClean="0"/>
              <a:t>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143000"/>
            <a:ext cx="6629400" cy="121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Late 1970s –  Began investigated the possibility of producing, metastable, magnetically hard Nd-Fe and Pr-Fe using the melt spinning process.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6000" y="2667000"/>
            <a:ext cx="4289844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Laboratory Melt Spinner at GMRL</a:t>
            </a:r>
            <a:endParaRPr lang="en-US" sz="3600" dirty="0"/>
          </a:p>
        </p:txBody>
      </p:sp>
      <p:pic>
        <p:nvPicPr>
          <p:cNvPr id="4" name="Content Placeholder 4" descr="C:\Users\John Croat\Documents\Book\Chapter 4 Figures\Laboratory Melt Spinner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56388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315200" cy="16763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Discovered that magnetically hard metastable phases readily formed in all of the R-Fe binary alloys when melt spun over a range of quench rate.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Intrinsic coercivities as high as 20 kOe were observed – the highest ever observed to date. </a:t>
            </a:r>
            <a:endParaRPr lang="en-US" sz="2400" dirty="0"/>
          </a:p>
        </p:txBody>
      </p:sp>
      <p:pic>
        <p:nvPicPr>
          <p:cNvPr id="4" name="Picture 3" descr="C:\Users\John\Documents\John Croat\Documents\Book\Chapter 2 Figures\Melt Spun Nd-Fe and Pr-Fe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3429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3505200"/>
            <a:ext cx="2654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meters of rim surface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substrate that passes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beneath the molten stream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one second.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Late 1970s to early 1980s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Discovered the Nd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 Intermetallic Compound – the basis of all NdFeB permanent magnets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1981200"/>
            <a:ext cx="3810000" cy="3962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Ferromagnetic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reasonably high Curie temperature (315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C). Uniaxial crystal structure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(tetragonal).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Very high magnetic strength (16.1 kG).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High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magnetocrystalline anisotropy of 7.9 T (79,000 Gauss)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3200400" cy="45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Commercial Development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1295400"/>
            <a:ext cx="6629400" cy="2667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Magnetic powder from ground from melt spun NdFeB ribbon was found to produce high performance epoxy bonded magnets.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Immediate interest in Delco Remy to investigate whether these  magnets could be used to reduce the weight and size of various motors.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Decision was made to develop production melt spinning process at Delco Remy Division, Anderson, Indiana.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2" descr="C:\Users\John\AppData\Local\Temp\1. Powder and Magnets. Clip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14800"/>
            <a:ext cx="3060600" cy="2159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Development Melt Spinner at Delco Remy,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Anderson, Indiana in late 1983.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4648200"/>
            <a:ext cx="73152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Developed the technology and equipment needed for high volume production of melt spun NdFeB magnetic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powder between 1984 and 1985.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C:\Users\John\Documents\My Scans\GMR-Delco-MQ\scan0006 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735388" cy="280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Developed technology for producing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bonded Nd magnets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25908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John\Documents\BZM Pictures\CIMG0556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1990725" cy="169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962400"/>
            <a:ext cx="201583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962400"/>
            <a:ext cx="198223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33600" y="3429000"/>
            <a:ext cx="180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Blend with epoxy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33528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Compact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715000"/>
            <a:ext cx="212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Coated ring magnets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5715000"/>
            <a:ext cx="201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Spray coat magnets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5791200"/>
            <a:ext cx="12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Cure epoxy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204957" y="2616814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419395">
            <a:off x="6705600" y="3048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5486400" y="4724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3048000" y="4724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Commercial Development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371600"/>
            <a:ext cx="7391400" cy="2362200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Founded Magnequench at Delco Remy, Anderson, Indiana in 1986.</a:t>
            </a:r>
          </a:p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First generation production melt spinners installed in new factory</a:t>
            </a:r>
          </a:p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First sales of melt spun magnetic powder to Japanese companies in 1987.</a:t>
            </a:r>
          </a:p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Examples of earliest applications :</a:t>
            </a:r>
          </a:p>
          <a:p>
            <a:pPr lvl="1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Small motor for autofocus on both still and motion cameras.</a:t>
            </a:r>
          </a:p>
          <a:p>
            <a:pPr lvl="1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Stepper motor for read/write on floppy disk drives (FDD).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733800"/>
            <a:ext cx="4800600" cy="227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Examples of current high volume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bonded Nd applications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Image result for photos of hd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2743200" cy="2148841"/>
          </a:xfrm>
          <a:prstGeom prst="rect">
            <a:avLst/>
          </a:prstGeom>
          <a:noFill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590800"/>
            <a:ext cx="2209800" cy="14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524000"/>
            <a:ext cx="2143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AutoShape 8" descr="Image result for photos of hp inkjet printer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038600"/>
            <a:ext cx="2686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705600" y="35052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267200"/>
            <a:ext cx="257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Bonded Nd Ring Magnets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3505200"/>
            <a:ext cx="200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HDD Spindle Motor</a:t>
            </a:r>
            <a:endParaRPr lang="en-US" dirty="0"/>
          </a:p>
        </p:txBody>
      </p:sp>
      <p:pic>
        <p:nvPicPr>
          <p:cNvPr id="13" name="Picture 12" descr="Printer Motor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6600" y="4114800"/>
            <a:ext cx="2514600" cy="17526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20054155">
            <a:off x="2630531" y="2158176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22811">
            <a:off x="5678532" y="1777175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283990">
            <a:off x="2475619" y="4811205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1254171">
            <a:off x="5957557" y="4826614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2800" y="6019800"/>
            <a:ext cx="235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Printer Stepping Motor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86600" y="5715000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Introduction to Rare Earths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3914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Introduced to the interesting  world of rare earths at the Ames Laboratory, Iowa State University.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Ames Laboratory was part of the Chemistry Division of the Manhattan Project, headed by Dr. Frank Spedding.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Developed technology for producing metallic U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Provided roughly half of the uranium metal for the first controlled fission reactor at the Univ. of Chicago – Dec. 2, 1942.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Following WWII, the Ames Laboratory became part of the Atomic Energy Commission (AEC)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Dr. Spedding invented the ion exchange process for separation of the rare earths and actinides.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Ames Laboratory became the major center for rare earth research and development in the world.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Obtained PhD in Metallurgy.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Preparation and magnetic properties of rare earth metals.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Major advisor was Dr. Frank Spedding. I was his last PhD student. 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Magnequench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3914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Commercial development of bonded Nd magnets coincided with early development of personal computer and related office automation equipment (printers, scanners, fax machines).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1987 and 1995 there was a considerable increase in sales – future looked bright.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However, in 1995, GM suddenly announced that they were selling Magnequench because it was not core to the automobile business.  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Although NdFeB magnets were much cheaper than SmCo5, they were still considered too expensive for high volume automotive use.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business was eventually sold to a group of investors which included elements of the Chinese government.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Entire business and technology was transferred by the new owners to a new factory in Tianjin, China in 2001.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Introduction to Permanent Magnets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391400" cy="2438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Hired by Magnetic Materials Group, Physics Dept. GM Research Labs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Why was General Motors interested in permanent magnets? 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the 1970s GM was by far the world’s largest automobile producer.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Automobiles are by far the largest users of permanent magnets.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429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General Motors and permanent magnets – Historical setting?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0866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OPEC oil embargo occurred in 1973- Price of gasoline in USA soared.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Intense effort in GM and other automotive companies to improve fuel economy of automobiles.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way to reduce weight was to reduce weight of size of the many motors used on the automobile by using a higher performance magnet.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Samarium-cobalt (SmCo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permanent magnets had been discovered but were too expensive for automotive use.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Mission of Magnetic Materials Group: Develop a lower cost, high performance rare earth-iron (no cobalt) permanent magnets.  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However, there was a serious technical problem in developing a RE-Fe permanent magnet.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Problem was the lack of a suitable </a:t>
            </a:r>
            <a:b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intermetallic compound</a:t>
            </a:r>
            <a:endParaRPr lang="en-US" altLang="en-US" sz="28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4676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Permanent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magnets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requires a suitable intermetallic compound like SmCo</a:t>
            </a:r>
            <a:r>
              <a:rPr lang="en-US" altLang="en-US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Intermetallic phase must be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ferromagnetic (magnetically ordered)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with a uniaxial crystal symmetry.</a:t>
            </a:r>
          </a:p>
          <a:p>
            <a:pPr lvl="2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Hexagonal, tetragonal or rhombohedral.</a:t>
            </a:r>
          </a:p>
          <a:p>
            <a:pPr lvl="2"/>
            <a:endParaRPr lang="en-US" altLang="en-US" sz="2000" dirty="0" smtClean="0">
              <a:latin typeface="+mj-lt"/>
              <a:cs typeface="Times New Roman" pitchFamily="18" charset="0"/>
            </a:endParaRPr>
          </a:p>
          <a:p>
            <a:pPr lvl="2">
              <a:buNone/>
            </a:pPr>
            <a:endParaRPr lang="en-US" altLang="en-US" sz="2000" dirty="0" smtClean="0">
              <a:latin typeface="+mj-lt"/>
              <a:cs typeface="Times New Roman" pitchFamily="18" charset="0"/>
            </a:endParaRPr>
          </a:p>
          <a:p>
            <a:pPr lvl="2">
              <a:buNone/>
            </a:pPr>
            <a:endParaRPr lang="en-US" altLang="en-US" sz="2000" dirty="0" smtClean="0">
              <a:latin typeface="+mj-lt"/>
              <a:cs typeface="Times New Roman" pitchFamily="18" charset="0"/>
            </a:endParaRPr>
          </a:p>
          <a:p>
            <a:pPr lvl="2"/>
            <a:endParaRPr lang="en-US" altLang="en-US" sz="2000" dirty="0" smtClean="0">
              <a:latin typeface="+mj-lt"/>
              <a:cs typeface="Times New Roman" pitchFamily="18" charset="0"/>
            </a:endParaRPr>
          </a:p>
          <a:p>
            <a:pPr lvl="2"/>
            <a:endParaRPr lang="en-US" altLang="en-US" sz="2000" dirty="0" smtClean="0">
              <a:latin typeface="+mj-lt"/>
              <a:cs typeface="Times New Roman" pitchFamily="18" charset="0"/>
            </a:endParaRPr>
          </a:p>
          <a:p>
            <a:pPr lvl="2"/>
            <a:endParaRPr lang="en-US" altLang="en-US" sz="2000" dirty="0" smtClean="0">
              <a:latin typeface="+mj-lt"/>
              <a:cs typeface="Times New Roman" pitchFamily="18" charset="0"/>
            </a:endParaRPr>
          </a:p>
          <a:p>
            <a:pPr lvl="2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Cannot be cubic:  No magnetic hardening (no coercive force) since all axis are energetically the same. </a:t>
            </a:r>
          </a:p>
          <a:p>
            <a:pPr lvl="2"/>
            <a:endParaRPr lang="en-US" altLang="en-US" sz="20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200400"/>
            <a:ext cx="155585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9000"/>
            <a:ext cx="1686733" cy="174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81800" y="4038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Cubic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Development of R-Fe based permanent magnet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981199"/>
          </a:xfrm>
        </p:spPr>
        <p:txBody>
          <a:bodyPr>
            <a:normAutofit/>
          </a:bodyPr>
          <a:lstStyle/>
          <a:p>
            <a:pPr lvl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Must have a reasonably high Curie temperature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(&gt; 250</a:t>
            </a:r>
            <a:r>
              <a:rPr lang="en-US" altLang="en-US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lvl="2"/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Intermetallic phase must remain ferromagnetic at a reasonably high temperature.  </a:t>
            </a:r>
          </a:p>
          <a:p>
            <a:pPr lvl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Economically viable magnet must use abundant, low cost rare earth like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Nd and Pr are the third and forth most abundant rare earths.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915" y="3200400"/>
            <a:ext cx="4025685" cy="25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0" y="4114800"/>
            <a:ext cx="2443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Composition of bastnesite</a:t>
            </a:r>
          </a:p>
          <a:p>
            <a:r>
              <a:rPr lang="en-US" sz="1600" dirty="0" smtClean="0"/>
              <a:t>ore – Bayon Obo Mine,</a:t>
            </a:r>
          </a:p>
          <a:p>
            <a:r>
              <a:rPr lang="en-US" sz="1600" dirty="0" smtClean="0"/>
              <a:t>Inner Mongolia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Development of R-Fe based permanent magnet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82879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not Ce or La?</a:t>
            </a: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High coercivity in rare earth-transition metal permanent magnets results from highly anisotropic shape of 4f electron wave functions. </a:t>
            </a:r>
          </a:p>
          <a:p>
            <a:pPr lvl="2"/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La and Ce  ---  No 4f electrons  ---  No magnetocrystalline anisotropy ---  No coercivity.</a:t>
            </a:r>
          </a:p>
          <a:p>
            <a:pPr lvl="2"/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Magnetocrystalline anisotropy (H</a:t>
            </a:r>
            <a:r>
              <a:rPr lang="en-US" altLang="en-US" sz="19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900" dirty="0" smtClean="0">
                <a:latin typeface="Times New Roman" pitchFamily="18" charset="0"/>
                <a:cs typeface="Times New Roman" pitchFamily="18" charset="0"/>
              </a:rPr>
              <a:t>) is the magnetic field required to pull the magnetic moment from the easy c axis to the basal plane. </a:t>
            </a:r>
          </a:p>
          <a:p>
            <a:pPr lvl="2"/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altLang="en-US" sz="1600" dirty="0" smtClean="0">
              <a:cs typeface="Times New Roman" pitchFamily="18" charset="0"/>
            </a:endParaRPr>
          </a:p>
          <a:p>
            <a:pPr lvl="1"/>
            <a:endParaRPr lang="en-US" altLang="en-US" sz="1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733800"/>
            <a:ext cx="2964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Economically viable permanent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magnet must use either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 or Pr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 mixture.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76600"/>
            <a:ext cx="2305428" cy="23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807" y="2971800"/>
            <a:ext cx="104052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5791200"/>
            <a:ext cx="545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These highly anisotropic 4f wave functions are the most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characteristic of the rare earths.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09800" y="5562600"/>
            <a:ext cx="304800" cy="4572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Serious Problem: No Suitable R-Fe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Binary Phase Existed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828800"/>
            <a:ext cx="3581400" cy="3505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Chart showing the rare earth-iron binary phases that form.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RFe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R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phases are cubic and not good candidates for permanent magnet development.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only Nd-Fe and Pr-Fe binary compounds that form (R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have very low Curie temperatures  (~50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434785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5562600"/>
            <a:ext cx="609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appeared to be no way to begin development of a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R-Fe permanent magnet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Found that amorphous TbFe</a:t>
            </a:r>
            <a:r>
              <a:rPr lang="en-US" alt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developed a coercivity of </a:t>
            </a:r>
            <a:b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3.5 kOe when annealed.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baseline="-25000" dirty="0" smtClean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52600" y="381000"/>
            <a:ext cx="53629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Annealing of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amorphous TbFe</a:t>
            </a:r>
            <a:r>
              <a:rPr lang="en-US" alt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33600" y="5943600"/>
            <a:ext cx="443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Clark, 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E., Appl. Phys. Lett. 23, 642 (1973).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45555</TotalTime>
  <Words>1189</Words>
  <Application>Microsoft Office PowerPoint</Application>
  <PresentationFormat>On-screen Show (4:3)</PresentationFormat>
  <Paragraphs>123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Discovery of Bonded Neodymium-Iron-Boron (NdFeB) Permanent Magnets</vt:lpstr>
      <vt:lpstr>Introduction to Rare Earths</vt:lpstr>
      <vt:lpstr>Introduction to Permanent Magnets</vt:lpstr>
      <vt:lpstr>General Motors and permanent magnets – Historical setting?</vt:lpstr>
      <vt:lpstr>Problem was the lack of a suitable  intermetallic compound</vt:lpstr>
      <vt:lpstr>Development of R-Fe based permanent magnet</vt:lpstr>
      <vt:lpstr>Development of R-Fe based permanent magnet</vt:lpstr>
      <vt:lpstr>Serious Problem: No Suitable R-Fe  Binary Phase Existed</vt:lpstr>
      <vt:lpstr> Found that amorphous TbFe2 developed a coercivity of  3.5 kOe when annealed.  </vt:lpstr>
      <vt:lpstr>Rapidly Solidified TbFe2</vt:lpstr>
      <vt:lpstr>Slide 11</vt:lpstr>
      <vt:lpstr>Laboratory Melt Spinner at GMRL</vt:lpstr>
      <vt:lpstr>Late 1970s to early 1980s</vt:lpstr>
      <vt:lpstr>Discovered the Nd2Fe14B Intermetallic Compound – the basis of all NdFeB permanent magnets.</vt:lpstr>
      <vt:lpstr>Commercial Development</vt:lpstr>
      <vt:lpstr>Development Melt Spinner at Delco Remy,  Anderson, Indiana in late 1983.</vt:lpstr>
      <vt:lpstr>Developed technology for producing  bonded Nd magnets</vt:lpstr>
      <vt:lpstr>Commercial Development</vt:lpstr>
      <vt:lpstr>Examples of current high volume  bonded Nd applications</vt:lpstr>
      <vt:lpstr>Magnequench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685</cp:revision>
  <dcterms:created xsi:type="dcterms:W3CDTF">2017-04-21T12:50:24Z</dcterms:created>
  <dcterms:modified xsi:type="dcterms:W3CDTF">2017-08-19T10:51:05Z</dcterms:modified>
</cp:coreProperties>
</file>