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6364" r:id="rId1"/>
  </p:sldMasterIdLst>
  <p:notesMasterIdLst>
    <p:notesMasterId r:id="rId25"/>
  </p:notesMasterIdLst>
  <p:sldIdLst>
    <p:sldId id="293" r:id="rId2"/>
    <p:sldId id="257" r:id="rId3"/>
    <p:sldId id="295" r:id="rId4"/>
    <p:sldId id="258" r:id="rId5"/>
    <p:sldId id="296" r:id="rId6"/>
    <p:sldId id="259" r:id="rId7"/>
    <p:sldId id="262" r:id="rId8"/>
    <p:sldId id="288" r:id="rId9"/>
    <p:sldId id="264" r:id="rId10"/>
    <p:sldId id="292" r:id="rId11"/>
    <p:sldId id="291" r:id="rId12"/>
    <p:sldId id="281" r:id="rId13"/>
    <p:sldId id="284" r:id="rId14"/>
    <p:sldId id="294" r:id="rId15"/>
    <p:sldId id="283" r:id="rId16"/>
    <p:sldId id="263" r:id="rId17"/>
    <p:sldId id="282" r:id="rId18"/>
    <p:sldId id="261" r:id="rId19"/>
    <p:sldId id="275" r:id="rId20"/>
    <p:sldId id="290" r:id="rId21"/>
    <p:sldId id="287" r:id="rId22"/>
    <p:sldId id="289" r:id="rId23"/>
    <p:sldId id="2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C6"/>
    <a:srgbClr val="FF00FF"/>
    <a:srgbClr val="8334B0"/>
    <a:srgbClr val="9D3FD0"/>
    <a:srgbClr val="798566"/>
    <a:srgbClr val="328315"/>
    <a:srgbClr val="00AA00"/>
    <a:srgbClr val="FFE5CE"/>
    <a:srgbClr val="CCFFC8"/>
    <a:srgbClr val="930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3" autoAdjust="0"/>
    <p:restoredTop sz="92980" autoAdjust="0"/>
  </p:normalViewPr>
  <p:slideViewPr>
    <p:cSldViewPr snapToGrid="0">
      <p:cViewPr>
        <p:scale>
          <a:sx n="125" d="100"/>
          <a:sy n="125" d="100"/>
        </p:scale>
        <p:origin x="-648" y="-3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91F94-6017-C849-B677-F8CF3E5C7E2E}" type="datetimeFigureOut">
              <a:rPr lang="en-US" smtClean="0"/>
              <a:t>8/18/17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E480A-D5F3-5842-96B5-0DAB2A93A608}" type="slidenum">
              <a:rPr lang="en-US" smtClean="0"/>
              <a:t>‹#›</a:t>
            </a:fld>
            <a:endParaRPr lang="en-US" dirty="0"/>
          </a:p>
        </p:txBody>
      </p:sp>
    </p:spTree>
    <p:extLst>
      <p:ext uri="{BB962C8B-B14F-4D97-AF65-F5344CB8AC3E}">
        <p14:creationId xmlns:p14="http://schemas.microsoft.com/office/powerpoint/2010/main" val="413049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4</a:t>
            </a:fld>
            <a:endParaRPr lang="en-US" dirty="0"/>
          </a:p>
        </p:txBody>
      </p:sp>
    </p:spTree>
    <p:extLst>
      <p:ext uri="{BB962C8B-B14F-4D97-AF65-F5344CB8AC3E}">
        <p14:creationId xmlns:p14="http://schemas.microsoft.com/office/powerpoint/2010/main" val="123064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8</a:t>
            </a:fld>
            <a:endParaRPr lang="en-US" dirty="0"/>
          </a:p>
        </p:txBody>
      </p:sp>
    </p:spTree>
    <p:extLst>
      <p:ext uri="{BB962C8B-B14F-4D97-AF65-F5344CB8AC3E}">
        <p14:creationId xmlns:p14="http://schemas.microsoft.com/office/powerpoint/2010/main" val="50197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9</a:t>
            </a:fld>
            <a:endParaRPr lang="en-US" dirty="0"/>
          </a:p>
        </p:txBody>
      </p:sp>
    </p:spTree>
    <p:extLst>
      <p:ext uri="{BB962C8B-B14F-4D97-AF65-F5344CB8AC3E}">
        <p14:creationId xmlns:p14="http://schemas.microsoft.com/office/powerpoint/2010/main" val="116036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14</a:t>
            </a:fld>
            <a:endParaRPr lang="en-US" dirty="0"/>
          </a:p>
        </p:txBody>
      </p:sp>
    </p:spTree>
    <p:extLst>
      <p:ext uri="{BB962C8B-B14F-4D97-AF65-F5344CB8AC3E}">
        <p14:creationId xmlns:p14="http://schemas.microsoft.com/office/powerpoint/2010/main" val="61877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16</a:t>
            </a:fld>
            <a:endParaRPr lang="en-US" dirty="0"/>
          </a:p>
        </p:txBody>
      </p:sp>
    </p:spTree>
    <p:extLst>
      <p:ext uri="{BB962C8B-B14F-4D97-AF65-F5344CB8AC3E}">
        <p14:creationId xmlns:p14="http://schemas.microsoft.com/office/powerpoint/2010/main" val="227498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17</a:t>
            </a:fld>
            <a:endParaRPr lang="en-US" dirty="0"/>
          </a:p>
        </p:txBody>
      </p:sp>
    </p:spTree>
    <p:extLst>
      <p:ext uri="{BB962C8B-B14F-4D97-AF65-F5344CB8AC3E}">
        <p14:creationId xmlns:p14="http://schemas.microsoft.com/office/powerpoint/2010/main" val="258647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21</a:t>
            </a:fld>
            <a:endParaRPr lang="en-US" dirty="0"/>
          </a:p>
        </p:txBody>
      </p:sp>
    </p:spTree>
    <p:extLst>
      <p:ext uri="{BB962C8B-B14F-4D97-AF65-F5344CB8AC3E}">
        <p14:creationId xmlns:p14="http://schemas.microsoft.com/office/powerpoint/2010/main" val="399720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E480A-D5F3-5842-96B5-0DAB2A93A608}" type="slidenum">
              <a:rPr lang="en-US" smtClean="0"/>
              <a:t>22</a:t>
            </a:fld>
            <a:endParaRPr lang="en-US" dirty="0"/>
          </a:p>
        </p:txBody>
      </p:sp>
    </p:spTree>
    <p:extLst>
      <p:ext uri="{BB962C8B-B14F-4D97-AF65-F5344CB8AC3E}">
        <p14:creationId xmlns:p14="http://schemas.microsoft.com/office/powerpoint/2010/main" val="396806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2151871" y="699248"/>
            <a:ext cx="7888259"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8ACDB3CC-F982-40F9-8DD6-BCC9AFBF44BD}" type="datetime1">
              <a:rPr lang="en-US" smtClean="0"/>
              <a:pPr/>
              <a:t>8/18/17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
        <p:nvSpPr>
          <p:cNvPr id="2" name="Title 1"/>
          <p:cNvSpPr>
            <a:spLocks noGrp="1"/>
          </p:cNvSpPr>
          <p:nvPr>
            <p:ph type="ctrTitle"/>
          </p:nvPr>
        </p:nvSpPr>
        <p:spPr>
          <a:xfrm>
            <a:off x="2279426" y="1143001"/>
            <a:ext cx="7633149"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79426" y="2994212"/>
            <a:ext cx="7633149"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7151" y="1143000"/>
            <a:ext cx="5076883"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6197599" y="605119"/>
            <a:ext cx="5035296"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47151" y="2618815"/>
            <a:ext cx="5076883"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6125883" y="663389"/>
            <a:ext cx="5190836" cy="5112327"/>
          </a:xfrm>
          <a:prstGeom prst="rect">
            <a:avLst/>
          </a:prstGeom>
        </p:spPr>
      </p:pic>
      <p:sp>
        <p:nvSpPr>
          <p:cNvPr id="11" name="Title 1"/>
          <p:cNvSpPr>
            <a:spLocks noGrp="1"/>
          </p:cNvSpPr>
          <p:nvPr>
            <p:ph type="title"/>
          </p:nvPr>
        </p:nvSpPr>
        <p:spPr>
          <a:xfrm>
            <a:off x="967317" y="1143000"/>
            <a:ext cx="5056716"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967317" y="2618815"/>
            <a:ext cx="5056716"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6439918" y="864971"/>
            <a:ext cx="4562767"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67317" y="462897"/>
            <a:ext cx="10291233"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967319" y="1598613"/>
            <a:ext cx="10291232"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0" y="685801"/>
            <a:ext cx="14224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67317" y="685758"/>
            <a:ext cx="8583083"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37"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37"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24" y="3244175"/>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2115672" y="645459"/>
            <a:ext cx="7942729" cy="3993776"/>
          </a:xfrm>
          <a:prstGeom prst="rect">
            <a:avLst/>
          </a:prstGeom>
        </p:spPr>
      </p:pic>
      <p:sp>
        <p:nvSpPr>
          <p:cNvPr id="4" name="Date Placeholder 3"/>
          <p:cNvSpPr>
            <a:spLocks noGrp="1"/>
          </p:cNvSpPr>
          <p:nvPr>
            <p:ph type="dt" sz="half" idx="10"/>
          </p:nvPr>
        </p:nvSpPr>
        <p:spPr>
          <a:xfrm>
            <a:off x="609600" y="6324600"/>
            <a:ext cx="2844800" cy="273050"/>
          </a:xfrm>
        </p:spPr>
        <p:txBody>
          <a:bodyPr/>
          <a:lstStyle>
            <a:lvl1pPr>
              <a:defRPr sz="1400">
                <a:solidFill>
                  <a:schemeClr val="tx2">
                    <a:lumMod val="75000"/>
                  </a:schemeClr>
                </a:solidFill>
              </a:defRPr>
            </a:lvl1pPr>
          </a:lstStyle>
          <a:p>
            <a:fld id="{B61BEF0D-F0BB-DE4B-95CE-6DB70DBA9567}" type="datetimeFigureOut">
              <a:rPr lang="en-US" smtClean="0"/>
              <a:pPr/>
              <a:t>8/18/17</a:t>
            </a:fld>
            <a:endParaRPr lang="en-US" dirty="0"/>
          </a:p>
        </p:txBody>
      </p:sp>
      <p:sp>
        <p:nvSpPr>
          <p:cNvPr id="5" name="Footer Placeholder 4"/>
          <p:cNvSpPr>
            <a:spLocks noGrp="1"/>
          </p:cNvSpPr>
          <p:nvPr>
            <p:ph type="ftr" sz="quarter" idx="11"/>
          </p:nvPr>
        </p:nvSpPr>
        <p:spPr>
          <a:xfrm>
            <a:off x="4165600" y="6324600"/>
            <a:ext cx="38608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8737600" y="6324600"/>
            <a:ext cx="2844800" cy="273050"/>
          </a:xfrm>
        </p:spPr>
        <p:txBody>
          <a:bodyPr/>
          <a:lstStyle>
            <a:lvl1pPr>
              <a:defRPr sz="1400">
                <a:solidFill>
                  <a:schemeClr val="tx2">
                    <a:lumMod val="75000"/>
                  </a:schemeClr>
                </a:solidFill>
              </a:defRPr>
            </a:lvl1pPr>
          </a:lstStyle>
          <a:p>
            <a:fld id="{D57F1E4F-1CFF-5643-939E-217C01CDF565}" type="slidenum">
              <a:rPr lang="en-US" smtClean="0"/>
              <a:pPr/>
              <a:t>‹#›</a:t>
            </a:fld>
            <a:endParaRPr lang="en-US" dirty="0"/>
          </a:p>
        </p:txBody>
      </p:sp>
      <p:sp>
        <p:nvSpPr>
          <p:cNvPr id="2" name="Title 1"/>
          <p:cNvSpPr>
            <a:spLocks noGrp="1"/>
          </p:cNvSpPr>
          <p:nvPr>
            <p:ph type="ctrTitle"/>
          </p:nvPr>
        </p:nvSpPr>
        <p:spPr>
          <a:xfrm>
            <a:off x="699247" y="4953000"/>
            <a:ext cx="10793507"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99247" y="5791200"/>
            <a:ext cx="10793507"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2353056" y="804672"/>
            <a:ext cx="7518400" cy="3657600"/>
          </a:xfrm>
        </p:spPr>
        <p:txBody>
          <a:bodyPr/>
          <a:lstStyle>
            <a:lvl1pPr>
              <a:buNone/>
              <a:defRPr>
                <a:solidFill>
                  <a:schemeClr val="bg2"/>
                </a:solidFill>
              </a:defRPr>
            </a:lvl1pPr>
          </a:lstStyle>
          <a:p>
            <a:r>
              <a:rPr lang="en-US" dirty="0" smtClean="0"/>
              <a:t>Drag picture to placeholder or click icon to add</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4425" y="2514600"/>
            <a:ext cx="10883153"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654425" y="3429000"/>
            <a:ext cx="10883153"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64DDAE5B-B07C-441A-8026-C23A427A74DC}" type="datetime1">
              <a:rPr lang="en-US" smtClean="0"/>
              <a:pPr/>
              <a:t>8/18/17</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AC5B1FEA-406A-7749-A5C3-DDCB5F67A4C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5200" y="1586753"/>
            <a:ext cx="5035296"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97600" y="1586753"/>
            <a:ext cx="5035296"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65200" y="1598613"/>
            <a:ext cx="5031317"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5200" y="2174876"/>
            <a:ext cx="5031317"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93368" y="1598613"/>
            <a:ext cx="5035296"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035296"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5200" y="1586753"/>
            <a:ext cx="10276541"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Content Placeholder 2"/>
          <p:cNvSpPr>
            <a:spLocks noGrp="1"/>
          </p:cNvSpPr>
          <p:nvPr>
            <p:ph sz="half" idx="13"/>
          </p:nvPr>
        </p:nvSpPr>
        <p:spPr>
          <a:xfrm>
            <a:off x="965200" y="3914170"/>
            <a:ext cx="10276541"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65200" y="1586753"/>
            <a:ext cx="5035296"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Content Placeholder 3"/>
          <p:cNvSpPr>
            <a:spLocks noGrp="1"/>
          </p:cNvSpPr>
          <p:nvPr>
            <p:ph sz="half" idx="2"/>
          </p:nvPr>
        </p:nvSpPr>
        <p:spPr>
          <a:xfrm>
            <a:off x="6197600" y="1586753"/>
            <a:ext cx="5035296"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6197600" y="3913094"/>
            <a:ext cx="5035296"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1BEF0D-F0BB-DE4B-95CE-6DB70DBA9567}" type="datetimeFigureOut">
              <a:rPr lang="en-US" smtClean="0"/>
              <a:pPr/>
              <a:t>8/18/17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Content Placeholder 2"/>
          <p:cNvSpPr>
            <a:spLocks noGrp="1"/>
          </p:cNvSpPr>
          <p:nvPr>
            <p:ph sz="half" idx="1"/>
          </p:nvPr>
        </p:nvSpPr>
        <p:spPr>
          <a:xfrm>
            <a:off x="965200" y="1586753"/>
            <a:ext cx="5035296"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6197600" y="1586753"/>
            <a:ext cx="5035296"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65200" y="3913094"/>
            <a:ext cx="5035296"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6197600" y="3913094"/>
            <a:ext cx="5035296"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8189" y="314979"/>
            <a:ext cx="10255625"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968189" y="1586753"/>
            <a:ext cx="10255625"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B61BEF0D-F0BB-DE4B-95CE-6DB70DBA9567}" type="datetimeFigureOut">
              <a:rPr lang="en-US" smtClean="0"/>
              <a:pPr/>
              <a:t>8/18/17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365" r:id="rId1"/>
    <p:sldLayoutId id="2147486366" r:id="rId2"/>
    <p:sldLayoutId id="2147486367" r:id="rId3"/>
    <p:sldLayoutId id="2147486368" r:id="rId4"/>
    <p:sldLayoutId id="2147486369" r:id="rId5"/>
    <p:sldLayoutId id="2147486370" r:id="rId6"/>
    <p:sldLayoutId id="2147486371" r:id="rId7"/>
    <p:sldLayoutId id="2147486372" r:id="rId8"/>
    <p:sldLayoutId id="2147486373" r:id="rId9"/>
    <p:sldLayoutId id="2147486374" r:id="rId10"/>
    <p:sldLayoutId id="2147486375" r:id="rId11"/>
    <p:sldLayoutId id="2147486376" r:id="rId12"/>
    <p:sldLayoutId id="2147486377" r:id="rId13"/>
    <p:sldLayoutId id="2147486378" r:id="rId14"/>
    <p:sldLayoutId id="2147486379" r:id="rId15"/>
    <p:sldLayoutId id="2147486380" r:id="rId16"/>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jpg"/><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17486"/>
          </a:xfrm>
        </p:spPr>
        <p:txBody>
          <a:bodyPr>
            <a:noAutofit/>
          </a:bodyPr>
          <a:lstStyle/>
          <a:p>
            <a:r>
              <a:rPr lang="en-US" sz="6000" b="1" i="1" u="sng" dirty="0" smtClean="0">
                <a:solidFill>
                  <a:srgbClr val="930050"/>
                </a:solidFill>
              </a:rPr>
              <a:t>ROADMAP TO NO</a:t>
            </a:r>
            <a:r>
              <a:rPr lang="en-US" sz="6000" b="1" i="1" u="sng" dirty="0" smtClean="0">
                <a:solidFill>
                  <a:srgbClr val="803B6A"/>
                </a:solidFill>
              </a:rPr>
              <a:t>WHERE</a:t>
            </a:r>
            <a:endParaRPr lang="en-US" sz="6000" i="1" dirty="0">
              <a:solidFill>
                <a:srgbClr val="0000FF"/>
              </a:solidFill>
            </a:endParaRPr>
          </a:p>
        </p:txBody>
      </p:sp>
      <p:sp>
        <p:nvSpPr>
          <p:cNvPr id="3" name="Content Placeholder 2"/>
          <p:cNvSpPr>
            <a:spLocks noGrp="1"/>
          </p:cNvSpPr>
          <p:nvPr>
            <p:ph idx="1"/>
          </p:nvPr>
        </p:nvSpPr>
        <p:spPr>
          <a:xfrm>
            <a:off x="2559787" y="2405654"/>
            <a:ext cx="7072426" cy="4773639"/>
          </a:xfrm>
        </p:spPr>
        <p:txBody>
          <a:bodyPr>
            <a:normAutofit/>
          </a:bodyPr>
          <a:lstStyle/>
          <a:p>
            <a:pPr marL="0" indent="0" algn="ctr">
              <a:buNone/>
            </a:pPr>
            <a:r>
              <a:rPr lang="en-US" sz="2200" dirty="0" smtClean="0"/>
              <a:t>By</a:t>
            </a:r>
            <a:r>
              <a:rPr lang="en-US" sz="2200" dirty="0"/>
              <a:t/>
            </a:r>
            <a:br>
              <a:rPr lang="en-US" sz="2200" dirty="0"/>
            </a:br>
            <a:r>
              <a:rPr lang="en-US" sz="2200" dirty="0"/>
              <a:t>Mike Conley and Tim Maloney</a:t>
            </a:r>
            <a:br>
              <a:rPr lang="en-US" sz="2200" dirty="0"/>
            </a:br>
            <a:r>
              <a:rPr lang="en-US" sz="2200" dirty="0"/>
              <a:t>August 2017</a:t>
            </a:r>
            <a:br>
              <a:rPr lang="en-US" sz="2200" dirty="0"/>
            </a:br>
            <a:r>
              <a:rPr lang="en-US" sz="1600" dirty="0"/>
              <a:t> </a:t>
            </a:r>
            <a:br>
              <a:rPr lang="en-US" sz="1600" dirty="0"/>
            </a:br>
            <a:r>
              <a:rPr lang="en-US" sz="1700" dirty="0"/>
              <a:t>A critique of the 2015 landmark paper</a:t>
            </a:r>
            <a:br>
              <a:rPr lang="en-US" sz="1700" dirty="0"/>
            </a:br>
            <a:r>
              <a:rPr lang="en-US" sz="1700" dirty="0"/>
              <a:t> </a:t>
            </a:r>
            <a:r>
              <a:rPr lang="en-US" sz="1700" i="1" dirty="0"/>
              <a:t>"100% Clean and Renewable Wind, Water, and Sunlight (WWS) </a:t>
            </a:r>
            <a:br>
              <a:rPr lang="en-US" sz="1700" i="1" dirty="0"/>
            </a:br>
            <a:r>
              <a:rPr lang="en-US" sz="1700" i="1" dirty="0"/>
              <a:t>All-sector Energy Roadmaps for the 50 United States"</a:t>
            </a:r>
            <a:r>
              <a:rPr lang="en-US" sz="1700" dirty="0"/>
              <a:t/>
            </a:r>
            <a:br>
              <a:rPr lang="en-US" sz="1700" dirty="0"/>
            </a:br>
            <a:r>
              <a:rPr lang="en-US" sz="1700" dirty="0"/>
              <a:t/>
            </a:r>
            <a:br>
              <a:rPr lang="en-US" sz="1700" dirty="0"/>
            </a:br>
            <a:r>
              <a:rPr lang="en-US" sz="1700" i="1" dirty="0"/>
              <a:t> </a:t>
            </a:r>
            <a:r>
              <a:rPr lang="en-US" sz="1700" dirty="0"/>
              <a:t>By Mark Jacobson, Mark Delucchi,</a:t>
            </a:r>
            <a:r>
              <a:rPr lang="en-US" sz="1700" i="1" dirty="0"/>
              <a:t> </a:t>
            </a:r>
            <a:r>
              <a:rPr lang="en-US" sz="1700" dirty="0"/>
              <a:t>et al</a:t>
            </a:r>
            <a:br>
              <a:rPr lang="en-US" sz="1700" dirty="0"/>
            </a:br>
            <a:endParaRPr lang="en-US" sz="1700" dirty="0" smtClean="0"/>
          </a:p>
          <a:p>
            <a:pPr marL="0" indent="0" algn="ctr">
              <a:buNone/>
            </a:pPr>
            <a:r>
              <a:rPr lang="en-US" sz="2200" i="1" dirty="0" smtClean="0"/>
              <a:t>(We read it so you don’t have to.)</a:t>
            </a:r>
            <a:r>
              <a:rPr lang="en-US" sz="2200" dirty="0"/>
              <a:t> </a:t>
            </a:r>
            <a:r>
              <a:rPr lang="en-US" sz="2200" dirty="0">
                <a:solidFill>
                  <a:srgbClr val="0000FF"/>
                </a:solidFill>
              </a:rPr>
              <a:t/>
            </a:r>
            <a:br>
              <a:rPr lang="en-US" sz="2200" dirty="0">
                <a:solidFill>
                  <a:srgbClr val="0000FF"/>
                </a:solidFill>
              </a:rPr>
            </a:br>
            <a:endParaRPr lang="en-US" sz="2200" dirty="0">
              <a:solidFill>
                <a:srgbClr val="0000FF"/>
              </a:solidFill>
            </a:endParaRPr>
          </a:p>
        </p:txBody>
      </p:sp>
      <p:pic>
        <p:nvPicPr>
          <p:cNvPr id="5" name="Picture 4" descr="Rated-S_scientific_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6743" y="5343706"/>
            <a:ext cx="3395257" cy="1514294"/>
          </a:xfrm>
          <a:prstGeom prst="rect">
            <a:avLst/>
          </a:prstGeom>
        </p:spPr>
      </p:pic>
      <p:sp>
        <p:nvSpPr>
          <p:cNvPr id="4" name="TextBox 3"/>
          <p:cNvSpPr txBox="1"/>
          <p:nvPr/>
        </p:nvSpPr>
        <p:spPr>
          <a:xfrm>
            <a:off x="2948442" y="1432518"/>
            <a:ext cx="6295117" cy="1015663"/>
          </a:xfrm>
          <a:prstGeom prst="rect">
            <a:avLst/>
          </a:prstGeom>
          <a:noFill/>
        </p:spPr>
        <p:txBody>
          <a:bodyPr wrap="square" rtlCol="0">
            <a:spAutoFit/>
          </a:bodyPr>
          <a:lstStyle/>
          <a:p>
            <a:pPr algn="ctr"/>
            <a:r>
              <a:rPr lang="en-US" sz="3000" b="1" dirty="0" smtClean="0"/>
              <a:t>The </a:t>
            </a:r>
            <a:r>
              <a:rPr lang="en-US" sz="3000" b="1" dirty="0"/>
              <a:t>Myth of Powering the Nation</a:t>
            </a:r>
            <a:r>
              <a:rPr lang="en-US" sz="3000" dirty="0"/>
              <a:t/>
            </a:r>
            <a:br>
              <a:rPr lang="en-US" sz="3000" dirty="0"/>
            </a:br>
            <a:r>
              <a:rPr lang="en-US" sz="3000" b="1" dirty="0"/>
              <a:t>With Renewable Energy</a:t>
            </a:r>
            <a:endParaRPr lang="en-US" sz="3000" dirty="0"/>
          </a:p>
        </p:txBody>
      </p:sp>
      <p:sp>
        <p:nvSpPr>
          <p:cNvPr id="6" name="TextBox 5"/>
          <p:cNvSpPr txBox="1"/>
          <p:nvPr/>
        </p:nvSpPr>
        <p:spPr>
          <a:xfrm>
            <a:off x="0" y="6405900"/>
            <a:ext cx="4978400" cy="523220"/>
          </a:xfrm>
          <a:prstGeom prst="rect">
            <a:avLst/>
          </a:prstGeom>
          <a:noFill/>
        </p:spPr>
        <p:txBody>
          <a:bodyPr wrap="square" rtlCol="0">
            <a:spAutoFit/>
          </a:bodyPr>
          <a:lstStyle/>
          <a:p>
            <a:r>
              <a:rPr lang="en-US" sz="1400" dirty="0"/>
              <a:t>Copyright © 2017 by Michael Sean Conley – all rights reserved</a:t>
            </a:r>
          </a:p>
          <a:p>
            <a:endParaRPr lang="en-US" sz="1400" dirty="0"/>
          </a:p>
        </p:txBody>
      </p:sp>
    </p:spTree>
    <p:extLst>
      <p:ext uri="{BB962C8B-B14F-4D97-AF65-F5344CB8AC3E}">
        <p14:creationId xmlns:p14="http://schemas.microsoft.com/office/powerpoint/2010/main" val="149635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641" y="275337"/>
            <a:ext cx="7349284" cy="1355251"/>
          </a:xfrm>
        </p:spPr>
        <p:txBody>
          <a:bodyPr>
            <a:normAutofit/>
          </a:bodyPr>
          <a:lstStyle/>
          <a:p>
            <a:pPr algn="ctr"/>
            <a:r>
              <a:rPr lang="en-US" sz="5800" b="1" i="1" dirty="0" smtClean="0"/>
              <a:t>Backup and storage</a:t>
            </a:r>
            <a:endParaRPr lang="en-US" sz="5800" b="1" i="1" dirty="0">
              <a:solidFill>
                <a:srgbClr val="3366FF"/>
              </a:solidFill>
            </a:endParaRPr>
          </a:p>
        </p:txBody>
      </p:sp>
      <p:sp>
        <p:nvSpPr>
          <p:cNvPr id="3" name="TextBox 2"/>
          <p:cNvSpPr txBox="1"/>
          <p:nvPr/>
        </p:nvSpPr>
        <p:spPr>
          <a:xfrm>
            <a:off x="2477938" y="3022656"/>
            <a:ext cx="7174691" cy="369332"/>
          </a:xfrm>
          <a:prstGeom prst="rect">
            <a:avLst/>
          </a:prstGeom>
          <a:noFill/>
        </p:spPr>
        <p:txBody>
          <a:bodyPr wrap="square" rtlCol="0">
            <a:spAutoFit/>
          </a:bodyPr>
          <a:lstStyle/>
          <a:p>
            <a:endParaRPr lang="en-US" dirty="0"/>
          </a:p>
        </p:txBody>
      </p:sp>
      <p:sp>
        <p:nvSpPr>
          <p:cNvPr id="4" name="Rectangle 3"/>
          <p:cNvSpPr/>
          <p:nvPr/>
        </p:nvSpPr>
        <p:spPr>
          <a:xfrm>
            <a:off x="2610883" y="1624878"/>
            <a:ext cx="6908800" cy="1785104"/>
          </a:xfrm>
          <a:prstGeom prst="rect">
            <a:avLst/>
          </a:prstGeom>
        </p:spPr>
        <p:txBody>
          <a:bodyPr wrap="square">
            <a:spAutoFit/>
          </a:bodyPr>
          <a:lstStyle/>
          <a:p>
            <a:pPr lvl="0" algn="ctr"/>
            <a:r>
              <a:rPr lang="en-US" sz="2200" b="1" i="1" dirty="0"/>
              <a:t>Backup</a:t>
            </a:r>
            <a:r>
              <a:rPr lang="en-US" sz="2200" dirty="0"/>
              <a:t> is extra generating capacity on standby that can </a:t>
            </a:r>
            <a:r>
              <a:rPr lang="en-US" sz="2200" dirty="0" smtClean="0"/>
              <a:t>rescue a supply shortage on </a:t>
            </a:r>
            <a:r>
              <a:rPr lang="en-US" sz="2200" dirty="0"/>
              <a:t>short notice</a:t>
            </a:r>
            <a:r>
              <a:rPr lang="en-US" sz="2200" dirty="0" smtClean="0"/>
              <a:t>.</a:t>
            </a:r>
          </a:p>
          <a:p>
            <a:pPr lvl="0" algn="ctr"/>
            <a:endParaRPr lang="en-US" sz="2200" dirty="0"/>
          </a:p>
          <a:p>
            <a:pPr lvl="0" algn="ctr"/>
            <a:r>
              <a:rPr lang="en-US" sz="2200" b="1" i="1" dirty="0"/>
              <a:t>Storage</a:t>
            </a:r>
            <a:r>
              <a:rPr lang="en-US" sz="2200" dirty="0"/>
              <a:t> holds a supply of </a:t>
            </a:r>
            <a:r>
              <a:rPr lang="en-US" sz="2200" dirty="0" smtClean="0"/>
              <a:t>energy, </a:t>
            </a:r>
            <a:r>
              <a:rPr lang="en-US" sz="2200" dirty="0"/>
              <a:t>or a supply of fuel from which </a:t>
            </a:r>
            <a:r>
              <a:rPr lang="en-US" sz="2200" dirty="0" smtClean="0"/>
              <a:t>electric power can </a:t>
            </a:r>
            <a:r>
              <a:rPr lang="en-US" sz="2200" dirty="0"/>
              <a:t>be generated on demand. </a:t>
            </a:r>
          </a:p>
        </p:txBody>
      </p:sp>
      <p:sp>
        <p:nvSpPr>
          <p:cNvPr id="5" name="TextBox 4"/>
          <p:cNvSpPr txBox="1"/>
          <p:nvPr/>
        </p:nvSpPr>
        <p:spPr>
          <a:xfrm>
            <a:off x="1713204" y="3864821"/>
            <a:ext cx="8704159" cy="2462212"/>
          </a:xfrm>
          <a:prstGeom prst="rect">
            <a:avLst/>
          </a:prstGeom>
          <a:noFill/>
        </p:spPr>
        <p:txBody>
          <a:bodyPr wrap="square" rtlCol="0">
            <a:spAutoFit/>
          </a:bodyPr>
          <a:lstStyle/>
          <a:p>
            <a:pPr algn="ctr"/>
            <a:r>
              <a:rPr lang="en-US" sz="2200" dirty="0" smtClean="0">
                <a:solidFill>
                  <a:srgbClr val="FF0000"/>
                </a:solidFill>
              </a:rPr>
              <a:t>The Roadmap proposes that we put enough wind and solar in thousands of sweet spots around the country, so it can all back each other up </a:t>
            </a:r>
            <a:r>
              <a:rPr lang="en-US" sz="2200" i="1" dirty="0" smtClean="0">
                <a:solidFill>
                  <a:srgbClr val="FF0000"/>
                </a:solidFill>
              </a:rPr>
              <a:t>without fuel</a:t>
            </a:r>
            <a:r>
              <a:rPr lang="en-US" sz="2200" dirty="0" smtClean="0">
                <a:solidFill>
                  <a:srgbClr val="FF0000"/>
                </a:solidFill>
              </a:rPr>
              <a:t>, and </a:t>
            </a:r>
            <a:r>
              <a:rPr lang="en-US" sz="2200" dirty="0" smtClean="0">
                <a:solidFill>
                  <a:srgbClr val="FF0000"/>
                </a:solidFill>
              </a:rPr>
              <a:t>have only </a:t>
            </a:r>
            <a:r>
              <a:rPr lang="en-US" sz="2200" dirty="0" smtClean="0">
                <a:solidFill>
                  <a:srgbClr val="FF0000"/>
                </a:solidFill>
              </a:rPr>
              <a:t>1.5 hours of all-grid energy in storage for unexpected peak loads.</a:t>
            </a:r>
          </a:p>
          <a:p>
            <a:pPr algn="ctr"/>
            <a:endParaRPr lang="en-US" sz="2200" dirty="0" smtClean="0">
              <a:solidFill>
                <a:srgbClr val="FF0000"/>
              </a:solidFill>
            </a:endParaRPr>
          </a:p>
          <a:p>
            <a:pPr algn="ctr"/>
            <a:endParaRPr lang="en-US" sz="2200" dirty="0" smtClean="0">
              <a:solidFill>
                <a:srgbClr val="FF0000"/>
              </a:solidFill>
            </a:endParaRPr>
          </a:p>
          <a:p>
            <a:pPr algn="ctr"/>
            <a:r>
              <a:rPr lang="en-US" sz="2200" i="1" dirty="0" smtClean="0"/>
              <a:t>(It won’t work.)</a:t>
            </a:r>
            <a:endParaRPr lang="en-US" sz="2200" i="1" dirty="0">
              <a:solidFill>
                <a:srgbClr val="0000FF"/>
              </a:solidFill>
            </a:endParaRPr>
          </a:p>
        </p:txBody>
      </p:sp>
    </p:spTree>
    <p:extLst>
      <p:ext uri="{BB962C8B-B14F-4D97-AF65-F5344CB8AC3E}">
        <p14:creationId xmlns:p14="http://schemas.microsoft.com/office/powerpoint/2010/main" val="83155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967" y="2015490"/>
            <a:ext cx="2449239" cy="4401603"/>
          </a:xfrm>
        </p:spPr>
        <p:txBody>
          <a:bodyPr>
            <a:noAutofit/>
          </a:bodyPr>
          <a:lstStyle/>
          <a:p>
            <a:pPr algn="ctr"/>
            <a:r>
              <a:rPr lang="en-US" sz="2400" dirty="0" smtClean="0"/>
              <a:t>With enough wind and solar </a:t>
            </a:r>
            <a:br>
              <a:rPr lang="en-US" sz="2400" dirty="0" smtClean="0"/>
            </a:br>
            <a:r>
              <a:rPr lang="en-US" sz="2400" dirty="0" smtClean="0"/>
              <a:t>in enough places, </a:t>
            </a:r>
            <a:br>
              <a:rPr lang="en-US" sz="2400" dirty="0" smtClean="0"/>
            </a:br>
            <a:r>
              <a:rPr lang="en-US" sz="2400" dirty="0" smtClean="0"/>
              <a:t>it should all be able to back each other up.</a:t>
            </a:r>
            <a:br>
              <a:rPr lang="en-US" sz="2400" dirty="0" smtClean="0"/>
            </a:br>
            <a:r>
              <a:rPr lang="en-US" sz="2400" dirty="0" smtClean="0"/>
              <a:t>So who needs storage?</a:t>
            </a:r>
            <a:br>
              <a:rPr lang="en-US" sz="2400" dirty="0" smtClean="0"/>
            </a:br>
            <a:r>
              <a:rPr lang="en-US" sz="2400" dirty="0"/>
              <a:t/>
            </a:r>
            <a:br>
              <a:rPr lang="en-US" sz="2400" dirty="0"/>
            </a:br>
            <a:r>
              <a:rPr lang="en-US" sz="2400" dirty="0" smtClean="0"/>
              <a:t>The operative word is “should.”</a:t>
            </a:r>
            <a:br>
              <a:rPr lang="en-US" sz="2400" dirty="0" smtClean="0"/>
            </a:br>
            <a:endParaRPr lang="en-US" sz="2400" dirty="0">
              <a:solidFill>
                <a:srgbClr val="3366FF"/>
              </a:solidFill>
            </a:endParaRPr>
          </a:p>
        </p:txBody>
      </p:sp>
      <p:sp>
        <p:nvSpPr>
          <p:cNvPr id="3" name="TextBox 2"/>
          <p:cNvSpPr txBox="1"/>
          <p:nvPr/>
        </p:nvSpPr>
        <p:spPr>
          <a:xfrm>
            <a:off x="1580774" y="125289"/>
            <a:ext cx="10292887" cy="1446550"/>
          </a:xfrm>
          <a:prstGeom prst="rect">
            <a:avLst/>
          </a:prstGeom>
          <a:noFill/>
        </p:spPr>
        <p:txBody>
          <a:bodyPr wrap="square" rtlCol="0">
            <a:spAutoFit/>
          </a:bodyPr>
          <a:lstStyle/>
          <a:p>
            <a:pPr algn="ctr"/>
            <a:r>
              <a:rPr lang="en-US" sz="4400" b="1" i="1" dirty="0" smtClean="0"/>
              <a:t>The Roadmap’s approach</a:t>
            </a:r>
          </a:p>
          <a:p>
            <a:pPr algn="ctr"/>
            <a:r>
              <a:rPr lang="en-US" sz="4400" b="1" i="1" dirty="0" smtClean="0"/>
              <a:t> to powering the nation</a:t>
            </a:r>
            <a:endParaRPr lang="en-US" sz="4400" b="1" i="1" dirty="0"/>
          </a:p>
        </p:txBody>
      </p:sp>
      <p:pic>
        <p:nvPicPr>
          <p:cNvPr id="6" name="Picture 5" descr="Simpson's Wi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777" y="1873854"/>
            <a:ext cx="6446738" cy="4374331"/>
          </a:xfrm>
          <a:prstGeom prst="rect">
            <a:avLst/>
          </a:prstGeom>
        </p:spPr>
      </p:pic>
    </p:spTree>
    <p:extLst>
      <p:ext uri="{BB962C8B-B14F-4D97-AF65-F5344CB8AC3E}">
        <p14:creationId xmlns:p14="http://schemas.microsoft.com/office/powerpoint/2010/main" val="369775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8709"/>
            <a:ext cx="4173021" cy="1443764"/>
          </a:xfrm>
        </p:spPr>
        <p:txBody>
          <a:bodyPr>
            <a:noAutofit/>
          </a:bodyPr>
          <a:lstStyle/>
          <a:p>
            <a:pPr algn="ctr"/>
            <a:r>
              <a:rPr lang="en-US" sz="5000" b="1" i="1" dirty="0" smtClean="0">
                <a:solidFill>
                  <a:srgbClr val="FF0000"/>
                </a:solidFill>
              </a:rPr>
              <a:t>Cargo Cult</a:t>
            </a:r>
            <a:endParaRPr lang="en-US" sz="5000" b="1" i="1" dirty="0">
              <a:solidFill>
                <a:srgbClr val="FF0000"/>
              </a:solidFill>
            </a:endParaRPr>
          </a:p>
        </p:txBody>
      </p:sp>
      <p:sp>
        <p:nvSpPr>
          <p:cNvPr id="3" name="Text Placeholder 2"/>
          <p:cNvSpPr>
            <a:spLocks noGrp="1"/>
          </p:cNvSpPr>
          <p:nvPr>
            <p:ph type="body" idx="1"/>
          </p:nvPr>
        </p:nvSpPr>
        <p:spPr>
          <a:xfrm>
            <a:off x="295290" y="1864914"/>
            <a:ext cx="3582440" cy="3320896"/>
          </a:xfrm>
        </p:spPr>
        <p:txBody>
          <a:bodyPr>
            <a:normAutofit/>
          </a:bodyPr>
          <a:lstStyle/>
          <a:p>
            <a:pPr algn="ctr"/>
            <a:r>
              <a:rPr lang="en-US" sz="2300" dirty="0"/>
              <a:t>Staking out a patch </a:t>
            </a:r>
            <a:r>
              <a:rPr lang="en-US" sz="2300" dirty="0" smtClean="0"/>
              <a:t>of </a:t>
            </a:r>
            <a:r>
              <a:rPr lang="en-US" sz="2300" dirty="0"/>
              <a:t>wilderness and waiting for energy </a:t>
            </a:r>
            <a:r>
              <a:rPr lang="en-US" sz="2300" dirty="0" smtClean="0"/>
              <a:t>to </a:t>
            </a:r>
            <a:r>
              <a:rPr lang="en-US" sz="2300" dirty="0"/>
              <a:t>come along </a:t>
            </a:r>
            <a:r>
              <a:rPr lang="en-US" sz="2300" dirty="0" smtClean="0"/>
              <a:t>is what we call a </a:t>
            </a:r>
            <a:r>
              <a:rPr lang="en-US" sz="2300" dirty="0"/>
              <a:t>Cargo Cult approach to </a:t>
            </a:r>
            <a:r>
              <a:rPr lang="en-US" sz="2300" dirty="0" smtClean="0"/>
              <a:t>power. </a:t>
            </a:r>
            <a:endParaRPr lang="en-US" sz="2300" dirty="0"/>
          </a:p>
        </p:txBody>
      </p:sp>
      <p:pic>
        <p:nvPicPr>
          <p:cNvPr id="4" name="Picture 3" descr="Cargo C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192" y="544247"/>
            <a:ext cx="7529372" cy="5662087"/>
          </a:xfrm>
          <a:prstGeom prst="rect">
            <a:avLst/>
          </a:prstGeom>
        </p:spPr>
      </p:pic>
    </p:spTree>
    <p:extLst>
      <p:ext uri="{BB962C8B-B14F-4D97-AF65-F5344CB8AC3E}">
        <p14:creationId xmlns:p14="http://schemas.microsoft.com/office/powerpoint/2010/main" val="1100409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60" y="-243227"/>
            <a:ext cx="9423654" cy="1815143"/>
          </a:xfrm>
        </p:spPr>
        <p:txBody>
          <a:bodyPr>
            <a:normAutofit/>
          </a:bodyPr>
          <a:lstStyle/>
          <a:p>
            <a:pPr algn="ctr"/>
            <a:r>
              <a:rPr lang="en-US" sz="3700" b="1" i="1" dirty="0" smtClean="0"/>
              <a:t>Massive backup and storage are the only ways to make a fuel-free renewables grid work.</a:t>
            </a:r>
            <a:endParaRPr lang="en-US" sz="3700" dirty="0">
              <a:solidFill>
                <a:srgbClr val="FF0000"/>
              </a:solidFill>
            </a:endParaRPr>
          </a:p>
        </p:txBody>
      </p:sp>
      <p:sp>
        <p:nvSpPr>
          <p:cNvPr id="3" name="Text Placeholder 2"/>
          <p:cNvSpPr>
            <a:spLocks noGrp="1"/>
          </p:cNvSpPr>
          <p:nvPr>
            <p:ph type="body" idx="1"/>
          </p:nvPr>
        </p:nvSpPr>
        <p:spPr>
          <a:xfrm>
            <a:off x="1593188" y="5833955"/>
            <a:ext cx="8962834" cy="885425"/>
          </a:xfrm>
        </p:spPr>
        <p:txBody>
          <a:bodyPr>
            <a:normAutofit/>
          </a:bodyPr>
          <a:lstStyle/>
          <a:p>
            <a:pPr algn="ctr"/>
            <a:r>
              <a:rPr lang="en-US" sz="2600" i="1" dirty="0" smtClean="0">
                <a:solidFill>
                  <a:schemeClr val="tx1"/>
                </a:solidFill>
              </a:rPr>
              <a:t>So how much would it take to back up the Roadmap? </a:t>
            </a:r>
            <a:endParaRPr lang="en-US" sz="2600" i="1" dirty="0">
              <a:solidFill>
                <a:schemeClr val="tx1"/>
              </a:solidFill>
            </a:endParaRPr>
          </a:p>
        </p:txBody>
      </p:sp>
      <p:sp>
        <p:nvSpPr>
          <p:cNvPr id="4" name="TextBox 3"/>
          <p:cNvSpPr txBox="1"/>
          <p:nvPr/>
        </p:nvSpPr>
        <p:spPr>
          <a:xfrm>
            <a:off x="2565258" y="2444340"/>
            <a:ext cx="7018695" cy="1015663"/>
          </a:xfrm>
          <a:prstGeom prst="rect">
            <a:avLst/>
          </a:prstGeom>
          <a:noFill/>
        </p:spPr>
        <p:txBody>
          <a:bodyPr wrap="square" rtlCol="0">
            <a:spAutoFit/>
          </a:bodyPr>
          <a:lstStyle/>
          <a:p>
            <a:pPr algn="ctr"/>
            <a:r>
              <a:rPr lang="en-US" sz="2000" dirty="0" smtClean="0"/>
              <a:t>99</a:t>
            </a:r>
            <a:r>
              <a:rPr lang="en-US" sz="2000" dirty="0"/>
              <a:t>% of all mass energy storage </a:t>
            </a:r>
            <a:r>
              <a:rPr lang="en-US" sz="2000" dirty="0" smtClean="0"/>
              <a:t>is </a:t>
            </a:r>
            <a:r>
              <a:rPr lang="en-US" sz="2000" dirty="0"/>
              <a:t>pumped hydro. </a:t>
            </a:r>
            <a:r>
              <a:rPr lang="en-US" sz="2000" dirty="0" smtClean="0"/>
              <a:t>No </a:t>
            </a:r>
            <a:r>
              <a:rPr lang="en-US" sz="2000" dirty="0"/>
              <a:t>other </a:t>
            </a:r>
            <a:r>
              <a:rPr lang="en-US" sz="2000" dirty="0" smtClean="0"/>
              <a:t>technology exists that can </a:t>
            </a:r>
            <a:r>
              <a:rPr lang="en-US" sz="2000" dirty="0"/>
              <a:t>be </a:t>
            </a:r>
            <a:r>
              <a:rPr lang="en-US" sz="2000" dirty="0" smtClean="0"/>
              <a:t>adequately scaled. </a:t>
            </a:r>
            <a:endParaRPr lang="en-US" sz="2000" dirty="0"/>
          </a:p>
          <a:p>
            <a:pPr algn="ctr"/>
            <a:endParaRPr lang="en-US" sz="2000" dirty="0"/>
          </a:p>
        </p:txBody>
      </p:sp>
      <p:sp>
        <p:nvSpPr>
          <p:cNvPr id="5" name="TextBox 4"/>
          <p:cNvSpPr txBox="1"/>
          <p:nvPr/>
        </p:nvSpPr>
        <p:spPr>
          <a:xfrm>
            <a:off x="2665524" y="1441779"/>
            <a:ext cx="6818163" cy="830997"/>
          </a:xfrm>
          <a:prstGeom prst="rect">
            <a:avLst/>
          </a:prstGeom>
          <a:noFill/>
        </p:spPr>
        <p:txBody>
          <a:bodyPr wrap="square" rtlCol="0">
            <a:spAutoFit/>
          </a:bodyPr>
          <a:lstStyle/>
          <a:p>
            <a:pPr algn="ctr"/>
            <a:r>
              <a:rPr lang="en-US" sz="2400" dirty="0">
                <a:solidFill>
                  <a:srgbClr val="FF0000"/>
                </a:solidFill>
              </a:rPr>
              <a:t>The Roadmap has </a:t>
            </a:r>
            <a:r>
              <a:rPr lang="en-US" sz="2400" i="1" dirty="0">
                <a:solidFill>
                  <a:srgbClr val="FF0000"/>
                </a:solidFill>
              </a:rPr>
              <a:t>zero</a:t>
            </a:r>
            <a:r>
              <a:rPr lang="en-US" sz="2400" dirty="0">
                <a:solidFill>
                  <a:srgbClr val="FF0000"/>
                </a:solidFill>
              </a:rPr>
              <a:t> fueled backup</a:t>
            </a:r>
            <a:r>
              <a:rPr lang="en-US" sz="2400" dirty="0" smtClean="0">
                <a:solidFill>
                  <a:srgbClr val="FF0000"/>
                </a:solidFill>
              </a:rPr>
              <a:t>,</a:t>
            </a:r>
          </a:p>
          <a:p>
            <a:pPr algn="ctr"/>
            <a:r>
              <a:rPr lang="en-US" sz="2400" dirty="0" smtClean="0">
                <a:solidFill>
                  <a:srgbClr val="FF0000"/>
                </a:solidFill>
              </a:rPr>
              <a:t>and </a:t>
            </a:r>
            <a:r>
              <a:rPr lang="en-US" sz="2400" dirty="0">
                <a:solidFill>
                  <a:srgbClr val="FF0000"/>
                </a:solidFill>
              </a:rPr>
              <a:t>next to nothing in the way of storage.</a:t>
            </a:r>
            <a:endParaRPr lang="en-US" sz="2400" dirty="0"/>
          </a:p>
        </p:txBody>
      </p:sp>
      <p:sp>
        <p:nvSpPr>
          <p:cNvPr id="6" name="TextBox 5"/>
          <p:cNvSpPr txBox="1"/>
          <p:nvPr/>
        </p:nvSpPr>
        <p:spPr>
          <a:xfrm>
            <a:off x="2407695" y="4181080"/>
            <a:ext cx="7333821" cy="830997"/>
          </a:xfrm>
          <a:prstGeom prst="rect">
            <a:avLst/>
          </a:prstGeom>
          <a:noFill/>
        </p:spPr>
        <p:txBody>
          <a:bodyPr wrap="square" rtlCol="0">
            <a:spAutoFit/>
          </a:bodyPr>
          <a:lstStyle/>
          <a:p>
            <a:pPr algn="ctr"/>
            <a:r>
              <a:rPr lang="en-US" sz="2400" i="1" dirty="0" smtClean="0"/>
              <a:t>We </a:t>
            </a:r>
            <a:r>
              <a:rPr lang="en-US" sz="2400" i="1" dirty="0"/>
              <a:t>have to </a:t>
            </a:r>
            <a:r>
              <a:rPr lang="en-US" sz="2400" i="1" dirty="0" smtClean="0"/>
              <a:t>estimate and proceed </a:t>
            </a:r>
            <a:r>
              <a:rPr lang="en-US" sz="2400" i="1" dirty="0"/>
              <a:t>with </a:t>
            </a:r>
            <a:r>
              <a:rPr lang="en-US" sz="2400" i="1" dirty="0" smtClean="0"/>
              <a:t>existing</a:t>
            </a:r>
            <a:r>
              <a:rPr lang="en-US" sz="2400" i="1" dirty="0"/>
              <a:t>, proven, scalable technology</a:t>
            </a:r>
            <a:r>
              <a:rPr lang="en-US" sz="2400" i="1" dirty="0" smtClean="0"/>
              <a:t>.</a:t>
            </a:r>
            <a:endParaRPr lang="en-US" sz="2400" i="1" dirty="0"/>
          </a:p>
        </p:txBody>
      </p:sp>
      <p:sp>
        <p:nvSpPr>
          <p:cNvPr id="7" name="TextBox 6"/>
          <p:cNvSpPr txBox="1"/>
          <p:nvPr/>
        </p:nvSpPr>
        <p:spPr>
          <a:xfrm>
            <a:off x="2426793" y="3370517"/>
            <a:ext cx="7295625" cy="1015663"/>
          </a:xfrm>
          <a:prstGeom prst="rect">
            <a:avLst/>
          </a:prstGeom>
          <a:noFill/>
        </p:spPr>
        <p:txBody>
          <a:bodyPr wrap="square" rtlCol="0">
            <a:spAutoFit/>
          </a:bodyPr>
          <a:lstStyle/>
          <a:p>
            <a:pPr algn="ctr"/>
            <a:r>
              <a:rPr lang="en-US" sz="2000" dirty="0">
                <a:solidFill>
                  <a:srgbClr val="FF0000"/>
                </a:solidFill>
              </a:rPr>
              <a:t>We cannot afford to build a $15 Trillion fuel-free national grid, and hope </a:t>
            </a:r>
            <a:r>
              <a:rPr lang="en-US" sz="2000" dirty="0" smtClean="0">
                <a:solidFill>
                  <a:srgbClr val="FF0000"/>
                </a:solidFill>
              </a:rPr>
              <a:t>for a breakthrough </a:t>
            </a:r>
            <a:r>
              <a:rPr lang="en-US" sz="2000" dirty="0">
                <a:solidFill>
                  <a:srgbClr val="FF0000"/>
                </a:solidFill>
              </a:rPr>
              <a:t>in </a:t>
            </a:r>
            <a:r>
              <a:rPr lang="en-US" sz="2000" dirty="0" smtClean="0">
                <a:solidFill>
                  <a:srgbClr val="FF0000"/>
                </a:solidFill>
              </a:rPr>
              <a:t>grid-scale storage. </a:t>
            </a:r>
            <a:endParaRPr lang="en-US" sz="2000" dirty="0">
              <a:solidFill>
                <a:srgbClr val="FF0000"/>
              </a:solidFill>
            </a:endParaRPr>
          </a:p>
          <a:p>
            <a:pPr algn="ctr"/>
            <a:endParaRPr lang="en-US" sz="2000" dirty="0">
              <a:solidFill>
                <a:srgbClr val="FF0000"/>
              </a:solidFill>
            </a:endParaRPr>
          </a:p>
        </p:txBody>
      </p:sp>
      <p:sp>
        <p:nvSpPr>
          <p:cNvPr id="9" name="TextBox 8"/>
          <p:cNvSpPr txBox="1"/>
          <p:nvPr/>
        </p:nvSpPr>
        <p:spPr>
          <a:xfrm>
            <a:off x="2651200" y="5089193"/>
            <a:ext cx="6846810" cy="830997"/>
          </a:xfrm>
          <a:prstGeom prst="rect">
            <a:avLst/>
          </a:prstGeom>
          <a:noFill/>
        </p:spPr>
        <p:txBody>
          <a:bodyPr wrap="square" rtlCol="0">
            <a:spAutoFit/>
          </a:bodyPr>
          <a:lstStyle/>
          <a:p>
            <a:pPr algn="ctr"/>
            <a:r>
              <a:rPr lang="en-US" sz="2400" dirty="0">
                <a:solidFill>
                  <a:srgbClr val="FF0000"/>
                </a:solidFill>
              </a:rPr>
              <a:t>Pumped hydro is the gold standard of mass storage, at a lowball </a:t>
            </a:r>
            <a:r>
              <a:rPr lang="en-US" sz="2400" dirty="0" smtClean="0">
                <a:solidFill>
                  <a:srgbClr val="FF0000"/>
                </a:solidFill>
              </a:rPr>
              <a:t>price of </a:t>
            </a:r>
            <a:r>
              <a:rPr lang="en-US" sz="2400" dirty="0">
                <a:solidFill>
                  <a:srgbClr val="FF0000"/>
                </a:solidFill>
              </a:rPr>
              <a:t>$0.20 an installed </a:t>
            </a:r>
            <a:r>
              <a:rPr lang="en-US" sz="2400" dirty="0" smtClean="0">
                <a:solidFill>
                  <a:srgbClr val="FF0000"/>
                </a:solidFill>
              </a:rPr>
              <a:t>watt-hour. </a:t>
            </a:r>
            <a:endParaRPr lang="en-US" sz="2400" dirty="0"/>
          </a:p>
        </p:txBody>
      </p:sp>
    </p:spTree>
    <p:extLst>
      <p:ext uri="{BB962C8B-B14F-4D97-AF65-F5344CB8AC3E}">
        <p14:creationId xmlns:p14="http://schemas.microsoft.com/office/powerpoint/2010/main" val="5779948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1" y="-152400"/>
            <a:ext cx="8158479" cy="1696720"/>
          </a:xfrm>
        </p:spPr>
        <p:txBody>
          <a:bodyPr>
            <a:noAutofit/>
          </a:bodyPr>
          <a:lstStyle/>
          <a:p>
            <a:pPr algn="ctr"/>
            <a:r>
              <a:rPr lang="en-US" sz="4000" b="1" i="1" dirty="0" smtClean="0"/>
              <a:t>Imagine </a:t>
            </a:r>
            <a:r>
              <a:rPr lang="en-US" sz="4000" b="1" i="1" dirty="0" smtClean="0"/>
              <a:t>if </a:t>
            </a:r>
            <a:r>
              <a:rPr lang="en-US" sz="4000" b="1" i="1" dirty="0" smtClean="0"/>
              <a:t>the Empire </a:t>
            </a:r>
            <a:r>
              <a:rPr lang="en-US" sz="4000" b="1" i="1" dirty="0" smtClean="0"/>
              <a:t>State Building </a:t>
            </a:r>
            <a:br>
              <a:rPr lang="en-US" sz="4000" b="1" i="1" dirty="0" smtClean="0"/>
            </a:br>
            <a:r>
              <a:rPr lang="en-US" sz="4000" b="1" i="1" dirty="0" smtClean="0"/>
              <a:t>was nothing but water</a:t>
            </a:r>
            <a:r>
              <a:rPr lang="en-US" sz="4000" b="1" i="1" dirty="0" smtClean="0"/>
              <a:t>.</a:t>
            </a:r>
            <a:endParaRPr lang="en-US" sz="4000" b="1" i="1" dirty="0">
              <a:solidFill>
                <a:srgbClr val="FF0000"/>
              </a:solidFill>
            </a:endParaRPr>
          </a:p>
        </p:txBody>
      </p:sp>
      <p:sp>
        <p:nvSpPr>
          <p:cNvPr id="3" name="Text Placeholder 2"/>
          <p:cNvSpPr>
            <a:spLocks noGrp="1"/>
          </p:cNvSpPr>
          <p:nvPr>
            <p:ph type="body" idx="1"/>
          </p:nvPr>
        </p:nvSpPr>
        <p:spPr>
          <a:xfrm>
            <a:off x="5164720" y="5110480"/>
            <a:ext cx="5249279" cy="1188720"/>
          </a:xfrm>
        </p:spPr>
        <p:txBody>
          <a:bodyPr>
            <a:noAutofit/>
          </a:bodyPr>
          <a:lstStyle/>
          <a:p>
            <a:pPr algn="ctr"/>
            <a:r>
              <a:rPr lang="en-US" sz="2000" dirty="0" smtClean="0"/>
              <a:t>In contrast, every commercial reactor has 18 months of </a:t>
            </a:r>
            <a:r>
              <a:rPr lang="en-US" sz="2000" dirty="0"/>
              <a:t>energy </a:t>
            </a:r>
            <a:r>
              <a:rPr lang="en-US" sz="2000" dirty="0" smtClean="0"/>
              <a:t>storage </a:t>
            </a:r>
            <a:r>
              <a:rPr lang="en-US" sz="2000" dirty="0" smtClean="0"/>
              <a:t>right inside </a:t>
            </a:r>
            <a:r>
              <a:rPr lang="en-US" sz="2000" dirty="0"/>
              <a:t>the </a:t>
            </a:r>
            <a:r>
              <a:rPr lang="en-US" sz="2000" dirty="0" smtClean="0"/>
              <a:t>core. </a:t>
            </a:r>
            <a:endParaRPr lang="en-US" sz="2000" dirty="0"/>
          </a:p>
        </p:txBody>
      </p:sp>
      <p:sp>
        <p:nvSpPr>
          <p:cNvPr id="5" name="TextBox 4"/>
          <p:cNvSpPr txBox="1"/>
          <p:nvPr/>
        </p:nvSpPr>
        <p:spPr>
          <a:xfrm>
            <a:off x="4785361" y="3677919"/>
            <a:ext cx="6114680" cy="707886"/>
          </a:xfrm>
          <a:prstGeom prst="rect">
            <a:avLst/>
          </a:prstGeom>
          <a:noFill/>
        </p:spPr>
        <p:txBody>
          <a:bodyPr wrap="square" rtlCol="0">
            <a:spAutoFit/>
          </a:bodyPr>
          <a:lstStyle/>
          <a:p>
            <a:pPr algn="ctr"/>
            <a:r>
              <a:rPr lang="en-US" sz="2000" dirty="0" smtClean="0"/>
              <a:t> That’s </a:t>
            </a:r>
            <a:r>
              <a:rPr lang="en-US" sz="2000" dirty="0" smtClean="0"/>
              <a:t>156 cubic kilometers of water, </a:t>
            </a:r>
          </a:p>
          <a:p>
            <a:pPr algn="ctr"/>
            <a:r>
              <a:rPr lang="en-US" sz="2000" dirty="0" smtClean="0"/>
              <a:t>equal to 135 days of U.S. </a:t>
            </a:r>
            <a:r>
              <a:rPr lang="en-US" sz="2000" dirty="0"/>
              <a:t>fresh water </a:t>
            </a:r>
            <a:r>
              <a:rPr lang="en-US" sz="2000" dirty="0" smtClean="0"/>
              <a:t>consumption</a:t>
            </a:r>
            <a:r>
              <a:rPr lang="en-US" sz="2000" dirty="0" smtClean="0"/>
              <a:t>.</a:t>
            </a:r>
            <a:endParaRPr lang="en-US" sz="2000" dirty="0" smtClean="0"/>
          </a:p>
        </p:txBody>
      </p:sp>
      <p:pic>
        <p:nvPicPr>
          <p:cNvPr id="7" name="Picture 6" descr="ES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 y="-100686"/>
            <a:ext cx="3942080" cy="7060286"/>
          </a:xfrm>
          <a:prstGeom prst="rect">
            <a:avLst/>
          </a:prstGeom>
        </p:spPr>
      </p:pic>
      <p:sp>
        <p:nvSpPr>
          <p:cNvPr id="8" name="TextBox 7"/>
          <p:cNvSpPr txBox="1"/>
          <p:nvPr/>
        </p:nvSpPr>
        <p:spPr>
          <a:xfrm>
            <a:off x="3769360" y="4870713"/>
            <a:ext cx="8300720" cy="477054"/>
          </a:xfrm>
          <a:prstGeom prst="rect">
            <a:avLst/>
          </a:prstGeom>
          <a:noFill/>
        </p:spPr>
        <p:txBody>
          <a:bodyPr wrap="square" rtlCol="0">
            <a:spAutoFit/>
          </a:bodyPr>
          <a:lstStyle/>
          <a:p>
            <a:pPr algn="ctr"/>
            <a:r>
              <a:rPr lang="en-US" sz="2500" dirty="0" smtClean="0"/>
              <a:t> </a:t>
            </a:r>
            <a:r>
              <a:rPr lang="en-US" sz="2500" dirty="0" smtClean="0">
                <a:solidFill>
                  <a:srgbClr val="FF0000"/>
                </a:solidFill>
              </a:rPr>
              <a:t> </a:t>
            </a:r>
            <a:r>
              <a:rPr lang="en-US" sz="2500" b="1" dirty="0" smtClean="0">
                <a:solidFill>
                  <a:srgbClr val="FF0000"/>
                </a:solidFill>
              </a:rPr>
              <a:t>$7.6 Trillion. </a:t>
            </a:r>
            <a:r>
              <a:rPr lang="en-US" sz="2500" dirty="0" smtClean="0">
                <a:solidFill>
                  <a:srgbClr val="FF0000"/>
                </a:solidFill>
              </a:rPr>
              <a:t>That’s over</a:t>
            </a:r>
            <a:r>
              <a:rPr lang="en-US" sz="2500" i="1" dirty="0" smtClean="0">
                <a:solidFill>
                  <a:srgbClr val="FF0000"/>
                </a:solidFill>
              </a:rPr>
              <a:t> twice</a:t>
            </a:r>
            <a:r>
              <a:rPr lang="en-US" sz="2500" dirty="0" smtClean="0">
                <a:solidFill>
                  <a:srgbClr val="FF0000"/>
                </a:solidFill>
              </a:rPr>
              <a:t> the price of an MSR grid</a:t>
            </a:r>
            <a:r>
              <a:rPr lang="en-US" sz="2500" dirty="0" smtClean="0">
                <a:solidFill>
                  <a:srgbClr val="FF0000"/>
                </a:solidFill>
              </a:rPr>
              <a:t>.</a:t>
            </a:r>
            <a:endParaRPr lang="en-US" sz="2500" dirty="0">
              <a:solidFill>
                <a:srgbClr val="FF0000"/>
              </a:solidFill>
            </a:endParaRPr>
          </a:p>
        </p:txBody>
      </p:sp>
      <p:sp>
        <p:nvSpPr>
          <p:cNvPr id="9" name="TextBox 8"/>
          <p:cNvSpPr txBox="1"/>
          <p:nvPr/>
        </p:nvSpPr>
        <p:spPr>
          <a:xfrm>
            <a:off x="11420898" y="1327201"/>
            <a:ext cx="184666" cy="369332"/>
          </a:xfrm>
          <a:prstGeom prst="rect">
            <a:avLst/>
          </a:prstGeom>
          <a:noFill/>
        </p:spPr>
        <p:txBody>
          <a:bodyPr wrap="none" rtlCol="0">
            <a:spAutoFit/>
          </a:bodyPr>
          <a:lstStyle/>
          <a:p>
            <a:endParaRPr lang="en-US" dirty="0"/>
          </a:p>
        </p:txBody>
      </p:sp>
      <p:sp>
        <p:nvSpPr>
          <p:cNvPr id="4" name="TextBox 3"/>
          <p:cNvSpPr txBox="1"/>
          <p:nvPr/>
        </p:nvSpPr>
        <p:spPr>
          <a:xfrm>
            <a:off x="5496687" y="2052320"/>
            <a:ext cx="4652536" cy="707886"/>
          </a:xfrm>
          <a:prstGeom prst="rect">
            <a:avLst/>
          </a:prstGeom>
          <a:noFill/>
        </p:spPr>
        <p:txBody>
          <a:bodyPr wrap="none" rtlCol="0">
            <a:spAutoFit/>
          </a:bodyPr>
          <a:lstStyle/>
          <a:p>
            <a:pPr algn="ctr"/>
            <a:r>
              <a:rPr lang="en-US" sz="2000" dirty="0" smtClean="0"/>
              <a:t>One </a:t>
            </a:r>
            <a:r>
              <a:rPr lang="en-US" sz="2000" dirty="0"/>
              <a:t>day of storage for the Roadmap’s</a:t>
            </a:r>
          </a:p>
          <a:p>
            <a:pPr algn="ctr"/>
            <a:r>
              <a:rPr lang="en-US" sz="2000" dirty="0"/>
              <a:t> 1,591-GW national grid =157,200 ESBs</a:t>
            </a:r>
            <a:r>
              <a:rPr lang="en-US" sz="2000" dirty="0" smtClean="0"/>
              <a:t>.</a:t>
            </a:r>
            <a:endParaRPr lang="en-US" sz="2000" dirty="0"/>
          </a:p>
        </p:txBody>
      </p:sp>
      <p:sp>
        <p:nvSpPr>
          <p:cNvPr id="6" name="TextBox 5"/>
          <p:cNvSpPr txBox="1"/>
          <p:nvPr/>
        </p:nvSpPr>
        <p:spPr>
          <a:xfrm>
            <a:off x="5429589" y="2885440"/>
            <a:ext cx="4809329" cy="707886"/>
          </a:xfrm>
          <a:prstGeom prst="rect">
            <a:avLst/>
          </a:prstGeom>
          <a:noFill/>
        </p:spPr>
        <p:txBody>
          <a:bodyPr wrap="none" rtlCol="0">
            <a:spAutoFit/>
          </a:bodyPr>
          <a:lstStyle/>
          <a:p>
            <a:pPr algn="ctr"/>
            <a:r>
              <a:rPr lang="en-US" sz="2000" dirty="0"/>
              <a:t> Built window-to-window, that many ESBs </a:t>
            </a:r>
          </a:p>
          <a:p>
            <a:pPr algn="ctr"/>
            <a:r>
              <a:rPr lang="en-US" sz="2000" dirty="0"/>
              <a:t>would cover 19 Manhattan islands</a:t>
            </a:r>
            <a:r>
              <a:rPr lang="en-US" sz="2000" dirty="0" smtClean="0"/>
              <a:t>.</a:t>
            </a:r>
            <a:endParaRPr lang="en-US" sz="2000" dirty="0"/>
          </a:p>
        </p:txBody>
      </p:sp>
      <p:sp>
        <p:nvSpPr>
          <p:cNvPr id="10" name="TextBox 9"/>
          <p:cNvSpPr txBox="1"/>
          <p:nvPr/>
        </p:nvSpPr>
        <p:spPr>
          <a:xfrm>
            <a:off x="4977400" y="4439920"/>
            <a:ext cx="5995399" cy="400110"/>
          </a:xfrm>
          <a:prstGeom prst="rect">
            <a:avLst/>
          </a:prstGeom>
          <a:noFill/>
        </p:spPr>
        <p:txBody>
          <a:bodyPr wrap="square" rtlCol="0">
            <a:spAutoFit/>
          </a:bodyPr>
          <a:lstStyle/>
          <a:p>
            <a:r>
              <a:rPr lang="en-US" sz="2000" dirty="0"/>
              <a:t>@ $0.20 per watt-hour, 24 hours of pumped hydro </a:t>
            </a:r>
            <a:r>
              <a:rPr lang="en-US" sz="2000" dirty="0" smtClean="0"/>
              <a:t>=</a:t>
            </a:r>
            <a:endParaRPr lang="en-US" sz="2000" dirty="0"/>
          </a:p>
        </p:txBody>
      </p:sp>
      <p:sp>
        <p:nvSpPr>
          <p:cNvPr id="11" name="TextBox 10"/>
          <p:cNvSpPr txBox="1"/>
          <p:nvPr/>
        </p:nvSpPr>
        <p:spPr>
          <a:xfrm>
            <a:off x="4297680" y="1391920"/>
            <a:ext cx="7670800" cy="553998"/>
          </a:xfrm>
          <a:prstGeom prst="rect">
            <a:avLst/>
          </a:prstGeom>
          <a:noFill/>
        </p:spPr>
        <p:txBody>
          <a:bodyPr wrap="square" rtlCol="0">
            <a:spAutoFit/>
          </a:bodyPr>
          <a:lstStyle/>
          <a:p>
            <a:r>
              <a:rPr lang="en-US" sz="3000" b="1" i="1" dirty="0">
                <a:solidFill>
                  <a:srgbClr val="FF0000"/>
                </a:solidFill>
              </a:rPr>
              <a:t>One ESB = 250 MWh of hydroelectric energy.</a:t>
            </a:r>
            <a:endParaRPr lang="en-US" sz="3000" dirty="0"/>
          </a:p>
        </p:txBody>
      </p:sp>
      <p:sp>
        <p:nvSpPr>
          <p:cNvPr id="12" name="TextBox 11"/>
          <p:cNvSpPr txBox="1"/>
          <p:nvPr/>
        </p:nvSpPr>
        <p:spPr>
          <a:xfrm>
            <a:off x="6767423" y="6191349"/>
            <a:ext cx="2194005" cy="430887"/>
          </a:xfrm>
          <a:prstGeom prst="rect">
            <a:avLst/>
          </a:prstGeom>
          <a:noFill/>
        </p:spPr>
        <p:txBody>
          <a:bodyPr wrap="none" rtlCol="0">
            <a:spAutoFit/>
          </a:bodyPr>
          <a:lstStyle/>
          <a:p>
            <a:r>
              <a:rPr lang="en-US" sz="2200" dirty="0"/>
              <a:t>It’s called “fuel.</a:t>
            </a:r>
            <a:r>
              <a:rPr lang="en-US" sz="2200" dirty="0" smtClean="0"/>
              <a:t>”</a:t>
            </a:r>
            <a:endParaRPr lang="en-US" sz="2200" dirty="0"/>
          </a:p>
        </p:txBody>
      </p:sp>
    </p:spTree>
    <p:extLst>
      <p:ext uri="{BB962C8B-B14F-4D97-AF65-F5344CB8AC3E}">
        <p14:creationId xmlns:p14="http://schemas.microsoft.com/office/powerpoint/2010/main" val="9004037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979" y="1015782"/>
            <a:ext cx="6541234" cy="1928738"/>
          </a:xfrm>
        </p:spPr>
        <p:txBody>
          <a:bodyPr>
            <a:noAutofit/>
          </a:bodyPr>
          <a:lstStyle/>
          <a:p>
            <a:pPr algn="l"/>
            <a:r>
              <a:rPr lang="en-US" sz="6000" b="1" i="1" dirty="0" smtClean="0"/>
              <a:t>The Big Takeaway:</a:t>
            </a:r>
            <a:br>
              <a:rPr lang="en-US" sz="6000" b="1" i="1" dirty="0" smtClean="0"/>
            </a:br>
            <a:endParaRPr lang="en-US" sz="6000" dirty="0"/>
          </a:p>
        </p:txBody>
      </p:sp>
      <p:sp>
        <p:nvSpPr>
          <p:cNvPr id="8" name="TextBox 7"/>
          <p:cNvSpPr txBox="1"/>
          <p:nvPr/>
        </p:nvSpPr>
        <p:spPr>
          <a:xfrm>
            <a:off x="4143764" y="2864462"/>
            <a:ext cx="4879664" cy="1292662"/>
          </a:xfrm>
          <a:prstGeom prst="rect">
            <a:avLst/>
          </a:prstGeom>
          <a:noFill/>
        </p:spPr>
        <p:txBody>
          <a:bodyPr wrap="square" rtlCol="0">
            <a:spAutoFit/>
          </a:bodyPr>
          <a:lstStyle/>
          <a:p>
            <a:pPr algn="ctr"/>
            <a:r>
              <a:rPr lang="en-US" sz="2600" dirty="0"/>
              <a:t>Fuel is </a:t>
            </a:r>
            <a:r>
              <a:rPr lang="en-US" sz="2600" dirty="0" smtClean="0"/>
              <a:t>storage. </a:t>
            </a:r>
          </a:p>
          <a:p>
            <a:pPr algn="ctr"/>
            <a:endParaRPr lang="en-US" sz="2600" dirty="0"/>
          </a:p>
          <a:p>
            <a:pPr algn="ctr"/>
            <a:r>
              <a:rPr lang="en-US" sz="2600" dirty="0" smtClean="0"/>
              <a:t>Renewables </a:t>
            </a:r>
            <a:r>
              <a:rPr lang="en-US" sz="2600" dirty="0"/>
              <a:t>are </a:t>
            </a:r>
            <a:r>
              <a:rPr lang="en-US" sz="2600" dirty="0" smtClean="0"/>
              <a:t>fuel</a:t>
            </a:r>
            <a:r>
              <a:rPr lang="en-US" sz="2600" dirty="0"/>
              <a:t>-free systems.</a:t>
            </a:r>
          </a:p>
        </p:txBody>
      </p:sp>
    </p:spTree>
    <p:extLst>
      <p:ext uri="{BB962C8B-B14F-4D97-AF65-F5344CB8AC3E}">
        <p14:creationId xmlns:p14="http://schemas.microsoft.com/office/powerpoint/2010/main" val="161717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50A390-D51E-4D5B-B76C-C4A96277D72A}"/>
              </a:ext>
            </a:extLst>
          </p:cNvPr>
          <p:cNvSpPr>
            <a:spLocks noGrp="1"/>
          </p:cNvSpPr>
          <p:nvPr>
            <p:ph type="title"/>
          </p:nvPr>
        </p:nvSpPr>
        <p:spPr>
          <a:xfrm>
            <a:off x="0" y="442151"/>
            <a:ext cx="6293556" cy="4713110"/>
          </a:xfrm>
        </p:spPr>
        <p:txBody>
          <a:bodyPr>
            <a:normAutofit/>
          </a:bodyPr>
          <a:lstStyle/>
          <a:p>
            <a:pPr algn="ctr"/>
            <a:r>
              <a:rPr lang="en-US" sz="5300" b="1" i="1" dirty="0" smtClean="0"/>
              <a:t>Another big </a:t>
            </a:r>
            <a:br>
              <a:rPr lang="en-US" sz="5300" b="1" i="1" dirty="0" smtClean="0"/>
            </a:br>
            <a:r>
              <a:rPr lang="en-US" sz="5300" b="1" i="1" dirty="0" smtClean="0"/>
              <a:t>takeaway:</a:t>
            </a:r>
            <a:r>
              <a:rPr lang="en-US" sz="2400" b="1" i="1" dirty="0" smtClean="0"/>
              <a:t/>
            </a:r>
            <a:br>
              <a:rPr lang="en-US" sz="2400" b="1" i="1" dirty="0" smtClean="0"/>
            </a:br>
            <a:r>
              <a:rPr lang="en-US" sz="2400" dirty="0" smtClean="0"/>
              <a:t/>
            </a:r>
            <a:br>
              <a:rPr lang="en-US" sz="2400" dirty="0" smtClean="0"/>
            </a:br>
            <a:r>
              <a:rPr lang="en-US" sz="2800" dirty="0" smtClean="0">
                <a:solidFill>
                  <a:srgbClr val="FF0000"/>
                </a:solidFill>
              </a:rPr>
              <a:t>Renewables are </a:t>
            </a:r>
            <a:r>
              <a:rPr lang="en-US" sz="2800" i="1" dirty="0" smtClean="0">
                <a:solidFill>
                  <a:srgbClr val="FF0000"/>
                </a:solidFill>
              </a:rPr>
              <a:t>INTER</a:t>
            </a:r>
            <a:r>
              <a:rPr lang="en-US" sz="2800" dirty="0" smtClean="0">
                <a:solidFill>
                  <a:srgbClr val="FF0000"/>
                </a:solidFill>
              </a:rPr>
              <a:t>-dependent.</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Nuclear power is </a:t>
            </a:r>
            <a:r>
              <a:rPr lang="en-US" sz="2800" i="1" dirty="0" smtClean="0">
                <a:solidFill>
                  <a:srgbClr val="FF0000"/>
                </a:solidFill>
              </a:rPr>
              <a:t>IN</a:t>
            </a:r>
            <a:r>
              <a:rPr lang="en-US" sz="2800" dirty="0" smtClean="0">
                <a:solidFill>
                  <a:srgbClr val="FF0000"/>
                </a:solidFill>
              </a:rPr>
              <a:t>-dependent.</a:t>
            </a:r>
            <a:br>
              <a:rPr lang="en-US" sz="2800" dirty="0" smtClean="0">
                <a:solidFill>
                  <a:srgbClr val="FF0000"/>
                </a:solidFill>
              </a:rPr>
            </a:br>
            <a:r>
              <a:rPr lang="en-US" sz="2400" dirty="0" smtClean="0">
                <a:solidFill>
                  <a:srgbClr val="FF0000"/>
                </a:solidFill>
              </a:rPr>
              <a:t/>
            </a:r>
            <a:br>
              <a:rPr lang="en-US" sz="2400" dirty="0" smtClean="0">
                <a:solidFill>
                  <a:srgbClr val="FF0000"/>
                </a:solidFill>
              </a:rPr>
            </a:br>
            <a:endParaRPr lang="en-US" sz="2400" dirty="0">
              <a:solidFill>
                <a:srgbClr val="3366FF"/>
              </a:solidFill>
            </a:endParaRPr>
          </a:p>
        </p:txBody>
      </p:sp>
      <p:sp>
        <p:nvSpPr>
          <p:cNvPr id="3" name="TextBox 2"/>
          <p:cNvSpPr txBox="1"/>
          <p:nvPr/>
        </p:nvSpPr>
        <p:spPr>
          <a:xfrm>
            <a:off x="4488392" y="3304169"/>
            <a:ext cx="4710335" cy="369332"/>
          </a:xfrm>
          <a:prstGeom prst="rect">
            <a:avLst/>
          </a:prstGeom>
          <a:noFill/>
        </p:spPr>
        <p:txBody>
          <a:bodyPr wrap="square" rtlCol="0">
            <a:spAutoFit/>
          </a:bodyPr>
          <a:lstStyle/>
          <a:p>
            <a:endParaRPr lang="en-US" dirty="0"/>
          </a:p>
        </p:txBody>
      </p:sp>
      <p:sp>
        <p:nvSpPr>
          <p:cNvPr id="4" name="Rectangle 3"/>
          <p:cNvSpPr/>
          <p:nvPr/>
        </p:nvSpPr>
        <p:spPr>
          <a:xfrm>
            <a:off x="6185637" y="775899"/>
            <a:ext cx="5662207" cy="5093702"/>
          </a:xfrm>
          <a:prstGeom prst="rect">
            <a:avLst/>
          </a:prstGeom>
        </p:spPr>
        <p:txBody>
          <a:bodyPr wrap="square">
            <a:spAutoFit/>
          </a:bodyPr>
          <a:lstStyle/>
          <a:p>
            <a:pPr algn="ctr"/>
            <a:r>
              <a:rPr lang="en-US" sz="2500" dirty="0" smtClean="0"/>
              <a:t>Without adequate </a:t>
            </a:r>
            <a:r>
              <a:rPr lang="en-US" sz="2500" dirty="0"/>
              <a:t>storage, the </a:t>
            </a:r>
            <a:r>
              <a:rPr lang="en-US" sz="2500" dirty="0" smtClean="0"/>
              <a:t>Roadmap </a:t>
            </a:r>
            <a:r>
              <a:rPr lang="en-US" sz="2500" dirty="0"/>
              <a:t>will need</a:t>
            </a:r>
            <a:r>
              <a:rPr lang="en-US" sz="2500" i="1" dirty="0"/>
              <a:t> </a:t>
            </a:r>
            <a:r>
              <a:rPr lang="en-US" sz="2500" dirty="0" smtClean="0"/>
              <a:t>backup </a:t>
            </a:r>
            <a:r>
              <a:rPr lang="en-US" sz="2500" dirty="0"/>
              <a:t>from coal, gas, </a:t>
            </a:r>
            <a:r>
              <a:rPr lang="en-US" sz="2500" dirty="0" smtClean="0"/>
              <a:t>nuclear </a:t>
            </a:r>
            <a:r>
              <a:rPr lang="en-US" sz="2500" dirty="0"/>
              <a:t>or pumped hydro during most of the 35-year buildout, to serve as training wheels until there are enough renewables in enough </a:t>
            </a:r>
            <a:r>
              <a:rPr lang="en-US" sz="2500" dirty="0" smtClean="0"/>
              <a:t>regions </a:t>
            </a:r>
            <a:r>
              <a:rPr lang="en-US" sz="2500" dirty="0"/>
              <a:t>to back each other up. </a:t>
            </a:r>
          </a:p>
          <a:p>
            <a:pPr algn="ctr"/>
            <a:r>
              <a:rPr lang="en-US" sz="2500" dirty="0"/>
              <a:t> </a:t>
            </a:r>
            <a:r>
              <a:rPr lang="en-US" sz="2500" i="1" dirty="0"/>
              <a:t> </a:t>
            </a:r>
            <a:endParaRPr lang="en-US" sz="2500" dirty="0"/>
          </a:p>
          <a:p>
            <a:pPr algn="ctr"/>
            <a:r>
              <a:rPr lang="en-US" sz="2500" dirty="0"/>
              <a:t>Coal, gas, hydro and </a:t>
            </a:r>
            <a:r>
              <a:rPr lang="en-US" sz="2500" dirty="0" smtClean="0"/>
              <a:t>nuclear </a:t>
            </a:r>
            <a:r>
              <a:rPr lang="en-US" sz="2500" dirty="0"/>
              <a:t>can operate on their own, independent of any other power plant. </a:t>
            </a:r>
            <a:r>
              <a:rPr lang="en-US" sz="2500" dirty="0" smtClean="0"/>
              <a:t>But wind and solar </a:t>
            </a:r>
            <a:r>
              <a:rPr lang="en-US" sz="2500" dirty="0"/>
              <a:t>plants need training wheels, until there are enough of them to get their collective act together and roll with the big boys. </a:t>
            </a:r>
          </a:p>
        </p:txBody>
      </p:sp>
    </p:spTree>
    <p:extLst>
      <p:ext uri="{BB962C8B-B14F-4D97-AF65-F5344CB8AC3E}">
        <p14:creationId xmlns:p14="http://schemas.microsoft.com/office/powerpoint/2010/main" val="332765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372"/>
            <a:ext cx="5725820" cy="2572947"/>
          </a:xfrm>
        </p:spPr>
        <p:txBody>
          <a:bodyPr>
            <a:noAutofit/>
          </a:bodyPr>
          <a:lstStyle/>
          <a:p>
            <a:pPr algn="ctr"/>
            <a:r>
              <a:rPr lang="en-US" sz="3200" b="1" i="1" dirty="0" smtClean="0">
                <a:solidFill>
                  <a:schemeClr val="tx1"/>
                </a:solidFill>
              </a:rPr>
              <a:t/>
            </a:r>
            <a:br>
              <a:rPr lang="en-US" sz="3200" b="1" i="1" dirty="0" smtClean="0">
                <a:solidFill>
                  <a:schemeClr val="tx1"/>
                </a:solidFill>
              </a:rPr>
            </a:br>
            <a:r>
              <a:rPr lang="en-US" sz="3200" b="1" i="1" dirty="0" smtClean="0">
                <a:solidFill>
                  <a:schemeClr val="tx1"/>
                </a:solidFill>
              </a:rPr>
              <a:t> </a:t>
            </a:r>
            <a:br>
              <a:rPr lang="en-US" sz="3200" b="1" i="1" dirty="0" smtClean="0">
                <a:solidFill>
                  <a:schemeClr val="tx1"/>
                </a:solidFill>
              </a:rPr>
            </a:br>
            <a:r>
              <a:rPr lang="en-US" sz="3200" b="1" i="1" dirty="0" smtClean="0">
                <a:solidFill>
                  <a:schemeClr val="tx1"/>
                </a:solidFill>
              </a:rPr>
              <a:t/>
            </a:r>
            <a:br>
              <a:rPr lang="en-US" sz="3200" b="1" i="1" dirty="0" smtClean="0">
                <a:solidFill>
                  <a:schemeClr val="tx1"/>
                </a:solidFill>
              </a:rPr>
            </a:br>
            <a:r>
              <a:rPr lang="en-US" sz="3200" b="1" i="1" dirty="0" smtClean="0">
                <a:solidFill>
                  <a:schemeClr val="tx1"/>
                </a:solidFill>
              </a:rPr>
              <a:t>CLIMATE </a:t>
            </a:r>
            <a:r>
              <a:rPr lang="en-US" sz="3200" b="1" i="1" dirty="0" smtClean="0">
                <a:solidFill>
                  <a:schemeClr val="tx1"/>
                </a:solidFill>
              </a:rPr>
              <a:t>CHANGE</a:t>
            </a:r>
            <a:r>
              <a:rPr lang="en-US" sz="3200" b="1" i="1" dirty="0">
                <a:solidFill>
                  <a:schemeClr val="tx1"/>
                </a:solidFill>
              </a:rPr>
              <a:t/>
            </a:r>
            <a:br>
              <a:rPr lang="en-US" sz="3200" b="1" i="1" dirty="0">
                <a:solidFill>
                  <a:schemeClr val="tx1"/>
                </a:solidFill>
              </a:rPr>
            </a:br>
            <a:r>
              <a:rPr lang="en-US" sz="3200" b="1" i="1" dirty="0" smtClean="0">
                <a:solidFill>
                  <a:schemeClr val="tx1"/>
                </a:solidFill>
              </a:rPr>
              <a:t>will bring</a:t>
            </a:r>
            <a:r>
              <a:rPr lang="en-US" sz="3200" b="1" i="1" dirty="0" smtClean="0">
                <a:solidFill>
                  <a:schemeClr val="tx1"/>
                </a:solidFill>
              </a:rPr>
              <a:t> </a:t>
            </a:r>
            <a:r>
              <a:rPr lang="en-US" sz="3200" b="1" i="1" dirty="0" smtClean="0">
                <a:solidFill>
                  <a:schemeClr val="tx1"/>
                </a:solidFill>
              </a:rPr>
              <a:t/>
            </a:r>
            <a:br>
              <a:rPr lang="en-US" sz="3200" b="1" i="1" dirty="0" smtClean="0">
                <a:solidFill>
                  <a:schemeClr val="tx1"/>
                </a:solidFill>
              </a:rPr>
            </a:br>
            <a:r>
              <a:rPr lang="en-US" sz="3200" b="1" i="1" dirty="0" smtClean="0">
                <a:solidFill>
                  <a:schemeClr val="tx1"/>
                </a:solidFill>
              </a:rPr>
              <a:t>CHANGING WEATHER </a:t>
            </a:r>
            <a:br>
              <a:rPr lang="en-US" sz="3200" b="1" i="1" dirty="0" smtClean="0">
                <a:solidFill>
                  <a:schemeClr val="tx1"/>
                </a:solidFill>
              </a:rPr>
            </a:br>
            <a:r>
              <a:rPr lang="en-US" sz="3200" b="1" i="1" dirty="0" smtClean="0">
                <a:solidFill>
                  <a:schemeClr val="tx1"/>
                </a:solidFill>
              </a:rPr>
              <a:t>PATTERNS</a:t>
            </a:r>
            <a:r>
              <a:rPr lang="en-US" sz="3200" b="1" i="1" dirty="0" smtClean="0">
                <a:solidFill>
                  <a:schemeClr val="tx1"/>
                </a:solidFill>
              </a:rPr>
              <a:t>.</a:t>
            </a:r>
            <a:br>
              <a:rPr lang="en-US" sz="3200" b="1" i="1" dirty="0" smtClean="0">
                <a:solidFill>
                  <a:schemeClr val="tx1"/>
                </a:solidFill>
              </a:rPr>
            </a:br>
            <a:r>
              <a:rPr lang="en-US" sz="3200" b="1" i="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200" dirty="0">
              <a:solidFill>
                <a:schemeClr val="tx1"/>
              </a:solidFill>
            </a:endParaRPr>
          </a:p>
        </p:txBody>
      </p:sp>
      <p:sp>
        <p:nvSpPr>
          <p:cNvPr id="3" name="Text Placeholder 2"/>
          <p:cNvSpPr>
            <a:spLocks noGrp="1"/>
          </p:cNvSpPr>
          <p:nvPr>
            <p:ph type="body" idx="1"/>
          </p:nvPr>
        </p:nvSpPr>
        <p:spPr>
          <a:xfrm>
            <a:off x="2529211" y="3800872"/>
            <a:ext cx="7480176" cy="1589618"/>
          </a:xfrm>
        </p:spPr>
        <p:txBody>
          <a:bodyPr>
            <a:noAutofit/>
          </a:bodyPr>
          <a:lstStyle/>
          <a:p>
            <a:pPr algn="ctr"/>
            <a:endParaRPr lang="en-US" sz="2200" dirty="0" smtClean="0">
              <a:solidFill>
                <a:srgbClr val="FF0000"/>
              </a:solidFill>
            </a:endParaRPr>
          </a:p>
          <a:p>
            <a:pPr algn="ctr"/>
            <a:endParaRPr lang="en-US" sz="1200" dirty="0">
              <a:solidFill>
                <a:srgbClr val="FF0000"/>
              </a:solidFill>
            </a:endParaRPr>
          </a:p>
          <a:p>
            <a:pPr algn="ctr"/>
            <a:endParaRPr lang="en-US" sz="2200" dirty="0" smtClean="0">
              <a:solidFill>
                <a:schemeClr val="tx1"/>
              </a:solidFill>
            </a:endParaRPr>
          </a:p>
          <a:p>
            <a:pPr algn="ctr"/>
            <a:r>
              <a:rPr lang="en-US" sz="2200" dirty="0" smtClean="0"/>
              <a:t>The </a:t>
            </a:r>
            <a:r>
              <a:rPr lang="en-US" sz="2200" dirty="0"/>
              <a:t>long-term success of a fuel-free, weather-dependent</a:t>
            </a:r>
            <a:br>
              <a:rPr lang="en-US" sz="2200" dirty="0"/>
            </a:br>
            <a:r>
              <a:rPr lang="en-US" sz="2200" dirty="0" smtClean="0"/>
              <a:t>grid </a:t>
            </a:r>
            <a:r>
              <a:rPr lang="en-US" sz="2200" dirty="0"/>
              <a:t>depends upon </a:t>
            </a:r>
            <a:r>
              <a:rPr lang="en-US" sz="2200" dirty="0" smtClean="0"/>
              <a:t>optimum siting, which in turn depends upon accurate, </a:t>
            </a:r>
            <a:r>
              <a:rPr lang="en-US" sz="2200" dirty="0" smtClean="0"/>
              <a:t>long</a:t>
            </a:r>
            <a:r>
              <a:rPr lang="en-US" sz="2200" dirty="0"/>
              <a:t>-</a:t>
            </a:r>
            <a:r>
              <a:rPr lang="en-US" sz="2200" dirty="0" smtClean="0"/>
              <a:t>ter</a:t>
            </a:r>
            <a:r>
              <a:rPr lang="en-US" sz="2200" dirty="0" smtClean="0"/>
              <a:t>m </a:t>
            </a:r>
            <a:r>
              <a:rPr lang="en-US" sz="2200" dirty="0" smtClean="0"/>
              <a:t>weather </a:t>
            </a:r>
            <a:r>
              <a:rPr lang="en-US" sz="2200" dirty="0"/>
              <a:t>prediction. </a:t>
            </a:r>
            <a:endParaRPr lang="en-US" sz="2200" dirty="0" smtClean="0"/>
          </a:p>
        </p:txBody>
      </p:sp>
      <p:sp>
        <p:nvSpPr>
          <p:cNvPr id="6" name="TextBox 5"/>
          <p:cNvSpPr txBox="1"/>
          <p:nvPr/>
        </p:nvSpPr>
        <p:spPr>
          <a:xfrm>
            <a:off x="87585" y="2795204"/>
            <a:ext cx="5550651" cy="1815882"/>
          </a:xfrm>
          <a:prstGeom prst="rect">
            <a:avLst/>
          </a:prstGeom>
          <a:noFill/>
        </p:spPr>
        <p:txBody>
          <a:bodyPr wrap="square" rtlCol="0">
            <a:spAutoFit/>
          </a:bodyPr>
          <a:lstStyle/>
          <a:p>
            <a:pPr algn="ctr"/>
            <a:r>
              <a:rPr lang="en-US" sz="2800" i="1" dirty="0">
                <a:solidFill>
                  <a:srgbClr val="FF0000"/>
                </a:solidFill>
              </a:rPr>
              <a:t>Since wind and solar </a:t>
            </a:r>
            <a:endParaRPr lang="en-US" sz="2800" i="1" dirty="0" smtClean="0">
              <a:solidFill>
                <a:srgbClr val="FF0000"/>
              </a:solidFill>
            </a:endParaRPr>
          </a:p>
          <a:p>
            <a:pPr algn="ctr"/>
            <a:r>
              <a:rPr lang="en-US" sz="2800" i="1" dirty="0" smtClean="0">
                <a:solidFill>
                  <a:srgbClr val="FF0000"/>
                </a:solidFill>
              </a:rPr>
              <a:t>are </a:t>
            </a:r>
            <a:r>
              <a:rPr lang="en-US" sz="2800" i="1" dirty="0">
                <a:solidFill>
                  <a:srgbClr val="FF0000"/>
                </a:solidFill>
              </a:rPr>
              <a:t>weather-dependent,</a:t>
            </a:r>
          </a:p>
          <a:p>
            <a:pPr algn="ctr"/>
            <a:r>
              <a:rPr lang="en-US" sz="2800" i="1" dirty="0">
                <a:solidFill>
                  <a:srgbClr val="FF0000"/>
                </a:solidFill>
              </a:rPr>
              <a:t> how can we depend on them </a:t>
            </a:r>
          </a:p>
          <a:p>
            <a:pPr algn="ctr"/>
            <a:r>
              <a:rPr lang="en-US" sz="2800" i="1" dirty="0">
                <a:solidFill>
                  <a:srgbClr val="FF0000"/>
                </a:solidFill>
              </a:rPr>
              <a:t>if we can’t depend on the weather?</a:t>
            </a:r>
          </a:p>
        </p:txBody>
      </p:sp>
      <p:pic>
        <p:nvPicPr>
          <p:cNvPr id="7" name="Picture 6" descr="Snow on Pane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116" y="115893"/>
            <a:ext cx="6455232" cy="4596908"/>
          </a:xfrm>
          <a:prstGeom prst="rect">
            <a:avLst/>
          </a:prstGeom>
        </p:spPr>
      </p:pic>
      <p:sp>
        <p:nvSpPr>
          <p:cNvPr id="4" name="TextBox 3"/>
          <p:cNvSpPr txBox="1"/>
          <p:nvPr/>
        </p:nvSpPr>
        <p:spPr>
          <a:xfrm>
            <a:off x="1039343" y="2278303"/>
            <a:ext cx="3771474" cy="892552"/>
          </a:xfrm>
          <a:prstGeom prst="rect">
            <a:avLst/>
          </a:prstGeom>
          <a:noFill/>
        </p:spPr>
        <p:txBody>
          <a:bodyPr wrap="none" rtlCol="0">
            <a:spAutoFit/>
          </a:bodyPr>
          <a:lstStyle/>
          <a:p>
            <a:r>
              <a:rPr lang="en-US" sz="2500" b="1" dirty="0"/>
              <a:t>Which poses a problem:</a:t>
            </a:r>
            <a:r>
              <a:rPr lang="en-US" sz="2600" b="1" i="1" dirty="0"/>
              <a:t/>
            </a:r>
            <a:br>
              <a:rPr lang="en-US" sz="2600" b="1" i="1" dirty="0"/>
            </a:br>
            <a:endParaRPr lang="en-US" sz="2600" dirty="0"/>
          </a:p>
        </p:txBody>
      </p:sp>
      <p:sp>
        <p:nvSpPr>
          <p:cNvPr id="5" name="TextBox 4"/>
          <p:cNvSpPr txBox="1"/>
          <p:nvPr/>
        </p:nvSpPr>
        <p:spPr>
          <a:xfrm>
            <a:off x="4799549" y="6118694"/>
            <a:ext cx="2939500" cy="1046440"/>
          </a:xfrm>
          <a:prstGeom prst="rect">
            <a:avLst/>
          </a:prstGeom>
          <a:noFill/>
        </p:spPr>
        <p:txBody>
          <a:bodyPr wrap="square" rtlCol="0">
            <a:spAutoFit/>
          </a:bodyPr>
          <a:lstStyle/>
          <a:p>
            <a:r>
              <a:rPr lang="en-US" sz="2200" i="1" dirty="0">
                <a:solidFill>
                  <a:srgbClr val="FF0000"/>
                </a:solidFill>
              </a:rPr>
              <a:t>Which no longer exists.</a:t>
            </a:r>
            <a:br>
              <a:rPr lang="en-US" sz="2200" i="1" dirty="0">
                <a:solidFill>
                  <a:srgbClr val="FF0000"/>
                </a:solidFill>
              </a:rPr>
            </a:br>
            <a:endParaRPr lang="en-US" sz="2200" i="1" dirty="0">
              <a:solidFill>
                <a:srgbClr val="FF0000"/>
              </a:solidFill>
            </a:endParaRPr>
          </a:p>
          <a:p>
            <a:endParaRPr lang="en-US" dirty="0"/>
          </a:p>
        </p:txBody>
      </p:sp>
    </p:spTree>
    <p:extLst>
      <p:ext uri="{BB962C8B-B14F-4D97-AF65-F5344CB8AC3E}">
        <p14:creationId xmlns:p14="http://schemas.microsoft.com/office/powerpoint/2010/main" val="13515061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316539-74DA-4A93-8704-F0CEDA31C097}"/>
              </a:ext>
            </a:extLst>
          </p:cNvPr>
          <p:cNvSpPr>
            <a:spLocks noGrp="1"/>
          </p:cNvSpPr>
          <p:nvPr>
            <p:ph type="title"/>
          </p:nvPr>
        </p:nvSpPr>
        <p:spPr>
          <a:xfrm>
            <a:off x="1066801" y="0"/>
            <a:ext cx="10437811" cy="1442720"/>
          </a:xfrm>
        </p:spPr>
        <p:txBody>
          <a:bodyPr>
            <a:normAutofit/>
          </a:bodyPr>
          <a:lstStyle/>
          <a:p>
            <a:pPr algn="ctr"/>
            <a:r>
              <a:rPr lang="en-US" sz="4000" b="1" i="1" dirty="0" smtClean="0"/>
              <a:t>Green elephants </a:t>
            </a:r>
            <a:br>
              <a:rPr lang="en-US" sz="4000" b="1" i="1" dirty="0" smtClean="0"/>
            </a:br>
            <a:r>
              <a:rPr lang="en-US" sz="4000" b="1" i="1" dirty="0" smtClean="0"/>
              <a:t>with training wheels</a:t>
            </a:r>
            <a:endParaRPr lang="en-US" sz="4000" b="1" i="1" dirty="0">
              <a:solidFill>
                <a:srgbClr val="3366FF"/>
              </a:solidFill>
            </a:endParaRPr>
          </a:p>
        </p:txBody>
      </p:sp>
      <p:sp>
        <p:nvSpPr>
          <p:cNvPr id="4" name="Text Placeholder 3"/>
          <p:cNvSpPr>
            <a:spLocks noGrp="1"/>
          </p:cNvSpPr>
          <p:nvPr>
            <p:ph type="body" idx="1"/>
          </p:nvPr>
        </p:nvSpPr>
        <p:spPr>
          <a:xfrm>
            <a:off x="870381" y="1358723"/>
            <a:ext cx="5427619" cy="5293641"/>
          </a:xfrm>
        </p:spPr>
        <p:txBody>
          <a:bodyPr>
            <a:noAutofit/>
          </a:bodyPr>
          <a:lstStyle/>
          <a:p>
            <a:pPr algn="ctr">
              <a:tabLst>
                <a:tab pos="514350" algn="l"/>
              </a:tabLst>
            </a:pPr>
            <a:r>
              <a:rPr lang="en-US" sz="1900" dirty="0"/>
              <a:t> An interdependent, fuel-free grid is an all-or-nothing proposition – all (or most) of the pieces have to be in place, in order for the whole thing to (hopefully) work.</a:t>
            </a:r>
          </a:p>
          <a:p>
            <a:pPr lvl="0" algn="ctr">
              <a:tabLst>
                <a:tab pos="514350" algn="l"/>
              </a:tabLst>
            </a:pPr>
            <a:r>
              <a:rPr lang="en-US" sz="1900" dirty="0" smtClean="0"/>
              <a:t>Fueled power plants are </a:t>
            </a:r>
            <a:r>
              <a:rPr lang="en-US" sz="1900" dirty="0" smtClean="0"/>
              <a:t>entirely different</a:t>
            </a:r>
            <a:r>
              <a:rPr lang="en-US" sz="1900" dirty="0" smtClean="0"/>
              <a:t>. </a:t>
            </a:r>
            <a:r>
              <a:rPr lang="en-US" sz="1900" dirty="0" smtClean="0"/>
              <a:t>If </a:t>
            </a:r>
            <a:r>
              <a:rPr lang="en-US" sz="1900" dirty="0"/>
              <a:t>we launch a buildout of </a:t>
            </a:r>
            <a:r>
              <a:rPr lang="en-US" sz="1900" dirty="0" smtClean="0"/>
              <a:t>fueled </a:t>
            </a:r>
            <a:r>
              <a:rPr lang="en-US" sz="1900" dirty="0"/>
              <a:t>plants </a:t>
            </a:r>
            <a:r>
              <a:rPr lang="en-US" sz="1900" dirty="0" smtClean="0"/>
              <a:t>and </a:t>
            </a:r>
            <a:r>
              <a:rPr lang="en-US" sz="1900" dirty="0"/>
              <a:t>abandon it halfway through, </a:t>
            </a:r>
            <a:r>
              <a:rPr lang="en-US" sz="1900" dirty="0" smtClean="0"/>
              <a:t>we </a:t>
            </a:r>
            <a:r>
              <a:rPr lang="en-US" sz="1900" dirty="0"/>
              <a:t>would still have a collection of </a:t>
            </a:r>
            <a:r>
              <a:rPr lang="en-US" sz="1900" dirty="0" smtClean="0"/>
              <a:t>fully </a:t>
            </a:r>
            <a:r>
              <a:rPr lang="en-US" sz="1900" dirty="0"/>
              <a:t>functioning, independent power </a:t>
            </a:r>
            <a:r>
              <a:rPr lang="en-US" sz="1900" dirty="0" smtClean="0"/>
              <a:t>plants.</a:t>
            </a:r>
            <a:endParaRPr lang="en-US" sz="1900" dirty="0"/>
          </a:p>
          <a:p>
            <a:pPr lvl="0" algn="ctr">
              <a:tabLst>
                <a:tab pos="514350" algn="l"/>
              </a:tabLst>
            </a:pPr>
            <a:r>
              <a:rPr lang="en-US" sz="1900" dirty="0" smtClean="0"/>
              <a:t>But if </a:t>
            </a:r>
            <a:r>
              <a:rPr lang="en-US" sz="1900" dirty="0"/>
              <a:t>we launch the Roadmap and </a:t>
            </a:r>
            <a:r>
              <a:rPr lang="en-US" sz="1900" dirty="0" smtClean="0"/>
              <a:t>abandon </a:t>
            </a:r>
            <a:r>
              <a:rPr lang="en-US" sz="1900" dirty="0"/>
              <a:t>it </a:t>
            </a:r>
            <a:r>
              <a:rPr lang="en-US" sz="1900" dirty="0" smtClean="0"/>
              <a:t>halfway </a:t>
            </a:r>
            <a:r>
              <a:rPr lang="en-US" sz="1900" dirty="0"/>
              <a:t>through, </a:t>
            </a:r>
            <a:r>
              <a:rPr lang="en-US" sz="1900" dirty="0" smtClean="0"/>
              <a:t>we’d </a:t>
            </a:r>
            <a:r>
              <a:rPr lang="en-US" sz="1900" dirty="0"/>
              <a:t>have a herd </a:t>
            </a:r>
            <a:r>
              <a:rPr lang="en-US" sz="1900" dirty="0" smtClean="0"/>
              <a:t>of </a:t>
            </a:r>
            <a:r>
              <a:rPr lang="en-US" sz="1900" dirty="0"/>
              <a:t>green elephants that will always need training wheels.</a:t>
            </a:r>
          </a:p>
          <a:p>
            <a:pPr algn="ctr">
              <a:tabLst>
                <a:tab pos="514350" algn="l"/>
              </a:tabLst>
            </a:pPr>
            <a:r>
              <a:rPr lang="en-US" sz="1900" dirty="0" smtClean="0"/>
              <a:t>And since coal is </a:t>
            </a:r>
            <a:r>
              <a:rPr lang="en-US" sz="1900" i="1" dirty="0" smtClean="0"/>
              <a:t>verboten,</a:t>
            </a:r>
            <a:r>
              <a:rPr lang="en-US" sz="1900" dirty="0" smtClean="0"/>
              <a:t> and since nuclear is the work of the devil, and since we can’t build more </a:t>
            </a:r>
            <a:r>
              <a:rPr lang="en-US" sz="1900" dirty="0" smtClean="0"/>
              <a:t>rivers, the only acceptable backup is . . .</a:t>
            </a:r>
            <a:endParaRPr lang="en-US" sz="1900" dirty="0"/>
          </a:p>
        </p:txBody>
      </p:sp>
      <p:pic>
        <p:nvPicPr>
          <p:cNvPr id="6" name="Picture 5" descr="Green elepha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140" y="1584960"/>
            <a:ext cx="5168565" cy="3718560"/>
          </a:xfrm>
          <a:prstGeom prst="rect">
            <a:avLst/>
          </a:prstGeom>
        </p:spPr>
      </p:pic>
      <p:sp>
        <p:nvSpPr>
          <p:cNvPr id="8" name="Oval 7"/>
          <p:cNvSpPr/>
          <p:nvPr/>
        </p:nvSpPr>
        <p:spPr>
          <a:xfrm>
            <a:off x="10179992" y="4883016"/>
            <a:ext cx="1189048" cy="1212983"/>
          </a:xfrm>
          <a:prstGeom prst="ellipse">
            <a:avLst/>
          </a:prstGeom>
          <a:solidFill>
            <a:srgbClr val="7F7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8432800" y="4851398"/>
            <a:ext cx="1188720" cy="1193802"/>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5418463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165E4-C741-4A19-B410-9112D70A9687}"/>
              </a:ext>
            </a:extLst>
          </p:cNvPr>
          <p:cNvSpPr>
            <a:spLocks noGrp="1"/>
          </p:cNvSpPr>
          <p:nvPr>
            <p:ph type="title"/>
          </p:nvPr>
        </p:nvSpPr>
        <p:spPr>
          <a:xfrm>
            <a:off x="4723223" y="0"/>
            <a:ext cx="7466557" cy="6415945"/>
          </a:xfrm>
        </p:spPr>
        <p:txBody>
          <a:bodyPr>
            <a:noAutofit/>
          </a:bodyPr>
          <a:lstStyle/>
          <a:p>
            <a:r>
              <a:rPr lang="en-US" sz="3300" b="1" i="1" dirty="0"/>
              <a:t>Natural Gas </a:t>
            </a:r>
            <a:r>
              <a:rPr lang="en-US" sz="3300" b="1" i="1" dirty="0" smtClean="0"/>
              <a:t>–– </a:t>
            </a:r>
            <a:r>
              <a:rPr lang="en-US" sz="3300" b="1" i="1" dirty="0"/>
              <a:t>the polite term for methane</a:t>
            </a:r>
            <a:r>
              <a:rPr lang="en-US" sz="2400" i="1" dirty="0"/>
              <a:t/>
            </a:r>
            <a:br>
              <a:rPr lang="en-US" sz="2400" i="1" dirty="0"/>
            </a:br>
            <a:r>
              <a:rPr lang="en-US" sz="2400" dirty="0"/>
              <a:t/>
            </a:r>
            <a:br>
              <a:rPr lang="en-US" sz="2400" dirty="0"/>
            </a:br>
            <a:r>
              <a:rPr lang="en-US" sz="2200" i="1" dirty="0" smtClean="0"/>
              <a:t>"</a:t>
            </a:r>
            <a:r>
              <a:rPr lang="en-US" sz="2200" i="1" dirty="0"/>
              <a:t>We need about 3,000 feet of altitude, we need flat land, we need 300 days of sunlight, and we need to be near a gas pipe. Because for all of these big utility-scale solar plants – whether it's wind or solar – everybody is looking at gas as the supplementary fuel. </a:t>
            </a:r>
            <a:r>
              <a:rPr lang="en-US" sz="2200" b="1" i="1" dirty="0"/>
              <a:t>The plants that we're building, the wind plants and the solar plants, are gas plants</a:t>
            </a:r>
            <a:r>
              <a:rPr lang="en-US" sz="2200" b="1" i="1" dirty="0" smtClean="0"/>
              <a:t>.</a:t>
            </a:r>
            <a:r>
              <a:rPr lang="en-US" sz="2200" i="1" dirty="0" smtClean="0"/>
              <a:t>”    </a:t>
            </a:r>
            <a:r>
              <a:rPr lang="en-US" sz="2400" dirty="0"/>
              <a:t/>
            </a:r>
            <a:br>
              <a:rPr lang="en-US" sz="2400" dirty="0"/>
            </a:br>
            <a:r>
              <a:rPr lang="en-US" sz="2400" i="1" dirty="0"/>
              <a:t> </a:t>
            </a:r>
            <a:r>
              <a:rPr lang="en-US" sz="2400" dirty="0"/>
              <a:t/>
            </a:r>
            <a:br>
              <a:rPr lang="en-US" sz="2400" dirty="0"/>
            </a:br>
            <a:r>
              <a:rPr lang="en-US" sz="2200" i="1" dirty="0"/>
              <a:t>– </a:t>
            </a:r>
            <a:r>
              <a:rPr lang="en-US" sz="2000" dirty="0"/>
              <a:t>Robert F. Kennedy, Jr.</a:t>
            </a:r>
            <a:br>
              <a:rPr lang="en-US" sz="2000" dirty="0"/>
            </a:br>
            <a:r>
              <a:rPr lang="en-US" sz="2000" dirty="0"/>
              <a:t>   Environmental activist </a:t>
            </a:r>
            <a:br>
              <a:rPr lang="en-US" sz="2000" dirty="0"/>
            </a:br>
            <a:r>
              <a:rPr lang="en-US" sz="2000" dirty="0"/>
              <a:t> </a:t>
            </a:r>
            <a:br>
              <a:rPr lang="en-US" sz="2000" dirty="0"/>
            </a:br>
            <a:r>
              <a:rPr lang="en-US" sz="2000" dirty="0"/>
              <a:t>   Member of the board of Bright Source </a:t>
            </a:r>
            <a:br>
              <a:rPr lang="en-US" sz="2000" dirty="0"/>
            </a:br>
            <a:r>
              <a:rPr lang="en-US" sz="2000" dirty="0"/>
              <a:t>   Developers of the Ivanpah Solar Station</a:t>
            </a:r>
            <a:br>
              <a:rPr lang="en-US" sz="2000" dirty="0"/>
            </a:br>
            <a:r>
              <a:rPr lang="en-US" sz="2000" dirty="0"/>
              <a:t>   On the California / Nevada border</a:t>
            </a:r>
            <a:br>
              <a:rPr lang="en-US" sz="2000" dirty="0"/>
            </a:br>
            <a:endParaRPr lang="en-US" sz="2000" dirty="0">
              <a:solidFill>
                <a:srgbClr val="3366FF"/>
              </a:solidFill>
            </a:endParaRPr>
          </a:p>
        </p:txBody>
      </p:sp>
      <p:pic>
        <p:nvPicPr>
          <p:cNvPr id="4" name="Picture 3" descr="IvanpahNatGas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59" y="3271520"/>
            <a:ext cx="5928611" cy="3444240"/>
          </a:xfrm>
          <a:prstGeom prst="rect">
            <a:avLst/>
          </a:prstGeom>
        </p:spPr>
      </p:pic>
      <p:sp>
        <p:nvSpPr>
          <p:cNvPr id="8" name="TextBox 7"/>
          <p:cNvSpPr txBox="1"/>
          <p:nvPr/>
        </p:nvSpPr>
        <p:spPr>
          <a:xfrm>
            <a:off x="2025386" y="1215307"/>
            <a:ext cx="184666" cy="369332"/>
          </a:xfrm>
          <a:prstGeom prst="rect">
            <a:avLst/>
          </a:prstGeom>
          <a:noFill/>
        </p:spPr>
        <p:txBody>
          <a:bodyPr wrap="none" rtlCol="0">
            <a:spAutoFit/>
          </a:bodyPr>
          <a:lstStyle/>
          <a:p>
            <a:endParaRPr lang="en-US" dirty="0"/>
          </a:p>
        </p:txBody>
      </p:sp>
      <p:sp>
        <p:nvSpPr>
          <p:cNvPr id="3" name="TextBox 2"/>
          <p:cNvSpPr txBox="1"/>
          <p:nvPr/>
        </p:nvSpPr>
        <p:spPr>
          <a:xfrm>
            <a:off x="2238123" y="1669542"/>
            <a:ext cx="184666" cy="369332"/>
          </a:xfrm>
          <a:prstGeom prst="rect">
            <a:avLst/>
          </a:prstGeom>
          <a:noFill/>
        </p:spPr>
        <p:txBody>
          <a:bodyPr wrap="none" rtlCol="0">
            <a:spAutoFit/>
          </a:bodyPr>
          <a:lstStyle/>
          <a:p>
            <a:endParaRPr lang="en-US" dirty="0"/>
          </a:p>
        </p:txBody>
      </p:sp>
      <p:pic>
        <p:nvPicPr>
          <p:cNvPr id="5" name="Picture 4" descr="Ivanpa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7" y="89494"/>
            <a:ext cx="4607959" cy="3066862"/>
          </a:xfrm>
          <a:prstGeom prst="rect">
            <a:avLst/>
          </a:prstGeom>
        </p:spPr>
      </p:pic>
    </p:spTree>
    <p:extLst>
      <p:ext uri="{BB962C8B-B14F-4D97-AF65-F5344CB8AC3E}">
        <p14:creationId xmlns:p14="http://schemas.microsoft.com/office/powerpoint/2010/main" val="45234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0856" y="0"/>
            <a:ext cx="14376347" cy="9959911"/>
          </a:xfrm>
          <a:prstGeom prst="rect">
            <a:avLst/>
          </a:prstGeom>
        </p:spPr>
      </p:pic>
      <p:sp>
        <p:nvSpPr>
          <p:cNvPr id="2" name="Title 1">
            <a:extLst>
              <a:ext uri="{FF2B5EF4-FFF2-40B4-BE49-F238E27FC236}">
                <a16:creationId xmlns="" xmlns:a16="http://schemas.microsoft.com/office/drawing/2014/main" id="{A0F010A0-5425-4C48-A8BF-404F23B7CECB}"/>
              </a:ext>
            </a:extLst>
          </p:cNvPr>
          <p:cNvSpPr>
            <a:spLocks noGrp="1"/>
          </p:cNvSpPr>
          <p:nvPr>
            <p:ph type="title"/>
          </p:nvPr>
        </p:nvSpPr>
        <p:spPr>
          <a:xfrm>
            <a:off x="974376" y="744513"/>
            <a:ext cx="8528515" cy="2507255"/>
          </a:xfrm>
        </p:spPr>
        <p:txBody>
          <a:bodyPr>
            <a:normAutofit/>
          </a:bodyPr>
          <a:lstStyle/>
          <a:p>
            <a:pPr algn="l"/>
            <a:r>
              <a:rPr lang="en-US" sz="4400" b="1" i="1" dirty="0" smtClean="0">
                <a:solidFill>
                  <a:schemeClr val="bg1"/>
                </a:solidFill>
              </a:rPr>
              <a:t>“There are no passengers on Spaceship Earth. We are all crew.”</a:t>
            </a:r>
            <a:r>
              <a:rPr lang="en-US" sz="2400" i="1" dirty="0" smtClean="0">
                <a:solidFill>
                  <a:schemeClr val="bg1"/>
                </a:solidFill>
              </a:rPr>
              <a:t> </a:t>
            </a:r>
            <a:br>
              <a:rPr lang="en-US" sz="2400" i="1" dirty="0" smtClean="0">
                <a:solidFill>
                  <a:schemeClr val="bg1"/>
                </a:solidFill>
              </a:rPr>
            </a:br>
            <a:r>
              <a:rPr lang="en-US" sz="2400" i="1" dirty="0" smtClean="0">
                <a:solidFill>
                  <a:schemeClr val="bg1"/>
                </a:solidFill>
              </a:rPr>
              <a:t> </a:t>
            </a:r>
            <a:r>
              <a:rPr lang="en-US" sz="2400" dirty="0" smtClean="0">
                <a:solidFill>
                  <a:schemeClr val="bg1"/>
                </a:solidFill>
              </a:rPr>
              <a:t>– </a:t>
            </a:r>
            <a:r>
              <a:rPr lang="en-US" sz="2400" dirty="0">
                <a:solidFill>
                  <a:schemeClr val="bg1"/>
                </a:solidFill>
              </a:rPr>
              <a:t>Marshall McLuhan</a:t>
            </a:r>
          </a:p>
        </p:txBody>
      </p:sp>
    </p:spTree>
    <p:extLst>
      <p:ext uri="{BB962C8B-B14F-4D97-AF65-F5344CB8AC3E}">
        <p14:creationId xmlns:p14="http://schemas.microsoft.com/office/powerpoint/2010/main" val="99480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2878816"/>
            <a:ext cx="9048500" cy="12871687"/>
          </a:xfrm>
          <a:prstGeom prst="rect">
            <a:avLst/>
          </a:prstGeom>
        </p:spPr>
      </p:pic>
      <p:sp>
        <p:nvSpPr>
          <p:cNvPr id="2" name="Title 1"/>
          <p:cNvSpPr>
            <a:spLocks noGrp="1"/>
          </p:cNvSpPr>
          <p:nvPr>
            <p:ph type="title"/>
          </p:nvPr>
        </p:nvSpPr>
        <p:spPr>
          <a:xfrm>
            <a:off x="-81280" y="497840"/>
            <a:ext cx="4083615" cy="6248400"/>
          </a:xfrm>
        </p:spPr>
        <p:txBody>
          <a:bodyPr>
            <a:normAutofit/>
          </a:bodyPr>
          <a:lstStyle/>
          <a:p>
            <a:pPr algn="ctr"/>
            <a:r>
              <a:rPr lang="en-US" sz="2200" dirty="0" smtClean="0"/>
              <a:t>makes </a:t>
            </a:r>
            <a:r>
              <a:rPr lang="en-US" sz="2200" dirty="0" smtClean="0"/>
              <a:t>the </a:t>
            </a:r>
            <a:br>
              <a:rPr lang="en-US" sz="2200" dirty="0" smtClean="0"/>
            </a:br>
            <a:r>
              <a:rPr lang="en-US" sz="2200" dirty="0" smtClean="0"/>
              <a:t>average </a:t>
            </a:r>
            <a:br>
              <a:rPr lang="en-US" sz="2200" dirty="0" smtClean="0"/>
            </a:br>
            <a:r>
              <a:rPr lang="en-US" sz="2200" dirty="0" smtClean="0"/>
              <a:t>gas-backed </a:t>
            </a:r>
            <a:br>
              <a:rPr lang="en-US" sz="2200" dirty="0" smtClean="0"/>
            </a:br>
            <a:r>
              <a:rPr lang="en-US" sz="2200" dirty="0" smtClean="0"/>
              <a:t>renewables farm</a:t>
            </a:r>
            <a:br>
              <a:rPr lang="en-US" sz="2200" dirty="0" smtClean="0"/>
            </a:br>
            <a:r>
              <a:rPr lang="en-US" sz="2200" dirty="0" smtClean="0"/>
              <a:t>as bad for </a:t>
            </a:r>
            <a:br>
              <a:rPr lang="en-US" sz="2200" dirty="0" smtClean="0"/>
            </a:br>
            <a:r>
              <a:rPr lang="en-US" sz="2200" dirty="0" smtClean="0"/>
              <a:t>the climate</a:t>
            </a:r>
            <a:br>
              <a:rPr lang="en-US" sz="2200" dirty="0" smtClean="0"/>
            </a:br>
            <a:r>
              <a:rPr lang="en-US" sz="2200" dirty="0" smtClean="0"/>
              <a:t> as a coal plant.</a:t>
            </a:r>
            <a:r>
              <a:rPr lang="en-US" sz="1300" dirty="0" smtClean="0"/>
              <a:t/>
            </a:r>
            <a:br>
              <a:rPr lang="en-US" sz="1300" dirty="0" smtClean="0"/>
            </a:br>
            <a:r>
              <a:rPr lang="en-US" sz="1300" dirty="0"/>
              <a:t/>
            </a:r>
            <a:br>
              <a:rPr lang="en-US" sz="1300" dirty="0"/>
            </a:br>
            <a:r>
              <a:rPr lang="en-US" sz="2200" dirty="0" smtClean="0"/>
              <a:t>The national </a:t>
            </a:r>
            <a:br>
              <a:rPr lang="en-US" sz="2200" dirty="0" smtClean="0"/>
            </a:br>
            <a:r>
              <a:rPr lang="en-US" sz="2200" dirty="0" smtClean="0"/>
              <a:t>leak rate</a:t>
            </a:r>
            <a:br>
              <a:rPr lang="en-US" sz="2200" dirty="0" smtClean="0"/>
            </a:br>
            <a:r>
              <a:rPr lang="en-US" sz="2200" dirty="0" smtClean="0"/>
              <a:t>is 1.6%.</a:t>
            </a:r>
            <a:r>
              <a:rPr lang="en-US" sz="1300" dirty="0" smtClean="0"/>
              <a:t/>
            </a:r>
            <a:br>
              <a:rPr lang="en-US" sz="1300" dirty="0" smtClean="0"/>
            </a:br>
            <a:r>
              <a:rPr lang="en-US" sz="1300" dirty="0" smtClean="0"/>
              <a:t/>
            </a:r>
            <a:br>
              <a:rPr lang="en-US" sz="1300" dirty="0" smtClean="0"/>
            </a:br>
            <a:r>
              <a:rPr lang="en-US" sz="2200" dirty="0" smtClean="0"/>
              <a:t> That wipes out</a:t>
            </a:r>
            <a:br>
              <a:rPr lang="en-US" sz="2200" dirty="0" smtClean="0"/>
            </a:br>
            <a:r>
              <a:rPr lang="en-US" sz="2200" dirty="0" smtClean="0"/>
              <a:t>40% of all potential</a:t>
            </a:r>
            <a:br>
              <a:rPr lang="en-US" sz="2200" dirty="0" smtClean="0"/>
            </a:br>
            <a:r>
              <a:rPr lang="en-US" sz="2200" dirty="0" smtClean="0"/>
              <a:t>climate benefits</a:t>
            </a:r>
            <a:br>
              <a:rPr lang="en-US" sz="2200" dirty="0" smtClean="0"/>
            </a:br>
            <a:r>
              <a:rPr lang="en-US" sz="2200" dirty="0" smtClean="0"/>
              <a:t>from gas-backed wind</a:t>
            </a:r>
            <a:br>
              <a:rPr lang="en-US" sz="2200" dirty="0" smtClean="0"/>
            </a:br>
            <a:r>
              <a:rPr lang="en-US" sz="2200" dirty="0" smtClean="0"/>
              <a:t>and solar.</a:t>
            </a:r>
            <a:br>
              <a:rPr lang="en-US" sz="2200" dirty="0" smtClean="0"/>
            </a:br>
            <a:r>
              <a:rPr lang="en-US" sz="2200" dirty="0" smtClean="0"/>
              <a:t>(1.6 </a:t>
            </a:r>
            <a:r>
              <a:rPr lang="en-US" sz="2200" dirty="0"/>
              <a:t>i</a:t>
            </a:r>
            <a:r>
              <a:rPr lang="en-US" sz="2200" dirty="0" smtClean="0"/>
              <a:t>s 40% of 4.) </a:t>
            </a:r>
            <a:endParaRPr lang="en-US" sz="2200" dirty="0"/>
          </a:p>
        </p:txBody>
      </p:sp>
      <p:sp>
        <p:nvSpPr>
          <p:cNvPr id="3" name="TextBox 2"/>
          <p:cNvSpPr txBox="1"/>
          <p:nvPr/>
        </p:nvSpPr>
        <p:spPr>
          <a:xfrm>
            <a:off x="0" y="0"/>
            <a:ext cx="4114800" cy="646331"/>
          </a:xfrm>
          <a:prstGeom prst="rect">
            <a:avLst/>
          </a:prstGeom>
          <a:noFill/>
        </p:spPr>
        <p:txBody>
          <a:bodyPr wrap="square" rtlCol="0">
            <a:spAutoFit/>
          </a:bodyPr>
          <a:lstStyle/>
          <a:p>
            <a:r>
              <a:rPr lang="en-US" sz="3600" b="1" i="1" dirty="0"/>
              <a:t>A 4% </a:t>
            </a:r>
            <a:r>
              <a:rPr lang="en-US" sz="3600" b="1" i="1" dirty="0" smtClean="0"/>
              <a:t>methane </a:t>
            </a:r>
            <a:r>
              <a:rPr lang="en-US" sz="3600" b="1" i="1" dirty="0"/>
              <a:t>leak</a:t>
            </a:r>
            <a:endParaRPr lang="en-US" sz="3600" dirty="0"/>
          </a:p>
        </p:txBody>
      </p:sp>
    </p:spTree>
    <p:extLst>
      <p:ext uri="{BB962C8B-B14F-4D97-AF65-F5344CB8AC3E}">
        <p14:creationId xmlns:p14="http://schemas.microsoft.com/office/powerpoint/2010/main" val="40884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465" y="416051"/>
            <a:ext cx="7829668" cy="1072974"/>
          </a:xfrm>
        </p:spPr>
        <p:txBody>
          <a:bodyPr>
            <a:noAutofit/>
          </a:bodyPr>
          <a:lstStyle/>
          <a:p>
            <a:pPr algn="ctr"/>
            <a:r>
              <a:rPr lang="en-US" sz="5600" b="1" i="1" dirty="0" smtClean="0"/>
              <a:t>The Clack Evaluation: </a:t>
            </a:r>
            <a:br>
              <a:rPr lang="en-US" sz="5600" b="1" i="1" dirty="0" smtClean="0"/>
            </a:br>
            <a:endParaRPr lang="en-US" sz="5600" dirty="0">
              <a:solidFill>
                <a:srgbClr val="0000FF"/>
              </a:solidFill>
            </a:endParaRPr>
          </a:p>
        </p:txBody>
      </p:sp>
      <p:sp>
        <p:nvSpPr>
          <p:cNvPr id="3" name="Text Placeholder 2"/>
          <p:cNvSpPr>
            <a:spLocks noGrp="1"/>
          </p:cNvSpPr>
          <p:nvPr>
            <p:ph type="body" idx="1"/>
          </p:nvPr>
        </p:nvSpPr>
        <p:spPr>
          <a:xfrm>
            <a:off x="1057628" y="5762470"/>
            <a:ext cx="10249174" cy="1366757"/>
          </a:xfrm>
        </p:spPr>
        <p:txBody>
          <a:bodyPr>
            <a:noAutofit/>
          </a:bodyPr>
          <a:lstStyle/>
          <a:p>
            <a:pPr algn="ctr"/>
            <a:r>
              <a:rPr lang="en-US" sz="2200" dirty="0">
                <a:solidFill>
                  <a:schemeClr val="tx1"/>
                </a:solidFill>
              </a:rPr>
              <a:t>In four consecutive days of hydro backup, </a:t>
            </a:r>
            <a:r>
              <a:rPr lang="en-US" sz="2200" dirty="0" smtClean="0">
                <a:solidFill>
                  <a:schemeClr val="tx1"/>
                </a:solidFill>
              </a:rPr>
              <a:t>Day Two </a:t>
            </a:r>
            <a:r>
              <a:rPr lang="en-US" sz="2200" dirty="0">
                <a:solidFill>
                  <a:schemeClr val="tx1"/>
                </a:solidFill>
              </a:rPr>
              <a:t>calls for 1.3 </a:t>
            </a:r>
            <a:r>
              <a:rPr lang="en-US" sz="2200" dirty="0" smtClean="0">
                <a:solidFill>
                  <a:schemeClr val="tx1"/>
                </a:solidFill>
              </a:rPr>
              <a:t>TWs </a:t>
            </a:r>
            <a:r>
              <a:rPr lang="en-US" sz="2200" dirty="0" smtClean="0">
                <a:solidFill>
                  <a:schemeClr val="tx1"/>
                </a:solidFill>
              </a:rPr>
              <a:t>(1,300 GWs). </a:t>
            </a:r>
            <a:br>
              <a:rPr lang="en-US" sz="2200" dirty="0" smtClean="0">
                <a:solidFill>
                  <a:schemeClr val="tx1"/>
                </a:solidFill>
              </a:rPr>
            </a:br>
            <a:r>
              <a:rPr lang="en-US" sz="2200" dirty="0" smtClean="0">
                <a:solidFill>
                  <a:schemeClr val="tx1"/>
                </a:solidFill>
              </a:rPr>
              <a:t>We </a:t>
            </a:r>
            <a:r>
              <a:rPr lang="en-US" sz="2200" dirty="0" smtClean="0">
                <a:solidFill>
                  <a:schemeClr val="tx1"/>
                </a:solidFill>
              </a:rPr>
              <a:t>determined that the Roadmap’s </a:t>
            </a:r>
            <a:r>
              <a:rPr lang="en-US" sz="2200" dirty="0">
                <a:solidFill>
                  <a:schemeClr val="tx1"/>
                </a:solidFill>
              </a:rPr>
              <a:t>total hydro </a:t>
            </a:r>
            <a:r>
              <a:rPr lang="en-US" sz="2200" dirty="0" smtClean="0">
                <a:solidFill>
                  <a:schemeClr val="tx1"/>
                </a:solidFill>
              </a:rPr>
              <a:t>capacity comes </a:t>
            </a:r>
            <a:r>
              <a:rPr lang="en-US" sz="2200" dirty="0">
                <a:solidFill>
                  <a:schemeClr val="tx1"/>
                </a:solidFill>
              </a:rPr>
              <a:t>to 120 </a:t>
            </a:r>
            <a:r>
              <a:rPr lang="en-US" sz="2200" dirty="0" smtClean="0">
                <a:solidFill>
                  <a:schemeClr val="tx1"/>
                </a:solidFill>
              </a:rPr>
              <a:t>GWs. </a:t>
            </a:r>
            <a:r>
              <a:rPr lang="en-US" sz="2200" dirty="0">
                <a:solidFill>
                  <a:schemeClr val="tx1"/>
                </a:solidFill>
              </a:rPr>
              <a:t/>
            </a:r>
            <a:br>
              <a:rPr lang="en-US" sz="2200" dirty="0">
                <a:solidFill>
                  <a:schemeClr val="tx1"/>
                </a:solidFill>
              </a:rPr>
            </a:br>
            <a:r>
              <a:rPr lang="en-US" sz="2200" dirty="0" smtClean="0">
                <a:solidFill>
                  <a:schemeClr val="tx1"/>
                </a:solidFill>
              </a:rPr>
              <a:t>They’ll </a:t>
            </a:r>
            <a:r>
              <a:rPr lang="en-US" sz="2200" dirty="0">
                <a:solidFill>
                  <a:schemeClr val="tx1"/>
                </a:solidFill>
              </a:rPr>
              <a:t>be 90</a:t>
            </a:r>
            <a:r>
              <a:rPr lang="en-US" sz="2200" dirty="0" smtClean="0">
                <a:solidFill>
                  <a:schemeClr val="tx1"/>
                </a:solidFill>
              </a:rPr>
              <a:t>% short </a:t>
            </a:r>
            <a:r>
              <a:rPr lang="en-US" sz="2200" dirty="0" smtClean="0">
                <a:solidFill>
                  <a:schemeClr val="tx1"/>
                </a:solidFill>
              </a:rPr>
              <a:t>– </a:t>
            </a:r>
            <a:r>
              <a:rPr lang="en-US" sz="2200" dirty="0" smtClean="0">
                <a:solidFill>
                  <a:schemeClr val="tx1"/>
                </a:solidFill>
              </a:rPr>
              <a:t>in </a:t>
            </a:r>
            <a:r>
              <a:rPr lang="en-US" sz="2200" dirty="0">
                <a:solidFill>
                  <a:schemeClr val="tx1"/>
                </a:solidFill>
              </a:rPr>
              <a:t>the dead of winter. </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p>
        </p:txBody>
      </p:sp>
      <p:pic>
        <p:nvPicPr>
          <p:cNvPr id="4" name="Picture 3"/>
          <p:cNvPicPr>
            <a:picLocks noChangeAspect="1"/>
          </p:cNvPicPr>
          <p:nvPr/>
        </p:nvPicPr>
        <p:blipFill>
          <a:blip r:embed="rId3"/>
          <a:stretch>
            <a:fillRect/>
          </a:stretch>
        </p:blipFill>
        <p:spPr>
          <a:xfrm>
            <a:off x="665728" y="2647073"/>
            <a:ext cx="10886668" cy="2837873"/>
          </a:xfrm>
          <a:prstGeom prst="rect">
            <a:avLst/>
          </a:prstGeom>
        </p:spPr>
      </p:pic>
      <p:sp>
        <p:nvSpPr>
          <p:cNvPr id="6" name="TextBox 5"/>
          <p:cNvSpPr txBox="1"/>
          <p:nvPr/>
        </p:nvSpPr>
        <p:spPr>
          <a:xfrm>
            <a:off x="1146757" y="996332"/>
            <a:ext cx="10185175" cy="1569660"/>
          </a:xfrm>
          <a:prstGeom prst="rect">
            <a:avLst/>
          </a:prstGeom>
          <a:noFill/>
        </p:spPr>
        <p:txBody>
          <a:bodyPr wrap="square" rtlCol="0">
            <a:spAutoFit/>
          </a:bodyPr>
          <a:lstStyle/>
          <a:p>
            <a:pPr algn="ctr"/>
            <a:r>
              <a:rPr lang="en-US" sz="2400" dirty="0"/>
              <a:t>The Roadmap’s </a:t>
            </a:r>
            <a:r>
              <a:rPr lang="en-US" sz="2400" i="1" dirty="0"/>
              <a:t>own </a:t>
            </a:r>
            <a:r>
              <a:rPr lang="en-US" sz="2400" i="1" dirty="0" smtClean="0"/>
              <a:t>modeling s</a:t>
            </a:r>
            <a:r>
              <a:rPr lang="en-US" sz="2400" dirty="0" smtClean="0"/>
              <a:t>hows</a:t>
            </a:r>
            <a:r>
              <a:rPr lang="en-US" sz="2400" dirty="0" smtClean="0"/>
              <a:t> that it </a:t>
            </a:r>
            <a:r>
              <a:rPr lang="en-US" sz="2400" dirty="0"/>
              <a:t>will need a hydroelectric capacity </a:t>
            </a:r>
            <a:br>
              <a:rPr lang="en-US" sz="2400" dirty="0"/>
            </a:br>
            <a:r>
              <a:rPr lang="en-US" sz="2400" dirty="0" smtClean="0"/>
              <a:t>it simply </a:t>
            </a:r>
            <a:r>
              <a:rPr lang="en-US" sz="2400" i="1" dirty="0" smtClean="0"/>
              <a:t>does not have</a:t>
            </a:r>
            <a:r>
              <a:rPr lang="en-US" sz="2400" dirty="0" smtClean="0"/>
              <a:t>. In fact, Ken Caldiera (Clack’s co-author) estimated that the required water flow would </a:t>
            </a:r>
            <a:r>
              <a:rPr lang="en-US" sz="2400" dirty="0" smtClean="0"/>
              <a:t>be </a:t>
            </a:r>
            <a:r>
              <a:rPr lang="en-US" sz="2400" dirty="0" smtClean="0"/>
              <a:t>equal to </a:t>
            </a:r>
            <a:r>
              <a:rPr lang="en-US" sz="2400" dirty="0" smtClean="0"/>
              <a:t>nearly</a:t>
            </a:r>
            <a:r>
              <a:rPr lang="en-US" sz="2400" dirty="0" smtClean="0"/>
              <a:t>100 </a:t>
            </a:r>
            <a:r>
              <a:rPr lang="en-US" sz="2400" dirty="0"/>
              <a:t>Mississippi Rivers. </a:t>
            </a:r>
            <a:br>
              <a:rPr lang="en-US" sz="2400" dirty="0"/>
            </a:br>
            <a:r>
              <a:rPr lang="en-US" sz="2400" dirty="0"/>
              <a:t> </a:t>
            </a:r>
            <a:r>
              <a:rPr lang="en-US" sz="2400" dirty="0">
                <a:solidFill>
                  <a:srgbClr val="FF0000"/>
                </a:solidFill>
              </a:rPr>
              <a:t>(No, that’s not a typo.) </a:t>
            </a:r>
            <a:endParaRPr lang="en-US" sz="2400" dirty="0"/>
          </a:p>
        </p:txBody>
      </p:sp>
    </p:spTree>
    <p:extLst>
      <p:ext uri="{BB962C8B-B14F-4D97-AF65-F5344CB8AC3E}">
        <p14:creationId xmlns:p14="http://schemas.microsoft.com/office/powerpoint/2010/main" val="21131832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6068" y="-647458"/>
            <a:ext cx="7398212" cy="3599308"/>
          </a:xfrm>
        </p:spPr>
        <p:txBody>
          <a:bodyPr>
            <a:normAutofit/>
          </a:bodyPr>
          <a:lstStyle/>
          <a:p>
            <a:pPr algn="ctr"/>
            <a:r>
              <a:rPr lang="en-US" sz="6000" b="1" i="1" dirty="0" smtClean="0">
                <a:solidFill>
                  <a:srgbClr val="FF0000"/>
                </a:solidFill>
              </a:rPr>
              <a:t>Power to the Planet!</a:t>
            </a:r>
            <a:br>
              <a:rPr lang="en-US" sz="6000" b="1" i="1" dirty="0" smtClean="0">
                <a:solidFill>
                  <a:srgbClr val="FF0000"/>
                </a:solidFill>
              </a:rPr>
            </a:br>
            <a:endParaRPr lang="en-US" sz="6000" b="1" i="1" dirty="0">
              <a:solidFill>
                <a:srgbClr val="0000FF"/>
              </a:solidFill>
            </a:endParaRPr>
          </a:p>
        </p:txBody>
      </p:sp>
      <p:sp>
        <p:nvSpPr>
          <p:cNvPr id="5" name="Text Placeholder 4"/>
          <p:cNvSpPr>
            <a:spLocks noGrp="1"/>
          </p:cNvSpPr>
          <p:nvPr>
            <p:ph type="body" idx="1"/>
          </p:nvPr>
        </p:nvSpPr>
        <p:spPr>
          <a:xfrm>
            <a:off x="1631097" y="5740400"/>
            <a:ext cx="4767406" cy="1280160"/>
          </a:xfrm>
        </p:spPr>
        <p:txBody>
          <a:bodyPr>
            <a:normAutofit/>
          </a:bodyPr>
          <a:lstStyle/>
          <a:p>
            <a:pPr algn="ctr"/>
            <a:r>
              <a:rPr lang="en-US" sz="2200" i="1" dirty="0" smtClean="0">
                <a:solidFill>
                  <a:srgbClr val="FF0000"/>
                </a:solidFill>
              </a:rPr>
              <a:t>Go nuclear or go extinct.</a:t>
            </a:r>
            <a:endParaRPr lang="en-US" sz="2200" i="1" dirty="0">
              <a:solidFill>
                <a:srgbClr val="3366FF"/>
              </a:solidFill>
            </a:endParaRPr>
          </a:p>
        </p:txBody>
      </p:sp>
      <p:sp>
        <p:nvSpPr>
          <p:cNvPr id="9" name="Rectangle 8"/>
          <p:cNvSpPr/>
          <p:nvPr/>
        </p:nvSpPr>
        <p:spPr>
          <a:xfrm>
            <a:off x="1549323" y="1234796"/>
            <a:ext cx="5006109" cy="3416320"/>
          </a:xfrm>
          <a:prstGeom prst="rect">
            <a:avLst/>
          </a:prstGeom>
        </p:spPr>
        <p:txBody>
          <a:bodyPr wrap="square">
            <a:spAutoFit/>
          </a:bodyPr>
          <a:lstStyle/>
          <a:p>
            <a:pPr algn="ctr"/>
            <a:r>
              <a:rPr lang="en-US" dirty="0"/>
              <a:t> </a:t>
            </a:r>
          </a:p>
          <a:p>
            <a:pPr algn="ctr"/>
            <a:r>
              <a:rPr lang="en-US" sz="2200" dirty="0" smtClean="0"/>
              <a:t>A </a:t>
            </a:r>
            <a:r>
              <a:rPr lang="en-US" sz="2200" dirty="0"/>
              <a:t>steady supply of clean, cheap </a:t>
            </a:r>
            <a:r>
              <a:rPr lang="en-US" sz="2200" dirty="0" smtClean="0"/>
              <a:t/>
            </a:r>
            <a:br>
              <a:rPr lang="en-US" sz="2200" dirty="0" smtClean="0"/>
            </a:br>
            <a:r>
              <a:rPr lang="en-US" sz="2200" dirty="0" smtClean="0"/>
              <a:t>and </a:t>
            </a:r>
            <a:r>
              <a:rPr lang="en-US" sz="2200" dirty="0"/>
              <a:t>abundant energy will significantly improve our </a:t>
            </a:r>
            <a:r>
              <a:rPr lang="en-US" sz="2200" dirty="0" smtClean="0"/>
              <a:t>ability </a:t>
            </a:r>
            <a:r>
              <a:rPr lang="en-US" sz="2200" dirty="0"/>
              <a:t>to adapt to climate change</a:t>
            </a:r>
            <a:r>
              <a:rPr lang="en-US" sz="2200" dirty="0" smtClean="0"/>
              <a:t>, </a:t>
            </a:r>
            <a:r>
              <a:rPr lang="en-US" sz="2200" dirty="0"/>
              <a:t>mitigate its worst effects, </a:t>
            </a:r>
            <a:r>
              <a:rPr lang="en-US" sz="2200" dirty="0" smtClean="0"/>
              <a:t>and </a:t>
            </a:r>
            <a:r>
              <a:rPr lang="en-US" sz="2200" dirty="0" smtClean="0"/>
              <a:t>eventually </a:t>
            </a:r>
            <a:r>
              <a:rPr lang="en-US" sz="2200" dirty="0"/>
              <a:t>restore the heat budget of the planet and the pH level of the oceans. </a:t>
            </a:r>
          </a:p>
          <a:p>
            <a:pPr algn="ctr"/>
            <a:r>
              <a:rPr lang="en-US" dirty="0"/>
              <a:t> </a:t>
            </a:r>
          </a:p>
          <a:p>
            <a:pPr algn="ctr"/>
            <a:r>
              <a:rPr lang="en-US" sz="2400" i="1" dirty="0">
                <a:solidFill>
                  <a:srgbClr val="FF0000"/>
                </a:solidFill>
              </a:rPr>
              <a:t>This is the challenge of our era, and will always be our legacy</a:t>
            </a:r>
            <a:r>
              <a:rPr lang="en-US" sz="2400" i="1" dirty="0" smtClean="0">
                <a:solidFill>
                  <a:srgbClr val="FF0000"/>
                </a:solidFill>
              </a:rPr>
              <a:t>.</a:t>
            </a:r>
          </a:p>
        </p:txBody>
      </p:sp>
      <p:pic>
        <p:nvPicPr>
          <p:cNvPr id="11" name="Picture 10" descr="In our han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880" y="1708553"/>
            <a:ext cx="5046533" cy="4032294"/>
          </a:xfrm>
          <a:prstGeom prst="rect">
            <a:avLst/>
          </a:prstGeom>
        </p:spPr>
      </p:pic>
      <p:sp>
        <p:nvSpPr>
          <p:cNvPr id="12" name="TextBox 11"/>
          <p:cNvSpPr txBox="1"/>
          <p:nvPr/>
        </p:nvSpPr>
        <p:spPr>
          <a:xfrm>
            <a:off x="8079718" y="4901852"/>
            <a:ext cx="2988050" cy="461665"/>
          </a:xfrm>
          <a:prstGeom prst="rect">
            <a:avLst/>
          </a:prstGeom>
          <a:noFill/>
        </p:spPr>
        <p:txBody>
          <a:bodyPr wrap="square" rtlCol="0">
            <a:spAutoFit/>
          </a:bodyPr>
          <a:lstStyle/>
          <a:p>
            <a:pPr algn="ctr"/>
            <a:r>
              <a:rPr lang="en-US" sz="2400" i="1" dirty="0" smtClean="0">
                <a:solidFill>
                  <a:schemeClr val="bg1"/>
                </a:solidFill>
              </a:rPr>
              <a:t>It’s in our hands</a:t>
            </a:r>
            <a:endParaRPr lang="en-US" sz="2400" i="1" dirty="0">
              <a:solidFill>
                <a:schemeClr val="bg1"/>
              </a:solidFill>
            </a:endParaRPr>
          </a:p>
        </p:txBody>
      </p:sp>
      <p:sp>
        <p:nvSpPr>
          <p:cNvPr id="2" name="TextBox 1"/>
          <p:cNvSpPr txBox="1"/>
          <p:nvPr/>
        </p:nvSpPr>
        <p:spPr>
          <a:xfrm>
            <a:off x="1219200" y="4409440"/>
            <a:ext cx="5821680" cy="1569660"/>
          </a:xfrm>
          <a:prstGeom prst="rect">
            <a:avLst/>
          </a:prstGeom>
          <a:noFill/>
        </p:spPr>
        <p:txBody>
          <a:bodyPr wrap="square" rtlCol="0">
            <a:spAutoFit/>
          </a:bodyPr>
          <a:lstStyle/>
          <a:p>
            <a:pPr algn="ctr"/>
            <a:endParaRPr lang="en-US" sz="2400" i="1" dirty="0">
              <a:solidFill>
                <a:srgbClr val="FF0000"/>
              </a:solidFill>
            </a:endParaRPr>
          </a:p>
          <a:p>
            <a:pPr algn="ctr"/>
            <a:r>
              <a:rPr lang="en-US" sz="2400" dirty="0"/>
              <a:t> That includes all of us, because there are no passengers on Spaceship Earth. </a:t>
            </a:r>
          </a:p>
          <a:p>
            <a:pPr algn="ctr"/>
            <a:r>
              <a:rPr lang="en-US" sz="2400" dirty="0"/>
              <a:t>We are all crew. </a:t>
            </a:r>
            <a:endParaRPr lang="en-US" sz="2400" dirty="0"/>
          </a:p>
        </p:txBody>
      </p:sp>
    </p:spTree>
    <p:extLst>
      <p:ext uri="{BB962C8B-B14F-4D97-AF65-F5344CB8AC3E}">
        <p14:creationId xmlns:p14="http://schemas.microsoft.com/office/powerpoint/2010/main" val="2590817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40" y="-480955"/>
            <a:ext cx="10445968" cy="2660538"/>
          </a:xfrm>
        </p:spPr>
        <p:txBody>
          <a:bodyPr>
            <a:normAutofit/>
          </a:bodyPr>
          <a:lstStyle/>
          <a:p>
            <a:r>
              <a:rPr lang="en-US" sz="6000" b="1" i="1" u="sng" dirty="0">
                <a:solidFill>
                  <a:srgbClr val="930050"/>
                </a:solidFill>
              </a:rPr>
              <a:t>ROADMAP TO NO</a:t>
            </a:r>
            <a:r>
              <a:rPr lang="en-US" sz="6000" b="1" i="1" u="sng" dirty="0">
                <a:solidFill>
                  <a:srgbClr val="803B6A"/>
                </a:solidFill>
              </a:rPr>
              <a:t>WHERE</a:t>
            </a:r>
            <a:endParaRPr lang="en-US" sz="6000" dirty="0"/>
          </a:p>
        </p:txBody>
      </p:sp>
      <p:sp>
        <p:nvSpPr>
          <p:cNvPr id="3" name="Text Placeholder 2"/>
          <p:cNvSpPr>
            <a:spLocks noGrp="1"/>
          </p:cNvSpPr>
          <p:nvPr>
            <p:ph type="body" idx="1"/>
          </p:nvPr>
        </p:nvSpPr>
        <p:spPr>
          <a:xfrm>
            <a:off x="2156437" y="690880"/>
            <a:ext cx="7830843" cy="2143760"/>
          </a:xfrm>
        </p:spPr>
        <p:txBody>
          <a:bodyPr>
            <a:normAutofit/>
          </a:bodyPr>
          <a:lstStyle/>
          <a:p>
            <a:pPr algn="ctr"/>
            <a:r>
              <a:rPr lang="en-US" sz="2800" b="1" dirty="0" smtClean="0"/>
              <a:t>The </a:t>
            </a:r>
            <a:r>
              <a:rPr lang="en-US" sz="2800" b="1" dirty="0"/>
              <a:t>Myth of Powering the Nation</a:t>
            </a:r>
            <a:r>
              <a:rPr lang="en-US" sz="2800" dirty="0"/>
              <a:t/>
            </a:r>
            <a:br>
              <a:rPr lang="en-US" sz="2800" dirty="0"/>
            </a:br>
            <a:r>
              <a:rPr lang="en-US" sz="2800" b="1" dirty="0"/>
              <a:t>With Renewable </a:t>
            </a:r>
            <a:r>
              <a:rPr lang="en-US" sz="2800" b="1" dirty="0" smtClean="0"/>
              <a:t>Energy</a:t>
            </a:r>
            <a:endParaRPr lang="en-US" sz="2800" dirty="0" smtClean="0"/>
          </a:p>
        </p:txBody>
      </p:sp>
      <p:sp>
        <p:nvSpPr>
          <p:cNvPr id="4" name="TextBox 3"/>
          <p:cNvSpPr txBox="1"/>
          <p:nvPr/>
        </p:nvSpPr>
        <p:spPr>
          <a:xfrm>
            <a:off x="839058" y="4127666"/>
            <a:ext cx="5023262" cy="646331"/>
          </a:xfrm>
          <a:prstGeom prst="rect">
            <a:avLst/>
          </a:prstGeom>
          <a:noFill/>
        </p:spPr>
        <p:txBody>
          <a:bodyPr wrap="square" rtlCol="0">
            <a:spAutoFit/>
          </a:bodyPr>
          <a:lstStyle/>
          <a:p>
            <a:pPr algn="ctr"/>
            <a:r>
              <a:rPr lang="en-US" dirty="0" smtClean="0">
                <a:solidFill>
                  <a:srgbClr val="FF0000"/>
                </a:solidFill>
              </a:rPr>
              <a:t>Mike </a:t>
            </a:r>
            <a:r>
              <a:rPr lang="en-US" dirty="0" smtClean="0">
                <a:solidFill>
                  <a:srgbClr val="FF0000"/>
                </a:solidFill>
              </a:rPr>
              <a:t>Conley</a:t>
            </a:r>
          </a:p>
          <a:p>
            <a:pPr algn="ctr"/>
            <a:r>
              <a:rPr lang="en-US" dirty="0" smtClean="0"/>
              <a:t>MichaelSeanConley@gmail.com</a:t>
            </a:r>
            <a:endParaRPr lang="en-US" dirty="0" smtClean="0"/>
          </a:p>
        </p:txBody>
      </p:sp>
      <p:sp>
        <p:nvSpPr>
          <p:cNvPr id="5" name="TextBox 4"/>
          <p:cNvSpPr txBox="1"/>
          <p:nvPr/>
        </p:nvSpPr>
        <p:spPr>
          <a:xfrm>
            <a:off x="7528561" y="4105767"/>
            <a:ext cx="3271519" cy="923330"/>
          </a:xfrm>
          <a:prstGeom prst="rect">
            <a:avLst/>
          </a:prstGeom>
          <a:noFill/>
        </p:spPr>
        <p:txBody>
          <a:bodyPr wrap="square" rtlCol="0">
            <a:spAutoFit/>
          </a:bodyPr>
          <a:lstStyle/>
          <a:p>
            <a:pPr algn="ctr"/>
            <a:r>
              <a:rPr lang="en-US" dirty="0" smtClean="0">
                <a:solidFill>
                  <a:srgbClr val="FF0000"/>
                </a:solidFill>
              </a:rPr>
              <a:t>Tim Maloney</a:t>
            </a:r>
          </a:p>
          <a:p>
            <a:pPr algn="ctr"/>
            <a:r>
              <a:rPr lang="en-US" dirty="0" smtClean="0">
                <a:solidFill>
                  <a:srgbClr val="000000"/>
                </a:solidFill>
              </a:rPr>
              <a:t>t.maloney@bex.net</a:t>
            </a:r>
          </a:p>
          <a:p>
            <a:pPr algn="ctr"/>
            <a:r>
              <a:rPr lang="en-US" dirty="0" smtClean="0">
                <a:solidFill>
                  <a:srgbClr val="FF0000"/>
                </a:solidFill>
              </a:rPr>
              <a:t>  </a:t>
            </a:r>
            <a:endParaRPr lang="en-US" dirty="0">
              <a:solidFill>
                <a:srgbClr val="FF0000"/>
              </a:solidFill>
            </a:endParaRPr>
          </a:p>
        </p:txBody>
      </p:sp>
      <p:sp>
        <p:nvSpPr>
          <p:cNvPr id="6" name="TextBox 5"/>
          <p:cNvSpPr txBox="1"/>
          <p:nvPr/>
        </p:nvSpPr>
        <p:spPr>
          <a:xfrm>
            <a:off x="2264898" y="6109382"/>
            <a:ext cx="7613921" cy="369332"/>
          </a:xfrm>
          <a:prstGeom prst="rect">
            <a:avLst/>
          </a:prstGeom>
          <a:noFill/>
        </p:spPr>
        <p:txBody>
          <a:bodyPr wrap="square" rtlCol="0">
            <a:spAutoFit/>
          </a:bodyPr>
          <a:lstStyle/>
          <a:p>
            <a:pPr algn="ctr"/>
            <a:r>
              <a:rPr lang="en-US" dirty="0" smtClean="0"/>
              <a:t>Copyright © 2017 by Michael Sean Conley – all </a:t>
            </a:r>
            <a:r>
              <a:rPr lang="en-US" dirty="0"/>
              <a:t>r</a:t>
            </a:r>
            <a:r>
              <a:rPr lang="en-US" dirty="0" smtClean="0"/>
              <a:t>ights </a:t>
            </a:r>
            <a:r>
              <a:rPr lang="en-US" dirty="0"/>
              <a:t>r</a:t>
            </a:r>
            <a:r>
              <a:rPr lang="en-US" dirty="0" smtClean="0"/>
              <a:t>eserved</a:t>
            </a:r>
            <a:endParaRPr lang="en-US" dirty="0"/>
          </a:p>
        </p:txBody>
      </p:sp>
      <p:sp>
        <p:nvSpPr>
          <p:cNvPr id="7" name="TextBox 6"/>
          <p:cNvSpPr txBox="1"/>
          <p:nvPr/>
        </p:nvSpPr>
        <p:spPr>
          <a:xfrm>
            <a:off x="5789424" y="2387600"/>
            <a:ext cx="564868" cy="461665"/>
          </a:xfrm>
          <a:prstGeom prst="rect">
            <a:avLst/>
          </a:prstGeom>
          <a:noFill/>
        </p:spPr>
        <p:txBody>
          <a:bodyPr wrap="square" rtlCol="0">
            <a:spAutoFit/>
          </a:bodyPr>
          <a:lstStyle/>
          <a:p>
            <a:r>
              <a:rPr lang="en-US" sz="2400" dirty="0" smtClean="0"/>
              <a:t>By</a:t>
            </a:r>
          </a:p>
        </p:txBody>
      </p:sp>
      <p:sp>
        <p:nvSpPr>
          <p:cNvPr id="8" name="TextBox 7"/>
          <p:cNvSpPr txBox="1"/>
          <p:nvPr/>
        </p:nvSpPr>
        <p:spPr>
          <a:xfrm>
            <a:off x="3719819" y="2956560"/>
            <a:ext cx="4704079" cy="492443"/>
          </a:xfrm>
          <a:prstGeom prst="rect">
            <a:avLst/>
          </a:prstGeom>
          <a:noFill/>
        </p:spPr>
        <p:txBody>
          <a:bodyPr wrap="square" rtlCol="0">
            <a:spAutoFit/>
          </a:bodyPr>
          <a:lstStyle/>
          <a:p>
            <a:r>
              <a:rPr lang="en-US" sz="2500" dirty="0" smtClean="0"/>
              <a:t>Mike Conley and Tim Maloney</a:t>
            </a:r>
            <a:endParaRPr lang="en-US" sz="2500" dirty="0"/>
          </a:p>
        </p:txBody>
      </p:sp>
    </p:spTree>
    <p:extLst>
      <p:ext uri="{BB962C8B-B14F-4D97-AF65-F5344CB8AC3E}">
        <p14:creationId xmlns:p14="http://schemas.microsoft.com/office/powerpoint/2010/main" val="294487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23" y="-1226258"/>
            <a:ext cx="4477744" cy="8084257"/>
          </a:xfrm>
        </p:spPr>
        <p:txBody>
          <a:bodyPr>
            <a:normAutofit/>
          </a:bodyPr>
          <a:lstStyle/>
          <a:p>
            <a:r>
              <a:rPr lang="en-US" b="1" i="1" dirty="0"/>
              <a:t>Mother Nature doesn't give a damn about anyone's favorite technology</a:t>
            </a:r>
            <a:r>
              <a:rPr lang="en-US" b="1" i="1" dirty="0" smtClean="0"/>
              <a:t>.</a:t>
            </a:r>
            <a:endParaRPr lang="en-US" b="1" dirty="0"/>
          </a:p>
        </p:txBody>
      </p:sp>
      <p:sp>
        <p:nvSpPr>
          <p:cNvPr id="4" name="Rectangle 3"/>
          <p:cNvSpPr/>
          <p:nvPr/>
        </p:nvSpPr>
        <p:spPr>
          <a:xfrm>
            <a:off x="5354374" y="674072"/>
            <a:ext cx="6470286" cy="5940088"/>
          </a:xfrm>
          <a:prstGeom prst="rect">
            <a:avLst/>
          </a:prstGeom>
        </p:spPr>
        <p:txBody>
          <a:bodyPr wrap="square">
            <a:spAutoFit/>
          </a:bodyPr>
          <a:lstStyle/>
          <a:p>
            <a:pPr algn="just"/>
            <a:r>
              <a:rPr lang="en-US" sz="2000" dirty="0" smtClean="0"/>
              <a:t>"</a:t>
            </a:r>
            <a:r>
              <a:rPr lang="en-US" sz="2000" dirty="0"/>
              <a:t>She doesn't care if some people think that nuclear power is awesome, or if others think it's the work of the devil. </a:t>
            </a:r>
            <a:endParaRPr lang="en-US" sz="2000" dirty="0" smtClean="0"/>
          </a:p>
          <a:p>
            <a:pPr algn="just"/>
            <a:endParaRPr lang="en-US" sz="2000" dirty="0"/>
          </a:p>
          <a:p>
            <a:pPr algn="just"/>
            <a:r>
              <a:rPr lang="en-US" sz="2000" dirty="0" smtClean="0"/>
              <a:t>“And </a:t>
            </a:r>
            <a:r>
              <a:rPr lang="en-US" sz="2000" dirty="0"/>
              <a:t>she doesn't care if some people think that global warming is settled science, or if others think that it's an anti-capitalist con game concocted by liberal academics angling for grant money. </a:t>
            </a:r>
          </a:p>
          <a:p>
            <a:pPr algn="just"/>
            <a:r>
              <a:rPr lang="en-US" sz="2000" dirty="0"/>
              <a:t> </a:t>
            </a:r>
          </a:p>
          <a:p>
            <a:pPr algn="just"/>
            <a:r>
              <a:rPr lang="en-US" sz="2000" dirty="0"/>
              <a:t>"She frankly doesn't care what anyone thinks, hopes, or believes. </a:t>
            </a:r>
            <a:endParaRPr lang="en-US" sz="2000" dirty="0" smtClean="0"/>
          </a:p>
          <a:p>
            <a:pPr algn="just"/>
            <a:endParaRPr lang="en-US" sz="2000" dirty="0"/>
          </a:p>
          <a:p>
            <a:pPr algn="just"/>
            <a:r>
              <a:rPr lang="en-US" sz="2000" dirty="0" smtClean="0"/>
              <a:t>“All </a:t>
            </a:r>
            <a:r>
              <a:rPr lang="en-US" sz="2000" dirty="0"/>
              <a:t>she cares about is objective reality, quantified by math and explored by science, both disciplines guided by a diligent respect for the true nature of things. . . ."</a:t>
            </a:r>
          </a:p>
          <a:p>
            <a:pPr algn="just"/>
            <a:r>
              <a:rPr lang="en-US" sz="2000" i="1" dirty="0"/>
              <a:t> </a:t>
            </a:r>
            <a:endParaRPr lang="en-US" sz="2000" dirty="0"/>
          </a:p>
          <a:p>
            <a:pPr algn="just"/>
            <a:r>
              <a:rPr lang="en-US" sz="2000" dirty="0"/>
              <a:t>­– From our 2016 paper: "Wind and </a:t>
            </a:r>
            <a:r>
              <a:rPr lang="en-US" sz="2000" dirty="0" smtClean="0"/>
              <a:t>Solar's</a:t>
            </a:r>
          </a:p>
          <a:p>
            <a:pPr algn="just"/>
            <a:r>
              <a:rPr lang="en-US" sz="2000" dirty="0" smtClean="0"/>
              <a:t>    Achilles</a:t>
            </a:r>
            <a:r>
              <a:rPr lang="en-US" sz="2000" dirty="0"/>
              <a:t>' Heel – </a:t>
            </a:r>
            <a:r>
              <a:rPr lang="en-US" sz="2000" dirty="0" smtClean="0"/>
              <a:t>the </a:t>
            </a:r>
            <a:r>
              <a:rPr lang="en-US" sz="2000" dirty="0"/>
              <a:t>Meltdown at Porter </a:t>
            </a:r>
            <a:r>
              <a:rPr lang="en-US" sz="2000" dirty="0" smtClean="0"/>
              <a:t>Ranch” </a:t>
            </a:r>
          </a:p>
          <a:p>
            <a:pPr algn="just"/>
            <a:r>
              <a:rPr lang="en-US" sz="2000" dirty="0" smtClean="0">
                <a:solidFill>
                  <a:srgbClr val="3366FF"/>
                </a:solidFill>
              </a:rPr>
              <a:t> </a:t>
            </a:r>
            <a:endParaRPr lang="en-US" sz="2000" dirty="0">
              <a:solidFill>
                <a:srgbClr val="3366FF"/>
              </a:solidFill>
            </a:endParaRPr>
          </a:p>
          <a:p>
            <a:pPr algn="just"/>
            <a:r>
              <a:rPr lang="en-US" sz="2000" dirty="0"/>
              <a:t> </a:t>
            </a:r>
          </a:p>
        </p:txBody>
      </p:sp>
    </p:spTree>
    <p:extLst>
      <p:ext uri="{BB962C8B-B14F-4D97-AF65-F5344CB8AC3E}">
        <p14:creationId xmlns:p14="http://schemas.microsoft.com/office/powerpoint/2010/main" val="217465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935" y="5034167"/>
            <a:ext cx="6574997" cy="897580"/>
          </a:xfrm>
        </p:spPr>
        <p:txBody>
          <a:bodyPr>
            <a:noAutofit/>
          </a:bodyPr>
          <a:lstStyle/>
          <a:p>
            <a:pPr algn="ctr"/>
            <a:r>
              <a:rPr lang="en-US" sz="2600" b="1" dirty="0" smtClean="0"/>
              <a:t>Bare</a:t>
            </a:r>
            <a:r>
              <a:rPr lang="en-US" sz="2600" b="1" dirty="0"/>
              <a:t>-</a:t>
            </a:r>
            <a:r>
              <a:rPr lang="en-US" sz="2600" b="1" dirty="0" smtClean="0"/>
              <a:t>bones Cost</a:t>
            </a:r>
            <a:r>
              <a:rPr lang="en-US" sz="2600" dirty="0" smtClean="0"/>
              <a:t> </a:t>
            </a:r>
            <a:r>
              <a:rPr lang="en-US" sz="2600" dirty="0"/>
              <a:t/>
            </a:r>
            <a:br>
              <a:rPr lang="en-US" sz="2600" dirty="0"/>
            </a:br>
            <a:r>
              <a:rPr lang="en-US" sz="2600" b="1" dirty="0" smtClean="0">
                <a:solidFill>
                  <a:srgbClr val="FF0000"/>
                </a:solidFill>
              </a:rPr>
              <a:t>$</a:t>
            </a:r>
            <a:r>
              <a:rPr lang="en-US" sz="2600" b="1" dirty="0">
                <a:solidFill>
                  <a:srgbClr val="FF0000"/>
                </a:solidFill>
              </a:rPr>
              <a:t>15.2 </a:t>
            </a:r>
            <a:r>
              <a:rPr lang="en-US" sz="2600" b="1" dirty="0" smtClean="0">
                <a:solidFill>
                  <a:srgbClr val="FF0000"/>
                </a:solidFill>
              </a:rPr>
              <a:t>Trillion </a:t>
            </a:r>
            <a:r>
              <a:rPr lang="en-US" sz="2000" b="1" dirty="0" smtClean="0">
                <a:solidFill>
                  <a:srgbClr val="000000"/>
                </a:solidFill>
              </a:rPr>
              <a:t>(Jacobson agrees with this price) </a:t>
            </a:r>
            <a:endParaRPr lang="en-US" sz="2000" dirty="0">
              <a:solidFill>
                <a:srgbClr val="000000"/>
              </a:solidFill>
            </a:endParaRPr>
          </a:p>
        </p:txBody>
      </p:sp>
      <p:sp>
        <p:nvSpPr>
          <p:cNvPr id="10" name="TextBox 9"/>
          <p:cNvSpPr txBox="1"/>
          <p:nvPr/>
        </p:nvSpPr>
        <p:spPr>
          <a:xfrm>
            <a:off x="0" y="-72300"/>
            <a:ext cx="7074314" cy="2185214"/>
          </a:xfrm>
          <a:prstGeom prst="rect">
            <a:avLst/>
          </a:prstGeom>
          <a:noFill/>
        </p:spPr>
        <p:txBody>
          <a:bodyPr wrap="square" rtlCol="0">
            <a:spAutoFit/>
          </a:bodyPr>
          <a:lstStyle/>
          <a:p>
            <a:pPr algn="ctr"/>
            <a:r>
              <a:rPr lang="en-US" sz="4200" b="1" i="1" u="sng" dirty="0" smtClean="0">
                <a:solidFill>
                  <a:srgbClr val="FF0000"/>
                </a:solidFill>
              </a:rPr>
              <a:t>THE 2050 ROADMAP</a:t>
            </a:r>
          </a:p>
          <a:p>
            <a:pPr algn="ctr"/>
            <a:r>
              <a:rPr lang="en-US" sz="3400" b="1" i="1" dirty="0" smtClean="0"/>
              <a:t> </a:t>
            </a:r>
            <a:r>
              <a:rPr lang="en-US" sz="3400" b="1" dirty="0" smtClean="0"/>
              <a:t>An </a:t>
            </a:r>
            <a:r>
              <a:rPr lang="en-US" sz="3400" b="1" dirty="0" smtClean="0"/>
              <a:t>all-electric society</a:t>
            </a:r>
          </a:p>
          <a:p>
            <a:pPr algn="ctr"/>
            <a:r>
              <a:rPr lang="en-US" sz="3400" b="1" dirty="0"/>
              <a:t>p</a:t>
            </a:r>
            <a:r>
              <a:rPr lang="en-US" sz="3400" b="1" dirty="0" smtClean="0"/>
              <a:t>owered by a </a:t>
            </a:r>
            <a:r>
              <a:rPr lang="en-US" sz="3400" b="1" dirty="0" smtClean="0"/>
              <a:t>1,591</a:t>
            </a:r>
            <a:r>
              <a:rPr lang="en-US" sz="3400" b="1" dirty="0" smtClean="0"/>
              <a:t>-GW </a:t>
            </a:r>
            <a:r>
              <a:rPr lang="en-US" sz="3400" b="1" dirty="0" smtClean="0"/>
              <a:t>grid</a:t>
            </a:r>
            <a:endParaRPr lang="en-US" sz="3400" b="1" dirty="0"/>
          </a:p>
          <a:p>
            <a:pPr algn="ctr"/>
            <a:r>
              <a:rPr lang="en-US" sz="2200" b="1" i="1" dirty="0" smtClean="0"/>
              <a:t>All primary energy to be g</a:t>
            </a:r>
            <a:r>
              <a:rPr lang="en-US" sz="2200" b="1" i="1" dirty="0" smtClean="0"/>
              <a:t>enerated with renewables</a:t>
            </a:r>
            <a:endParaRPr lang="en-US" sz="2200" b="1" i="1" dirty="0"/>
          </a:p>
        </p:txBody>
      </p:sp>
      <p:sp>
        <p:nvSpPr>
          <p:cNvPr id="12" name="TextBox 11"/>
          <p:cNvSpPr txBox="1"/>
          <p:nvPr/>
        </p:nvSpPr>
        <p:spPr>
          <a:xfrm>
            <a:off x="677791" y="3374244"/>
            <a:ext cx="5550651" cy="646331"/>
          </a:xfrm>
          <a:prstGeom prst="rect">
            <a:avLst/>
          </a:prstGeom>
          <a:noFill/>
        </p:spPr>
        <p:txBody>
          <a:bodyPr wrap="square" rtlCol="0">
            <a:spAutoFit/>
          </a:bodyPr>
          <a:lstStyle/>
          <a:p>
            <a:pPr marL="285750" indent="-285750">
              <a:buFont typeface="Arial"/>
              <a:buChar char="•"/>
            </a:pPr>
            <a:r>
              <a:rPr lang="en-US" dirty="0" smtClean="0"/>
              <a:t>Solar on land </a:t>
            </a:r>
            <a:r>
              <a:rPr lang="en-US" dirty="0"/>
              <a:t>equal to </a:t>
            </a:r>
            <a:r>
              <a:rPr lang="en-US" dirty="0" smtClean="0"/>
              <a:t>Maryland, Rhode Island</a:t>
            </a:r>
          </a:p>
          <a:p>
            <a:r>
              <a:rPr lang="en-US" dirty="0" smtClean="0"/>
              <a:t>     and Connecticut  </a:t>
            </a:r>
            <a:endParaRPr lang="en-US" dirty="0"/>
          </a:p>
        </p:txBody>
      </p:sp>
      <p:sp>
        <p:nvSpPr>
          <p:cNvPr id="15" name="TextBox 14"/>
          <p:cNvSpPr txBox="1"/>
          <p:nvPr/>
        </p:nvSpPr>
        <p:spPr>
          <a:xfrm>
            <a:off x="690104" y="3997359"/>
            <a:ext cx="5309794" cy="646331"/>
          </a:xfrm>
          <a:prstGeom prst="rect">
            <a:avLst/>
          </a:prstGeom>
          <a:noFill/>
        </p:spPr>
        <p:txBody>
          <a:bodyPr wrap="square" rtlCol="0">
            <a:spAutoFit/>
          </a:bodyPr>
          <a:lstStyle/>
          <a:p>
            <a:pPr marL="285750" indent="-285750">
              <a:buFont typeface="Arial"/>
              <a:buChar char="•"/>
            </a:pPr>
            <a:r>
              <a:rPr lang="en-US" dirty="0" smtClean="0"/>
              <a:t>Wind on land equal to equal to New York,     Pennsylvania, Vermont and New Hampshire</a:t>
            </a:r>
            <a:endParaRPr lang="en-US" dirty="0"/>
          </a:p>
        </p:txBody>
      </p:sp>
      <p:sp>
        <p:nvSpPr>
          <p:cNvPr id="16" name="TextBox 15"/>
          <p:cNvSpPr txBox="1"/>
          <p:nvPr/>
        </p:nvSpPr>
        <p:spPr>
          <a:xfrm>
            <a:off x="709083" y="2773282"/>
            <a:ext cx="12765855" cy="646331"/>
          </a:xfrm>
          <a:prstGeom prst="rect">
            <a:avLst/>
          </a:prstGeom>
          <a:noFill/>
        </p:spPr>
        <p:txBody>
          <a:bodyPr wrap="square" rtlCol="0">
            <a:spAutoFit/>
          </a:bodyPr>
          <a:lstStyle/>
          <a:p>
            <a:pPr marL="285750" indent="-285750">
              <a:buFont typeface="Arial"/>
              <a:buChar char="•"/>
            </a:pPr>
            <a:r>
              <a:rPr lang="en-US" dirty="0" smtClean="0"/>
              <a:t>Install 1,515-GW of </a:t>
            </a:r>
            <a:r>
              <a:rPr lang="en-US" i="1" dirty="0" smtClean="0"/>
              <a:t>new-build</a:t>
            </a:r>
            <a:r>
              <a:rPr lang="en-US" dirty="0" smtClean="0"/>
              <a:t> renewables</a:t>
            </a:r>
          </a:p>
          <a:p>
            <a:r>
              <a:rPr lang="en-US" dirty="0" smtClean="0"/>
              <a:t>      to bring the total to 1,591-GW average power</a:t>
            </a:r>
            <a:endParaRPr lang="en-US" dirty="0"/>
          </a:p>
        </p:txBody>
      </p:sp>
      <p:sp>
        <p:nvSpPr>
          <p:cNvPr id="17" name="TextBox 16"/>
          <p:cNvSpPr txBox="1"/>
          <p:nvPr/>
        </p:nvSpPr>
        <p:spPr>
          <a:xfrm>
            <a:off x="689398" y="4597611"/>
            <a:ext cx="5444766" cy="375682"/>
          </a:xfrm>
          <a:prstGeom prst="rect">
            <a:avLst/>
          </a:prstGeom>
          <a:noFill/>
        </p:spPr>
        <p:txBody>
          <a:bodyPr wrap="square" rtlCol="0">
            <a:spAutoFit/>
          </a:bodyPr>
          <a:lstStyle/>
          <a:p>
            <a:pPr marL="285750" indent="-285750">
              <a:buFont typeface="Arial"/>
              <a:buChar char="•"/>
            </a:pPr>
            <a:r>
              <a:rPr lang="en-US" dirty="0" smtClean="0"/>
              <a:t>Offshore wind in areas larger than West Virginia</a:t>
            </a:r>
            <a:endParaRPr lang="en-US" dirty="0"/>
          </a:p>
        </p:txBody>
      </p:sp>
      <p:sp>
        <p:nvSpPr>
          <p:cNvPr id="25" name="TextBox 24"/>
          <p:cNvSpPr txBox="1"/>
          <p:nvPr/>
        </p:nvSpPr>
        <p:spPr>
          <a:xfrm>
            <a:off x="217177" y="5898700"/>
            <a:ext cx="10886984" cy="830997"/>
          </a:xfrm>
          <a:prstGeom prst="rect">
            <a:avLst/>
          </a:prstGeom>
          <a:noFill/>
        </p:spPr>
        <p:txBody>
          <a:bodyPr wrap="square" rtlCol="0">
            <a:spAutoFit/>
          </a:bodyPr>
          <a:lstStyle/>
          <a:p>
            <a:pPr marL="285750" indent="-285750">
              <a:buFont typeface="Arial"/>
              <a:buChar char="•"/>
            </a:pPr>
            <a:r>
              <a:rPr lang="en-US" b="1" dirty="0"/>
              <a:t>With </a:t>
            </a:r>
            <a:r>
              <a:rPr lang="en-US" b="1" dirty="0" smtClean="0"/>
              <a:t>4 hrs </a:t>
            </a:r>
            <a:r>
              <a:rPr lang="en-US" b="1" dirty="0"/>
              <a:t>of </a:t>
            </a:r>
            <a:r>
              <a:rPr lang="en-US" b="1" dirty="0" smtClean="0"/>
              <a:t>additional pumped hydro: </a:t>
            </a:r>
            <a:r>
              <a:rPr lang="en-US" dirty="0" smtClean="0"/>
              <a:t> </a:t>
            </a:r>
            <a:r>
              <a:rPr lang="en-US" sz="2200" b="1" dirty="0" smtClean="0">
                <a:solidFill>
                  <a:srgbClr val="FF0000"/>
                </a:solidFill>
              </a:rPr>
              <a:t>$16.5 Trillion</a:t>
            </a:r>
          </a:p>
          <a:p>
            <a:pPr marL="285750" indent="-285750">
              <a:buFont typeface="Arial"/>
              <a:buChar char="•"/>
            </a:pPr>
            <a:r>
              <a:rPr lang="en-US" sz="2000" b="1" dirty="0" smtClean="0">
                <a:solidFill>
                  <a:srgbClr val="000000"/>
                </a:solidFill>
              </a:rPr>
              <a:t>With 24 hrs of pumped hydro:</a:t>
            </a:r>
            <a:r>
              <a:rPr lang="en-US" sz="2400" b="1" dirty="0" smtClean="0">
                <a:solidFill>
                  <a:srgbClr val="FF0000"/>
                </a:solidFill>
              </a:rPr>
              <a:t> </a:t>
            </a:r>
            <a:r>
              <a:rPr lang="en-US" sz="2200" b="1" dirty="0" smtClean="0">
                <a:solidFill>
                  <a:srgbClr val="FF0000"/>
                </a:solidFill>
              </a:rPr>
              <a:t>$22.8 </a:t>
            </a:r>
            <a:r>
              <a:rPr lang="en-US" sz="2200" b="1" dirty="0" smtClean="0">
                <a:solidFill>
                  <a:srgbClr val="FF0000"/>
                </a:solidFill>
              </a:rPr>
              <a:t>Trillion </a:t>
            </a:r>
            <a:r>
              <a:rPr lang="en-US" sz="2000" b="1" dirty="0" smtClean="0">
                <a:solidFill>
                  <a:srgbClr val="000000"/>
                </a:solidFill>
              </a:rPr>
              <a:t>(more than U.S. annual GDP)</a:t>
            </a:r>
            <a:endParaRPr lang="en-US" sz="2000" dirty="0">
              <a:solidFill>
                <a:srgbClr val="000000"/>
              </a:solidFill>
            </a:endParaRPr>
          </a:p>
        </p:txBody>
      </p:sp>
      <p:sp>
        <p:nvSpPr>
          <p:cNvPr id="19" name="TextBox 18"/>
          <p:cNvSpPr txBox="1"/>
          <p:nvPr/>
        </p:nvSpPr>
        <p:spPr>
          <a:xfrm>
            <a:off x="8974667" y="2658533"/>
            <a:ext cx="184666" cy="369332"/>
          </a:xfrm>
          <a:prstGeom prst="rect">
            <a:avLst/>
          </a:prstGeom>
          <a:noFill/>
        </p:spPr>
        <p:txBody>
          <a:bodyPr wrap="none" rtlCol="0">
            <a:spAutoFit/>
          </a:bodyPr>
          <a:lstStyle/>
          <a:p>
            <a:endParaRPr lang="en-US" dirty="0"/>
          </a:p>
        </p:txBody>
      </p:sp>
      <p:sp>
        <p:nvSpPr>
          <p:cNvPr id="20" name="TextBox 19"/>
          <p:cNvSpPr txBox="1"/>
          <p:nvPr/>
        </p:nvSpPr>
        <p:spPr>
          <a:xfrm>
            <a:off x="692574" y="2141221"/>
            <a:ext cx="5724644" cy="369332"/>
          </a:xfrm>
          <a:prstGeom prst="rect">
            <a:avLst/>
          </a:prstGeom>
          <a:noFill/>
        </p:spPr>
        <p:txBody>
          <a:bodyPr wrap="none" rtlCol="0">
            <a:spAutoFit/>
          </a:bodyPr>
          <a:lstStyle/>
          <a:p>
            <a:pPr marL="285750" indent="-285750">
              <a:buFont typeface="Arial"/>
              <a:buChar char="•"/>
            </a:pPr>
            <a:r>
              <a:rPr lang="en-US" dirty="0"/>
              <a:t>Utilize existing renewables and pumped hydro storage</a:t>
            </a:r>
            <a:endParaRPr lang="en-US" dirty="0"/>
          </a:p>
        </p:txBody>
      </p:sp>
      <p:sp>
        <p:nvSpPr>
          <p:cNvPr id="21" name="TextBox 20"/>
          <p:cNvSpPr txBox="1"/>
          <p:nvPr/>
        </p:nvSpPr>
        <p:spPr>
          <a:xfrm>
            <a:off x="698500" y="2479040"/>
            <a:ext cx="3236784" cy="369332"/>
          </a:xfrm>
          <a:prstGeom prst="rect">
            <a:avLst/>
          </a:prstGeom>
          <a:noFill/>
        </p:spPr>
        <p:txBody>
          <a:bodyPr wrap="none" rtlCol="0">
            <a:spAutoFit/>
          </a:bodyPr>
          <a:lstStyle/>
          <a:p>
            <a:pPr marL="285750" indent="-285750">
              <a:buFont typeface="Arial"/>
              <a:buChar char="•"/>
            </a:pPr>
            <a:r>
              <a:rPr lang="en-US" dirty="0"/>
              <a:t>Expand existing hydro dams</a:t>
            </a:r>
          </a:p>
        </p:txBody>
      </p:sp>
      <p:pic>
        <p:nvPicPr>
          <p:cNvPr id="28" name="Picture 27" descr="Cropped East Co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880" y="734153"/>
            <a:ext cx="5551904" cy="4833527"/>
          </a:xfrm>
          <a:prstGeom prst="rect">
            <a:avLst/>
          </a:prstGeom>
        </p:spPr>
      </p:pic>
    </p:spTree>
    <p:extLst>
      <p:ext uri="{BB962C8B-B14F-4D97-AF65-F5344CB8AC3E}">
        <p14:creationId xmlns:p14="http://schemas.microsoft.com/office/powerpoint/2010/main" val="420579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933" y="5486400"/>
            <a:ext cx="1651000" cy="1104900"/>
          </a:xfrm>
        </p:spPr>
        <p:txBody>
          <a:bodyPr>
            <a:noAutofit/>
          </a:bodyPr>
          <a:lstStyle/>
          <a:p>
            <a:r>
              <a:rPr lang="en-US" sz="1600" dirty="0"/>
              <a:t> </a:t>
            </a:r>
            <a:r>
              <a:rPr lang="en-US" sz="1600" dirty="0" smtClean="0"/>
              <a:t>               </a:t>
            </a:r>
            <a:r>
              <a:rPr lang="en-US" sz="1000" dirty="0" smtClean="0"/>
              <a:t/>
            </a:r>
            <a:br>
              <a:rPr lang="en-US" sz="1000" dirty="0" smtClean="0"/>
            </a:br>
            <a:endParaRPr lang="en-US" sz="2000" dirty="0"/>
          </a:p>
        </p:txBody>
      </p:sp>
      <p:sp>
        <p:nvSpPr>
          <p:cNvPr id="3" name="TextBox 2"/>
          <p:cNvSpPr txBox="1"/>
          <p:nvPr/>
        </p:nvSpPr>
        <p:spPr>
          <a:xfrm>
            <a:off x="873760" y="0"/>
            <a:ext cx="7091680" cy="2015936"/>
          </a:xfrm>
          <a:prstGeom prst="rect">
            <a:avLst/>
          </a:prstGeom>
          <a:noFill/>
        </p:spPr>
        <p:txBody>
          <a:bodyPr wrap="square" rtlCol="0">
            <a:spAutoFit/>
          </a:bodyPr>
          <a:lstStyle/>
          <a:p>
            <a:pPr algn="ctr"/>
            <a:r>
              <a:rPr lang="en-US" sz="4400" b="1" i="1" u="sng" dirty="0" smtClean="0">
                <a:solidFill>
                  <a:srgbClr val="FF0000"/>
                </a:solidFill>
              </a:rPr>
              <a:t>Our “roadmap”</a:t>
            </a:r>
          </a:p>
          <a:p>
            <a:pPr algn="ctr"/>
            <a:r>
              <a:rPr lang="en-US" sz="2700" b="1" i="1" dirty="0" smtClean="0"/>
              <a:t>A 1,591-GW </a:t>
            </a:r>
            <a:r>
              <a:rPr lang="en-US" sz="2700" b="1" i="1" dirty="0" smtClean="0"/>
              <a:t>grid </a:t>
            </a:r>
          </a:p>
          <a:p>
            <a:pPr algn="ctr"/>
            <a:r>
              <a:rPr lang="en-US" sz="2700" b="1" i="1" dirty="0" smtClean="0"/>
              <a:t>All primary energy generated with nuclear</a:t>
            </a:r>
          </a:p>
          <a:p>
            <a:pPr algn="ctr"/>
            <a:endParaRPr lang="en-US" sz="2700" b="1" i="1" dirty="0" smtClean="0"/>
          </a:p>
        </p:txBody>
      </p:sp>
      <p:sp>
        <p:nvSpPr>
          <p:cNvPr id="6" name="TextBox 5"/>
          <p:cNvSpPr txBox="1"/>
          <p:nvPr/>
        </p:nvSpPr>
        <p:spPr>
          <a:xfrm>
            <a:off x="5774444" y="4993558"/>
            <a:ext cx="184666" cy="369332"/>
          </a:xfrm>
          <a:prstGeom prst="rect">
            <a:avLst/>
          </a:prstGeom>
          <a:noFill/>
        </p:spPr>
        <p:txBody>
          <a:bodyPr wrap="none" rtlCol="0">
            <a:spAutoFit/>
          </a:bodyPr>
          <a:lstStyle/>
          <a:p>
            <a:endParaRPr lang="en-US" dirty="0"/>
          </a:p>
        </p:txBody>
      </p:sp>
      <p:sp>
        <p:nvSpPr>
          <p:cNvPr id="13" name="TextBox 12"/>
          <p:cNvSpPr txBox="1"/>
          <p:nvPr/>
        </p:nvSpPr>
        <p:spPr>
          <a:xfrm>
            <a:off x="2291901" y="3436095"/>
            <a:ext cx="4492439" cy="646331"/>
          </a:xfrm>
          <a:prstGeom prst="rect">
            <a:avLst/>
          </a:prstGeom>
          <a:noFill/>
        </p:spPr>
        <p:txBody>
          <a:bodyPr wrap="square" rtlCol="0">
            <a:spAutoFit/>
          </a:bodyPr>
          <a:lstStyle/>
          <a:p>
            <a:pPr marL="285750" indent="-285750">
              <a:buFont typeface="Arial"/>
              <a:buChar char="•"/>
            </a:pPr>
            <a:r>
              <a:rPr lang="en-US" dirty="0" smtClean="0"/>
              <a:t>Land </a:t>
            </a:r>
            <a:r>
              <a:rPr lang="en-US" dirty="0"/>
              <a:t>equal to half of Long </a:t>
            </a:r>
            <a:r>
              <a:rPr lang="en-US" dirty="0" smtClean="0"/>
              <a:t>Island</a:t>
            </a:r>
          </a:p>
          <a:p>
            <a:r>
              <a:rPr lang="en-US" dirty="0"/>
              <a:t> </a:t>
            </a:r>
            <a:r>
              <a:rPr lang="en-US" dirty="0" smtClean="0"/>
              <a:t>   </a:t>
            </a:r>
            <a:r>
              <a:rPr lang="en-US" dirty="0" smtClean="0"/>
              <a:t> </a:t>
            </a:r>
            <a:r>
              <a:rPr lang="en-US" dirty="0"/>
              <a:t>(</a:t>
            </a:r>
            <a:r>
              <a:rPr lang="en-US" dirty="0" smtClean="0"/>
              <a:t>includes </a:t>
            </a:r>
            <a:r>
              <a:rPr lang="en-US" dirty="0"/>
              <a:t>full security perimeters)</a:t>
            </a:r>
          </a:p>
        </p:txBody>
      </p:sp>
      <p:sp>
        <p:nvSpPr>
          <p:cNvPr id="14" name="TextBox 13"/>
          <p:cNvSpPr txBox="1"/>
          <p:nvPr/>
        </p:nvSpPr>
        <p:spPr>
          <a:xfrm>
            <a:off x="2298858" y="4039231"/>
            <a:ext cx="3865301" cy="646331"/>
          </a:xfrm>
          <a:prstGeom prst="rect">
            <a:avLst/>
          </a:prstGeom>
          <a:noFill/>
        </p:spPr>
        <p:txBody>
          <a:bodyPr wrap="square" rtlCol="0">
            <a:spAutoFit/>
          </a:bodyPr>
          <a:lstStyle/>
          <a:p>
            <a:pPr marL="285750" indent="-285750">
              <a:buFont typeface="Arial"/>
              <a:buChar char="•"/>
            </a:pPr>
            <a:r>
              <a:rPr lang="en-US" dirty="0"/>
              <a:t>$6.7 Trillion with AP reactors </a:t>
            </a:r>
            <a:endParaRPr lang="en-US" dirty="0" smtClean="0"/>
          </a:p>
          <a:p>
            <a:r>
              <a:rPr lang="en-US" dirty="0"/>
              <a:t> </a:t>
            </a:r>
            <a:r>
              <a:rPr lang="en-US" dirty="0" smtClean="0"/>
              <a:t>   </a:t>
            </a:r>
            <a:r>
              <a:rPr lang="en-US" dirty="0" smtClean="0"/>
              <a:t>(South </a:t>
            </a:r>
            <a:r>
              <a:rPr lang="en-US" dirty="0"/>
              <a:t>Korea's price for U.A.E.</a:t>
            </a:r>
            <a:r>
              <a:rPr lang="en-US" dirty="0" smtClean="0"/>
              <a:t>)</a:t>
            </a:r>
            <a:endParaRPr lang="en-US" dirty="0"/>
          </a:p>
        </p:txBody>
      </p:sp>
      <p:sp>
        <p:nvSpPr>
          <p:cNvPr id="15" name="TextBox 14"/>
          <p:cNvSpPr txBox="1"/>
          <p:nvPr/>
        </p:nvSpPr>
        <p:spPr>
          <a:xfrm>
            <a:off x="2293822" y="4678179"/>
            <a:ext cx="4012535" cy="372961"/>
          </a:xfrm>
          <a:prstGeom prst="rect">
            <a:avLst/>
          </a:prstGeom>
          <a:noFill/>
        </p:spPr>
        <p:txBody>
          <a:bodyPr wrap="square" rtlCol="0">
            <a:spAutoFit/>
          </a:bodyPr>
          <a:lstStyle/>
          <a:p>
            <a:pPr marL="285750" indent="-285750">
              <a:buFont typeface="Arial"/>
              <a:buChar char="•"/>
            </a:pPr>
            <a:r>
              <a:rPr lang="en-US" dirty="0" smtClean="0"/>
              <a:t>$</a:t>
            </a:r>
            <a:r>
              <a:rPr lang="en-US" dirty="0"/>
              <a:t>3 Trillion with </a:t>
            </a:r>
            <a:r>
              <a:rPr lang="en-US" dirty="0" smtClean="0"/>
              <a:t>Gen </a:t>
            </a:r>
            <a:r>
              <a:rPr lang="en-US" dirty="0"/>
              <a:t>IV </a:t>
            </a:r>
            <a:r>
              <a:rPr lang="en-US" dirty="0" smtClean="0"/>
              <a:t>MSRs</a:t>
            </a:r>
            <a:endParaRPr lang="en-US" dirty="0"/>
          </a:p>
        </p:txBody>
      </p:sp>
      <p:sp>
        <p:nvSpPr>
          <p:cNvPr id="16" name="TextBox 15"/>
          <p:cNvSpPr txBox="1"/>
          <p:nvPr/>
        </p:nvSpPr>
        <p:spPr>
          <a:xfrm>
            <a:off x="2290141" y="1578964"/>
            <a:ext cx="4329775" cy="369332"/>
          </a:xfrm>
          <a:prstGeom prst="rect">
            <a:avLst/>
          </a:prstGeom>
          <a:noFill/>
        </p:spPr>
        <p:txBody>
          <a:bodyPr wrap="square" rtlCol="0">
            <a:spAutoFit/>
          </a:bodyPr>
          <a:lstStyle/>
          <a:p>
            <a:pPr marL="285750" indent="-285750">
              <a:buFont typeface="Arial"/>
              <a:buChar char="•"/>
            </a:pPr>
            <a:r>
              <a:rPr lang="en-US" dirty="0"/>
              <a:t>Existing </a:t>
            </a:r>
            <a:r>
              <a:rPr lang="en-US" dirty="0" smtClean="0"/>
              <a:t>renewables and pumped hydro</a:t>
            </a:r>
            <a:endParaRPr lang="en-US" dirty="0"/>
          </a:p>
        </p:txBody>
      </p:sp>
      <p:sp>
        <p:nvSpPr>
          <p:cNvPr id="17" name="TextBox 16"/>
          <p:cNvSpPr txBox="1"/>
          <p:nvPr/>
        </p:nvSpPr>
        <p:spPr>
          <a:xfrm>
            <a:off x="2283824" y="1977748"/>
            <a:ext cx="4574396" cy="369332"/>
          </a:xfrm>
          <a:prstGeom prst="rect">
            <a:avLst/>
          </a:prstGeom>
          <a:noFill/>
        </p:spPr>
        <p:txBody>
          <a:bodyPr wrap="square" rtlCol="0">
            <a:spAutoFit/>
          </a:bodyPr>
          <a:lstStyle/>
          <a:p>
            <a:pPr marL="285750" indent="-285750">
              <a:buFont typeface="Arial"/>
              <a:buChar char="•"/>
            </a:pPr>
            <a:r>
              <a:rPr lang="en-US" dirty="0" smtClean="0"/>
              <a:t>Existing </a:t>
            </a:r>
            <a:r>
              <a:rPr lang="en-US" dirty="0" smtClean="0"/>
              <a:t>hydro dams</a:t>
            </a:r>
            <a:endParaRPr lang="en-US" dirty="0"/>
          </a:p>
        </p:txBody>
      </p:sp>
      <p:sp>
        <p:nvSpPr>
          <p:cNvPr id="18" name="TextBox 17"/>
          <p:cNvSpPr txBox="1"/>
          <p:nvPr/>
        </p:nvSpPr>
        <p:spPr>
          <a:xfrm>
            <a:off x="2293309" y="2824326"/>
            <a:ext cx="5005851" cy="646331"/>
          </a:xfrm>
          <a:prstGeom prst="rect">
            <a:avLst/>
          </a:prstGeom>
          <a:noFill/>
        </p:spPr>
        <p:txBody>
          <a:bodyPr wrap="square" rtlCol="0">
            <a:spAutoFit/>
          </a:bodyPr>
          <a:lstStyle/>
          <a:p>
            <a:pPr marL="285750" indent="-285750">
              <a:buFont typeface="Arial"/>
              <a:buChar char="•"/>
            </a:pPr>
            <a:r>
              <a:rPr lang="en-US" dirty="0" smtClean="0"/>
              <a:t>18 </a:t>
            </a:r>
            <a:r>
              <a:rPr lang="en-US" dirty="0"/>
              <a:t>months </a:t>
            </a:r>
            <a:r>
              <a:rPr lang="en-US" dirty="0" smtClean="0"/>
              <a:t>of </a:t>
            </a:r>
            <a:r>
              <a:rPr lang="en-US" dirty="0"/>
              <a:t>all-grid </a:t>
            </a:r>
            <a:r>
              <a:rPr lang="en-US" dirty="0" smtClean="0"/>
              <a:t>storage</a:t>
            </a:r>
          </a:p>
          <a:p>
            <a:r>
              <a:rPr lang="en-US" dirty="0" smtClean="0"/>
              <a:t>        in </a:t>
            </a:r>
            <a:r>
              <a:rPr lang="en-US" dirty="0"/>
              <a:t>the form of reactor </a:t>
            </a:r>
            <a:r>
              <a:rPr lang="en-US" dirty="0" smtClean="0"/>
              <a:t>fuel</a:t>
            </a:r>
            <a:endParaRPr lang="en-US" dirty="0"/>
          </a:p>
        </p:txBody>
      </p:sp>
      <p:sp>
        <p:nvSpPr>
          <p:cNvPr id="30" name="TextBox 29"/>
          <p:cNvSpPr txBox="1"/>
          <p:nvPr/>
        </p:nvSpPr>
        <p:spPr>
          <a:xfrm>
            <a:off x="1533183" y="5233333"/>
            <a:ext cx="5304497" cy="954107"/>
          </a:xfrm>
          <a:prstGeom prst="rect">
            <a:avLst/>
          </a:prstGeom>
          <a:noFill/>
        </p:spPr>
        <p:txBody>
          <a:bodyPr wrap="square" rtlCol="0">
            <a:spAutoFit/>
          </a:bodyPr>
          <a:lstStyle/>
          <a:p>
            <a:pPr algn="ctr"/>
            <a:r>
              <a:rPr lang="en-US" sz="2000" dirty="0" smtClean="0"/>
              <a:t>Total </a:t>
            </a:r>
            <a:r>
              <a:rPr lang="en-US" sz="2000" dirty="0"/>
              <a:t>cost (depending on the reactors </a:t>
            </a:r>
            <a:r>
              <a:rPr lang="en-US" sz="2000" dirty="0" smtClean="0"/>
              <a:t>used):</a:t>
            </a:r>
          </a:p>
          <a:p>
            <a:pPr algn="ctr"/>
            <a:endParaRPr lang="en-US" sz="1000" dirty="0" smtClean="0"/>
          </a:p>
          <a:p>
            <a:pPr algn="ctr"/>
            <a:r>
              <a:rPr lang="en-US" sz="2600" b="1" dirty="0" smtClean="0">
                <a:solidFill>
                  <a:srgbClr val="FF0000"/>
                </a:solidFill>
              </a:rPr>
              <a:t>$3 </a:t>
            </a:r>
            <a:r>
              <a:rPr lang="en-US" sz="2600" b="1" dirty="0">
                <a:solidFill>
                  <a:srgbClr val="FF0000"/>
                </a:solidFill>
              </a:rPr>
              <a:t>Trillion – $6.7 </a:t>
            </a:r>
            <a:r>
              <a:rPr lang="en-US" sz="2600" b="1" dirty="0" smtClean="0">
                <a:solidFill>
                  <a:srgbClr val="FF0000"/>
                </a:solidFill>
              </a:rPr>
              <a:t>Trillion</a:t>
            </a:r>
            <a:endParaRPr lang="en-US" sz="2600" dirty="0"/>
          </a:p>
        </p:txBody>
      </p:sp>
      <p:sp>
        <p:nvSpPr>
          <p:cNvPr id="5" name="TextBox 4"/>
          <p:cNvSpPr txBox="1"/>
          <p:nvPr/>
        </p:nvSpPr>
        <p:spPr>
          <a:xfrm>
            <a:off x="2285231" y="2407920"/>
            <a:ext cx="3108543" cy="369332"/>
          </a:xfrm>
          <a:prstGeom prst="rect">
            <a:avLst/>
          </a:prstGeom>
          <a:noFill/>
        </p:spPr>
        <p:txBody>
          <a:bodyPr wrap="none" rtlCol="0">
            <a:spAutoFit/>
          </a:bodyPr>
          <a:lstStyle/>
          <a:p>
            <a:pPr marL="285750" indent="-285750">
              <a:buFont typeface="Arial"/>
              <a:buChar char="•"/>
            </a:pPr>
            <a:r>
              <a:rPr lang="en-US" dirty="0" smtClean="0"/>
              <a:t>Install 1,515-GW of MSRs</a:t>
            </a:r>
            <a:endParaRPr lang="en-US" dirty="0"/>
          </a:p>
        </p:txBody>
      </p:sp>
      <p:sp>
        <p:nvSpPr>
          <p:cNvPr id="9" name="TextBox 8"/>
          <p:cNvSpPr txBox="1"/>
          <p:nvPr/>
        </p:nvSpPr>
        <p:spPr>
          <a:xfrm>
            <a:off x="9326880" y="3180080"/>
            <a:ext cx="184666" cy="369332"/>
          </a:xfrm>
          <a:prstGeom prst="rect">
            <a:avLst/>
          </a:prstGeom>
          <a:noFill/>
        </p:spPr>
        <p:txBody>
          <a:bodyPr wrap="none" rtlCol="0">
            <a:spAutoFit/>
          </a:bodyPr>
          <a:lstStyle/>
          <a:p>
            <a:endParaRPr lang="en-US" dirty="0"/>
          </a:p>
        </p:txBody>
      </p:sp>
      <p:pic>
        <p:nvPicPr>
          <p:cNvPr id="10" name="Picture 9" descr="Long Island green and wh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199" y="1841500"/>
            <a:ext cx="5153343" cy="3451860"/>
          </a:xfrm>
          <a:prstGeom prst="rect">
            <a:avLst/>
          </a:prstGeom>
        </p:spPr>
      </p:pic>
    </p:spTree>
    <p:extLst>
      <p:ext uri="{BB962C8B-B14F-4D97-AF65-F5344CB8AC3E}">
        <p14:creationId xmlns:p14="http://schemas.microsoft.com/office/powerpoint/2010/main" val="363562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62411" y="829564"/>
            <a:ext cx="4958081" cy="400110"/>
          </a:xfrm>
          <a:prstGeom prst="rect">
            <a:avLst/>
          </a:prstGeom>
          <a:noFill/>
        </p:spPr>
        <p:txBody>
          <a:bodyPr wrap="square" rtlCol="0">
            <a:spAutoFit/>
          </a:bodyPr>
          <a:lstStyle/>
          <a:p>
            <a:pPr marL="285750" indent="-285750">
              <a:buFont typeface="Arial"/>
              <a:buChar char="•"/>
            </a:pPr>
            <a:r>
              <a:rPr lang="en-US" sz="1600" dirty="0" smtClean="0"/>
              <a:t> </a:t>
            </a:r>
            <a:r>
              <a:rPr lang="en-US" sz="2000" dirty="0" smtClean="0"/>
              <a:t>500,000 </a:t>
            </a:r>
            <a:r>
              <a:rPr lang="en-US" sz="2000" dirty="0" smtClean="0"/>
              <a:t>5-MW wind turbines</a:t>
            </a:r>
            <a:endParaRPr lang="en-US" sz="2000" dirty="0"/>
          </a:p>
        </p:txBody>
      </p:sp>
      <p:sp>
        <p:nvSpPr>
          <p:cNvPr id="13" name="TextBox 12"/>
          <p:cNvSpPr txBox="1"/>
          <p:nvPr/>
        </p:nvSpPr>
        <p:spPr>
          <a:xfrm>
            <a:off x="2597766" y="1225914"/>
            <a:ext cx="5460790" cy="400110"/>
          </a:xfrm>
          <a:prstGeom prst="rect">
            <a:avLst/>
          </a:prstGeom>
          <a:noFill/>
        </p:spPr>
        <p:txBody>
          <a:bodyPr wrap="square" rtlCol="0">
            <a:spAutoFit/>
          </a:bodyPr>
          <a:lstStyle/>
          <a:p>
            <a:pPr marL="742950" lvl="1" indent="-285750">
              <a:buFont typeface="Arial"/>
              <a:buChar char="•"/>
            </a:pPr>
            <a:r>
              <a:rPr lang="en-US" sz="2000" dirty="0"/>
              <a:t>18 billion square meters of PV </a:t>
            </a:r>
            <a:r>
              <a:rPr lang="en-US" sz="2000" dirty="0" smtClean="0"/>
              <a:t>panels</a:t>
            </a:r>
            <a:endParaRPr lang="en-US" sz="2000" dirty="0"/>
          </a:p>
        </p:txBody>
      </p:sp>
      <p:sp>
        <p:nvSpPr>
          <p:cNvPr id="15" name="TextBox 14"/>
          <p:cNvSpPr txBox="1"/>
          <p:nvPr/>
        </p:nvSpPr>
        <p:spPr>
          <a:xfrm>
            <a:off x="2587388" y="1605808"/>
            <a:ext cx="7404523" cy="400110"/>
          </a:xfrm>
          <a:prstGeom prst="rect">
            <a:avLst/>
          </a:prstGeom>
          <a:noFill/>
        </p:spPr>
        <p:txBody>
          <a:bodyPr wrap="square" rtlCol="0">
            <a:spAutoFit/>
          </a:bodyPr>
          <a:lstStyle/>
          <a:p>
            <a:pPr marL="742950" lvl="1" indent="-285750">
              <a:buFont typeface="Arial"/>
              <a:buChar char="•"/>
            </a:pPr>
            <a:r>
              <a:rPr lang="en-US" sz="2000" dirty="0" smtClean="0"/>
              <a:t>Over 50,000 </a:t>
            </a:r>
            <a:r>
              <a:rPr lang="en-US" sz="2000" dirty="0"/>
              <a:t>wind and solar </a:t>
            </a:r>
            <a:r>
              <a:rPr lang="en-US" sz="2000" dirty="0" smtClean="0"/>
              <a:t>farms</a:t>
            </a:r>
            <a:endParaRPr lang="en-US" sz="2000" dirty="0"/>
          </a:p>
        </p:txBody>
      </p:sp>
      <p:sp>
        <p:nvSpPr>
          <p:cNvPr id="16" name="TextBox 15"/>
          <p:cNvSpPr txBox="1"/>
          <p:nvPr/>
        </p:nvSpPr>
        <p:spPr>
          <a:xfrm>
            <a:off x="3028102" y="2401494"/>
            <a:ext cx="6659580" cy="400110"/>
          </a:xfrm>
          <a:prstGeom prst="rect">
            <a:avLst/>
          </a:prstGeom>
          <a:noFill/>
        </p:spPr>
        <p:txBody>
          <a:bodyPr wrap="square" rtlCol="0">
            <a:spAutoFit/>
          </a:bodyPr>
          <a:lstStyle/>
          <a:p>
            <a:pPr marL="285750" indent="-285750">
              <a:buFont typeface="Arial"/>
              <a:buChar char="•"/>
            </a:pPr>
            <a:r>
              <a:rPr lang="en-US" sz="2000" dirty="0" smtClean="0"/>
              <a:t>Almost </a:t>
            </a:r>
            <a:r>
              <a:rPr lang="en-US" sz="2000" dirty="0"/>
              <a:t>3 million commercial rooftop </a:t>
            </a:r>
            <a:r>
              <a:rPr lang="en-US" sz="2000" dirty="0" smtClean="0"/>
              <a:t>systems</a:t>
            </a:r>
            <a:endParaRPr lang="en-US" sz="2000" dirty="0"/>
          </a:p>
        </p:txBody>
      </p:sp>
      <p:sp>
        <p:nvSpPr>
          <p:cNvPr id="17" name="TextBox 16"/>
          <p:cNvSpPr txBox="1"/>
          <p:nvPr/>
        </p:nvSpPr>
        <p:spPr>
          <a:xfrm>
            <a:off x="3045865" y="2749437"/>
            <a:ext cx="7520392" cy="400110"/>
          </a:xfrm>
          <a:prstGeom prst="rect">
            <a:avLst/>
          </a:prstGeom>
          <a:noFill/>
        </p:spPr>
        <p:txBody>
          <a:bodyPr wrap="square" rtlCol="0">
            <a:spAutoFit/>
          </a:bodyPr>
          <a:lstStyle/>
          <a:p>
            <a:pPr marL="285750" indent="-285750">
              <a:buFont typeface="Arial"/>
              <a:buChar char="•"/>
            </a:pPr>
            <a:r>
              <a:rPr lang="en-US" sz="2000" dirty="0">
                <a:solidFill>
                  <a:srgbClr val="3366FF"/>
                </a:solidFill>
              </a:rPr>
              <a:t>The </a:t>
            </a:r>
            <a:r>
              <a:rPr lang="en-US" sz="2000" i="1" dirty="0">
                <a:solidFill>
                  <a:srgbClr val="3366FF"/>
                </a:solidFill>
              </a:rPr>
              <a:t>daily</a:t>
            </a:r>
            <a:r>
              <a:rPr lang="en-US" sz="2000" dirty="0">
                <a:solidFill>
                  <a:srgbClr val="3366FF"/>
                </a:solidFill>
              </a:rPr>
              <a:t> replacement of </a:t>
            </a:r>
            <a:r>
              <a:rPr lang="en-US" sz="2000" dirty="0" smtClean="0">
                <a:solidFill>
                  <a:srgbClr val="3366FF"/>
                </a:solidFill>
              </a:rPr>
              <a:t>1.23 million </a:t>
            </a:r>
            <a:r>
              <a:rPr lang="en-US" sz="2000" dirty="0">
                <a:solidFill>
                  <a:srgbClr val="3366FF"/>
                </a:solidFill>
              </a:rPr>
              <a:t>m</a:t>
            </a:r>
            <a:r>
              <a:rPr lang="en-US" sz="2000" baseline="30000" dirty="0">
                <a:solidFill>
                  <a:srgbClr val="3366FF"/>
                </a:solidFill>
              </a:rPr>
              <a:t>2</a:t>
            </a:r>
            <a:r>
              <a:rPr lang="en-US" sz="2000" dirty="0">
                <a:solidFill>
                  <a:srgbClr val="3366FF"/>
                </a:solidFill>
              </a:rPr>
              <a:t> of PV panels – </a:t>
            </a:r>
            <a:r>
              <a:rPr lang="en-US" sz="2000" i="1" u="sng" dirty="0">
                <a:solidFill>
                  <a:srgbClr val="3366FF"/>
                </a:solidFill>
              </a:rPr>
              <a:t>forever</a:t>
            </a:r>
            <a:r>
              <a:rPr lang="en-US" sz="2000" i="1" dirty="0">
                <a:solidFill>
                  <a:srgbClr val="3366FF"/>
                </a:solidFill>
              </a:rPr>
              <a:t>.</a:t>
            </a:r>
            <a:endParaRPr lang="en-US" sz="2000" dirty="0"/>
          </a:p>
        </p:txBody>
      </p:sp>
      <p:sp>
        <p:nvSpPr>
          <p:cNvPr id="18" name="TextBox 17"/>
          <p:cNvSpPr txBox="1"/>
          <p:nvPr/>
        </p:nvSpPr>
        <p:spPr>
          <a:xfrm>
            <a:off x="2794244" y="3200200"/>
            <a:ext cx="7026418" cy="461665"/>
          </a:xfrm>
          <a:prstGeom prst="rect">
            <a:avLst/>
          </a:prstGeom>
          <a:noFill/>
        </p:spPr>
        <p:txBody>
          <a:bodyPr wrap="square" rtlCol="0">
            <a:spAutoFit/>
          </a:bodyPr>
          <a:lstStyle/>
          <a:p>
            <a:r>
              <a:rPr lang="en-US" sz="2400" dirty="0" smtClean="0">
                <a:solidFill>
                  <a:srgbClr val="FF0000"/>
                </a:solidFill>
              </a:rPr>
              <a:t>   Cost</a:t>
            </a:r>
            <a:r>
              <a:rPr lang="en-US" sz="2400" dirty="0">
                <a:solidFill>
                  <a:srgbClr val="FF0000"/>
                </a:solidFill>
              </a:rPr>
              <a:t>: </a:t>
            </a:r>
            <a:r>
              <a:rPr lang="en-US" sz="2400" b="1" dirty="0">
                <a:solidFill>
                  <a:srgbClr val="FF0000"/>
                </a:solidFill>
              </a:rPr>
              <a:t>$15.2 Trillion </a:t>
            </a:r>
            <a:r>
              <a:rPr lang="en-US" sz="2400" dirty="0">
                <a:solidFill>
                  <a:srgbClr val="FF0000"/>
                </a:solidFill>
              </a:rPr>
              <a:t>(plus backup and storage</a:t>
            </a:r>
            <a:r>
              <a:rPr lang="en-US" sz="2400" dirty="0" smtClean="0">
                <a:solidFill>
                  <a:srgbClr val="FF0000"/>
                </a:solidFill>
              </a:rPr>
              <a:t>)</a:t>
            </a:r>
            <a:endParaRPr lang="en-US" sz="2400" dirty="0"/>
          </a:p>
        </p:txBody>
      </p:sp>
      <p:sp>
        <p:nvSpPr>
          <p:cNvPr id="19" name="TextBox 18"/>
          <p:cNvSpPr txBox="1"/>
          <p:nvPr/>
        </p:nvSpPr>
        <p:spPr>
          <a:xfrm>
            <a:off x="2942252" y="3682735"/>
            <a:ext cx="6697134" cy="707886"/>
          </a:xfrm>
          <a:prstGeom prst="rect">
            <a:avLst/>
          </a:prstGeom>
          <a:noFill/>
        </p:spPr>
        <p:txBody>
          <a:bodyPr wrap="square" rtlCol="0">
            <a:spAutoFit/>
          </a:bodyPr>
          <a:lstStyle/>
          <a:p>
            <a:r>
              <a:rPr lang="en-US" sz="4000" b="1" i="1" dirty="0"/>
              <a:t>Our 10-year </a:t>
            </a:r>
            <a:r>
              <a:rPr lang="en-US" sz="4000" b="1" i="1" dirty="0" smtClean="0"/>
              <a:t>MSR roadmap:</a:t>
            </a:r>
            <a:endParaRPr lang="en-US" sz="4000" b="1" i="1" dirty="0"/>
          </a:p>
        </p:txBody>
      </p:sp>
      <p:sp>
        <p:nvSpPr>
          <p:cNvPr id="20" name="TextBox 19"/>
          <p:cNvSpPr txBox="1"/>
          <p:nvPr/>
        </p:nvSpPr>
        <p:spPr>
          <a:xfrm>
            <a:off x="3044440" y="4442349"/>
            <a:ext cx="5688424" cy="400110"/>
          </a:xfrm>
          <a:prstGeom prst="rect">
            <a:avLst/>
          </a:prstGeom>
          <a:noFill/>
        </p:spPr>
        <p:txBody>
          <a:bodyPr wrap="square" rtlCol="0">
            <a:spAutoFit/>
          </a:bodyPr>
          <a:lstStyle/>
          <a:p>
            <a:pPr marL="285750" indent="-285750">
              <a:buFont typeface="Arial"/>
              <a:buChar char="•"/>
            </a:pPr>
            <a:r>
              <a:rPr lang="en-US" sz="2000" dirty="0"/>
              <a:t>Utilize existing renewables and </a:t>
            </a:r>
            <a:r>
              <a:rPr lang="en-US" sz="2000" dirty="0" smtClean="0"/>
              <a:t>hydro</a:t>
            </a:r>
            <a:endParaRPr lang="en-US" sz="2000" dirty="0"/>
          </a:p>
        </p:txBody>
      </p:sp>
      <p:sp>
        <p:nvSpPr>
          <p:cNvPr id="21" name="TextBox 20"/>
          <p:cNvSpPr txBox="1"/>
          <p:nvPr/>
        </p:nvSpPr>
        <p:spPr>
          <a:xfrm>
            <a:off x="3047027" y="4830286"/>
            <a:ext cx="5638938" cy="707886"/>
          </a:xfrm>
          <a:prstGeom prst="rect">
            <a:avLst/>
          </a:prstGeom>
          <a:noFill/>
        </p:spPr>
        <p:txBody>
          <a:bodyPr wrap="square" rtlCol="0">
            <a:spAutoFit/>
          </a:bodyPr>
          <a:lstStyle/>
          <a:p>
            <a:pPr marL="285750" indent="-285750">
              <a:buFont typeface="Arial"/>
              <a:buChar char="•"/>
            </a:pPr>
            <a:r>
              <a:rPr lang="en-US" sz="2000" dirty="0"/>
              <a:t>Install 1,515 gigawatts of factory-built MSRs </a:t>
            </a:r>
            <a:br>
              <a:rPr lang="en-US" sz="2000" dirty="0"/>
            </a:br>
            <a:r>
              <a:rPr lang="en-US" sz="2000" dirty="0"/>
              <a:t>    precisely where the power is needed </a:t>
            </a:r>
          </a:p>
        </p:txBody>
      </p:sp>
      <p:sp>
        <p:nvSpPr>
          <p:cNvPr id="22" name="TextBox 21"/>
          <p:cNvSpPr txBox="1"/>
          <p:nvPr/>
        </p:nvSpPr>
        <p:spPr>
          <a:xfrm>
            <a:off x="3053015" y="5485475"/>
            <a:ext cx="3579345" cy="400110"/>
          </a:xfrm>
          <a:prstGeom prst="rect">
            <a:avLst/>
          </a:prstGeom>
          <a:noFill/>
        </p:spPr>
        <p:txBody>
          <a:bodyPr wrap="square" rtlCol="0">
            <a:spAutoFit/>
          </a:bodyPr>
          <a:lstStyle/>
          <a:p>
            <a:pPr marL="285750" indent="-285750">
              <a:buFont typeface="Arial"/>
              <a:buChar char="•"/>
            </a:pPr>
            <a:r>
              <a:rPr lang="en-US" sz="2000" dirty="0"/>
              <a:t>Break out the </a:t>
            </a:r>
            <a:r>
              <a:rPr lang="en-US" sz="2000" dirty="0" smtClean="0"/>
              <a:t>beers</a:t>
            </a:r>
            <a:endParaRPr lang="en-US" sz="2000" dirty="0"/>
          </a:p>
        </p:txBody>
      </p:sp>
      <p:sp>
        <p:nvSpPr>
          <p:cNvPr id="23" name="TextBox 22"/>
          <p:cNvSpPr txBox="1"/>
          <p:nvPr/>
        </p:nvSpPr>
        <p:spPr>
          <a:xfrm>
            <a:off x="3026418" y="5921546"/>
            <a:ext cx="5371783" cy="461665"/>
          </a:xfrm>
          <a:prstGeom prst="rect">
            <a:avLst/>
          </a:prstGeom>
          <a:noFill/>
        </p:spPr>
        <p:txBody>
          <a:bodyPr wrap="none" rtlCol="0">
            <a:spAutoFit/>
          </a:bodyPr>
          <a:lstStyle/>
          <a:p>
            <a:r>
              <a:rPr lang="en-US" sz="2400" dirty="0">
                <a:solidFill>
                  <a:srgbClr val="FF0000"/>
                </a:solidFill>
              </a:rPr>
              <a:t>Cost: </a:t>
            </a:r>
            <a:r>
              <a:rPr lang="en-US" sz="2400" b="1" dirty="0">
                <a:solidFill>
                  <a:srgbClr val="FF0000"/>
                </a:solidFill>
              </a:rPr>
              <a:t>$3 Trillion </a:t>
            </a:r>
            <a:r>
              <a:rPr lang="en-US" sz="2400" dirty="0">
                <a:solidFill>
                  <a:srgbClr val="FF0000"/>
                </a:solidFill>
              </a:rPr>
              <a:t>(plus nachos and beer</a:t>
            </a:r>
            <a:r>
              <a:rPr lang="en-US" sz="2400" dirty="0" smtClean="0">
                <a:solidFill>
                  <a:srgbClr val="FF0000"/>
                </a:solidFill>
              </a:rPr>
              <a:t>)</a:t>
            </a:r>
            <a:endParaRPr lang="en-US" sz="2400" dirty="0"/>
          </a:p>
        </p:txBody>
      </p:sp>
      <p:sp>
        <p:nvSpPr>
          <p:cNvPr id="24" name="Title 23"/>
          <p:cNvSpPr>
            <a:spLocks noGrp="1"/>
          </p:cNvSpPr>
          <p:nvPr>
            <p:ph type="title"/>
          </p:nvPr>
        </p:nvSpPr>
        <p:spPr>
          <a:xfrm>
            <a:off x="944880" y="0"/>
            <a:ext cx="10251440" cy="917786"/>
          </a:xfrm>
        </p:spPr>
        <p:txBody>
          <a:bodyPr/>
          <a:lstStyle/>
          <a:p>
            <a:r>
              <a:rPr lang="en-US" sz="4000" b="1" i="1" dirty="0" smtClean="0"/>
              <a:t>Jacobson’s 35-year Roadmap:</a:t>
            </a:r>
            <a:endParaRPr lang="en-US" sz="4000" b="1" i="1" dirty="0"/>
          </a:p>
        </p:txBody>
      </p:sp>
      <p:sp>
        <p:nvSpPr>
          <p:cNvPr id="2" name="TextBox 1"/>
          <p:cNvSpPr txBox="1"/>
          <p:nvPr/>
        </p:nvSpPr>
        <p:spPr>
          <a:xfrm>
            <a:off x="2583957" y="1993937"/>
            <a:ext cx="5373645" cy="400110"/>
          </a:xfrm>
          <a:prstGeom prst="rect">
            <a:avLst/>
          </a:prstGeom>
          <a:noFill/>
        </p:spPr>
        <p:txBody>
          <a:bodyPr wrap="square" rtlCol="0">
            <a:spAutoFit/>
          </a:bodyPr>
          <a:lstStyle/>
          <a:p>
            <a:pPr marL="742950" lvl="1" indent="-285750">
              <a:buFont typeface="Arial"/>
              <a:buChar char="•"/>
            </a:pPr>
            <a:r>
              <a:rPr lang="en-US" sz="2000" dirty="0" smtClean="0"/>
              <a:t>75 Million residential rooftop systems</a:t>
            </a:r>
            <a:endParaRPr lang="en-US" sz="2000" dirty="0"/>
          </a:p>
        </p:txBody>
      </p:sp>
    </p:spTree>
    <p:extLst>
      <p:ext uri="{BB962C8B-B14F-4D97-AF65-F5344CB8AC3E}">
        <p14:creationId xmlns:p14="http://schemas.microsoft.com/office/powerpoint/2010/main" val="6001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442ACF-2D94-4E28-AAC5-F2FF18A09FBA}"/>
              </a:ext>
            </a:extLst>
          </p:cNvPr>
          <p:cNvSpPr>
            <a:spLocks noGrp="1"/>
          </p:cNvSpPr>
          <p:nvPr>
            <p:ph type="title"/>
          </p:nvPr>
        </p:nvSpPr>
        <p:spPr>
          <a:xfrm rot="10800000" flipV="1">
            <a:off x="1977813" y="6134297"/>
            <a:ext cx="8950960" cy="877833"/>
          </a:xfrm>
        </p:spPr>
        <p:txBody>
          <a:bodyPr>
            <a:noAutofit/>
          </a:bodyPr>
          <a:lstStyle/>
          <a:p>
            <a:pPr algn="ctr"/>
            <a:r>
              <a:rPr lang="en-US" sz="2000" dirty="0"/>
              <a:t/>
            </a:r>
            <a:br>
              <a:rPr lang="en-US" sz="2000" dirty="0"/>
            </a:br>
            <a:r>
              <a:rPr lang="en-US" sz="2000" dirty="0" smtClean="0">
                <a:solidFill>
                  <a:srgbClr val="FF0000"/>
                </a:solidFill>
              </a:rPr>
              <a:t>The interest in large-scale renewables is a direct result</a:t>
            </a:r>
            <a:br>
              <a:rPr lang="en-US" sz="2000" dirty="0" smtClean="0">
                <a:solidFill>
                  <a:srgbClr val="FF0000"/>
                </a:solidFill>
              </a:rPr>
            </a:br>
            <a:r>
              <a:rPr lang="en-US" sz="2000" dirty="0" smtClean="0">
                <a:solidFill>
                  <a:srgbClr val="FF0000"/>
                </a:solidFill>
              </a:rPr>
              <a:t>of a misinformed view of nuclear power.</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endParaRPr lang="en-US" sz="2000" dirty="0">
              <a:solidFill>
                <a:srgbClr val="FF0000"/>
              </a:solidFill>
            </a:endParaRPr>
          </a:p>
        </p:txBody>
      </p:sp>
      <p:sp>
        <p:nvSpPr>
          <p:cNvPr id="7" name="Text Placeholder 6"/>
          <p:cNvSpPr>
            <a:spLocks noGrp="1"/>
          </p:cNvSpPr>
          <p:nvPr>
            <p:ph type="body" idx="1"/>
          </p:nvPr>
        </p:nvSpPr>
        <p:spPr>
          <a:xfrm>
            <a:off x="1065312" y="-351010"/>
            <a:ext cx="9658933" cy="1499957"/>
          </a:xfrm>
        </p:spPr>
        <p:txBody>
          <a:bodyPr>
            <a:noAutofit/>
          </a:bodyPr>
          <a:lstStyle/>
          <a:p>
            <a:pPr algn="ctr"/>
            <a:r>
              <a:rPr lang="en-US" sz="3800" b="1" i="1" dirty="0">
                <a:solidFill>
                  <a:srgbClr val="FF0000"/>
                </a:solidFill>
              </a:rPr>
              <a:t> </a:t>
            </a:r>
            <a:r>
              <a:rPr lang="en-US" sz="3800" b="1" i="1" dirty="0" smtClean="0">
                <a:solidFill>
                  <a:srgbClr val="FF0000"/>
                </a:solidFill>
              </a:rPr>
              <a:t>  Rube </a:t>
            </a:r>
            <a:r>
              <a:rPr lang="en-US" sz="3800" b="1" i="1" dirty="0">
                <a:solidFill>
                  <a:srgbClr val="FF0000"/>
                </a:solidFill>
              </a:rPr>
              <a:t>Goldberg and the Fukushima </a:t>
            </a:r>
            <a:r>
              <a:rPr lang="en-US" sz="3800" b="1" i="1" dirty="0" smtClean="0">
                <a:solidFill>
                  <a:srgbClr val="FF0000"/>
                </a:solidFill>
              </a:rPr>
              <a:t>Syndrome</a:t>
            </a:r>
            <a:endParaRPr lang="en-US" sz="3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602" y="864085"/>
            <a:ext cx="7248696" cy="4463252"/>
          </a:xfrm>
          <a:prstGeom prst="rect">
            <a:avLst/>
          </a:prstGeom>
        </p:spPr>
      </p:pic>
      <p:sp>
        <p:nvSpPr>
          <p:cNvPr id="6" name="TextBox 5"/>
          <p:cNvSpPr txBox="1"/>
          <p:nvPr/>
        </p:nvSpPr>
        <p:spPr>
          <a:xfrm>
            <a:off x="2600427" y="4379691"/>
            <a:ext cx="8378355" cy="523220"/>
          </a:xfrm>
          <a:prstGeom prst="rect">
            <a:avLst/>
          </a:prstGeom>
          <a:noFill/>
        </p:spPr>
        <p:txBody>
          <a:bodyPr wrap="square" rtlCol="0">
            <a:spAutoFit/>
          </a:bodyPr>
          <a:lstStyle/>
          <a:p>
            <a:pPr algn="ctr"/>
            <a:r>
              <a:rPr lang="en-US" sz="2800" b="1" i="1" dirty="0" smtClean="0"/>
              <a:t> </a:t>
            </a:r>
            <a:endParaRPr lang="en-US" sz="2800" b="1" i="1" dirty="0"/>
          </a:p>
        </p:txBody>
      </p:sp>
      <p:sp>
        <p:nvSpPr>
          <p:cNvPr id="9" name="Rectangle 8"/>
          <p:cNvSpPr/>
          <p:nvPr/>
        </p:nvSpPr>
        <p:spPr>
          <a:xfrm>
            <a:off x="2370666" y="5410199"/>
            <a:ext cx="7677573" cy="707886"/>
          </a:xfrm>
          <a:prstGeom prst="rect">
            <a:avLst/>
          </a:prstGeom>
        </p:spPr>
        <p:txBody>
          <a:bodyPr wrap="square">
            <a:spAutoFit/>
          </a:bodyPr>
          <a:lstStyle/>
          <a:p>
            <a:pPr algn="ctr"/>
            <a:r>
              <a:rPr lang="en-US" sz="2000" dirty="0" smtClean="0">
                <a:solidFill>
                  <a:prstClr val="black">
                    <a:lumMod val="85000"/>
                    <a:lumOff val="15000"/>
                  </a:prstClr>
                </a:solidFill>
                <a:ea typeface="+mj-ea"/>
                <a:cs typeface="+mj-cs"/>
              </a:rPr>
              <a:t>A </a:t>
            </a:r>
            <a:r>
              <a:rPr lang="en-US" sz="2000" dirty="0">
                <a:solidFill>
                  <a:prstClr val="black">
                    <a:lumMod val="85000"/>
                    <a:lumOff val="15000"/>
                  </a:prstClr>
                </a:solidFill>
                <a:ea typeface="+mj-ea"/>
                <a:cs typeface="+mj-cs"/>
              </a:rPr>
              <a:t>renewables scheme to power the nation </a:t>
            </a:r>
            <a:r>
              <a:rPr lang="en-US" sz="2000" dirty="0" smtClean="0">
                <a:solidFill>
                  <a:prstClr val="black">
                    <a:lumMod val="85000"/>
                    <a:lumOff val="15000"/>
                  </a:prstClr>
                </a:solidFill>
                <a:ea typeface="+mj-ea"/>
                <a:cs typeface="+mj-cs"/>
              </a:rPr>
              <a:t>is </a:t>
            </a:r>
            <a:r>
              <a:rPr lang="en-US" sz="2000" dirty="0">
                <a:solidFill>
                  <a:prstClr val="black">
                    <a:lumMod val="85000"/>
                    <a:lumOff val="15000"/>
                  </a:prstClr>
                </a:solidFill>
                <a:ea typeface="+mj-ea"/>
                <a:cs typeface="+mj-cs"/>
              </a:rPr>
              <a:t>like </a:t>
            </a:r>
          </a:p>
          <a:p>
            <a:pPr algn="ctr"/>
            <a:r>
              <a:rPr lang="en-US" sz="2000" dirty="0" smtClean="0">
                <a:solidFill>
                  <a:prstClr val="black">
                    <a:lumMod val="85000"/>
                    <a:lumOff val="15000"/>
                  </a:prstClr>
                </a:solidFill>
                <a:ea typeface="+mj-ea"/>
                <a:cs typeface="+mj-cs"/>
              </a:rPr>
              <a:t>a </a:t>
            </a:r>
            <a:r>
              <a:rPr lang="en-US" sz="2000" dirty="0">
                <a:solidFill>
                  <a:prstClr val="black">
                    <a:lumMod val="85000"/>
                    <a:lumOff val="15000"/>
                  </a:prstClr>
                </a:solidFill>
                <a:ea typeface="+mj-ea"/>
                <a:cs typeface="+mj-cs"/>
              </a:rPr>
              <a:t>ginormous self-operating napkin. </a:t>
            </a:r>
            <a:endParaRPr lang="en-US" dirty="0">
              <a:solidFill>
                <a:srgbClr val="3366FF"/>
              </a:solidFill>
            </a:endParaRPr>
          </a:p>
        </p:txBody>
      </p:sp>
    </p:spTree>
    <p:extLst>
      <p:ext uri="{BB962C8B-B14F-4D97-AF65-F5344CB8AC3E}">
        <p14:creationId xmlns:p14="http://schemas.microsoft.com/office/powerpoint/2010/main" val="30031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1" y="0"/>
            <a:ext cx="9652000" cy="2153920"/>
          </a:xfrm>
        </p:spPr>
        <p:txBody>
          <a:bodyPr>
            <a:normAutofit/>
          </a:bodyPr>
          <a:lstStyle/>
          <a:p>
            <a:pPr algn="ctr"/>
            <a:r>
              <a:rPr lang="en-US" b="1" i="1" dirty="0" smtClean="0">
                <a:solidFill>
                  <a:schemeClr val="tx1"/>
                </a:solidFill>
              </a:rPr>
              <a:t>Residential solar is a big, fat </a:t>
            </a:r>
            <a:br>
              <a:rPr lang="en-US" b="1" i="1" dirty="0" smtClean="0">
                <a:solidFill>
                  <a:schemeClr val="tx1"/>
                </a:solidFill>
              </a:rPr>
            </a:br>
            <a:r>
              <a:rPr lang="en-US" b="1" i="1" dirty="0" smtClean="0">
                <a:solidFill>
                  <a:schemeClr val="tx1"/>
                </a:solidFill>
              </a:rPr>
              <a:t>waste of money.</a:t>
            </a:r>
            <a:endParaRPr lang="en-US" b="1" i="1" dirty="0">
              <a:solidFill>
                <a:schemeClr val="tx1"/>
              </a:solidFill>
            </a:endParaRPr>
          </a:p>
        </p:txBody>
      </p:sp>
      <p:sp>
        <p:nvSpPr>
          <p:cNvPr id="3" name="Text Placeholder 2"/>
          <p:cNvSpPr>
            <a:spLocks noGrp="1"/>
          </p:cNvSpPr>
          <p:nvPr>
            <p:ph type="body" idx="1"/>
          </p:nvPr>
        </p:nvSpPr>
        <p:spPr>
          <a:xfrm>
            <a:off x="127001" y="2396600"/>
            <a:ext cx="6185051" cy="2219190"/>
          </a:xfrm>
        </p:spPr>
        <p:txBody>
          <a:bodyPr>
            <a:normAutofit/>
          </a:bodyPr>
          <a:lstStyle/>
          <a:p>
            <a:pPr algn="ctr"/>
            <a:r>
              <a:rPr lang="en-US" sz="2600" dirty="0" smtClean="0">
                <a:solidFill>
                  <a:srgbClr val="FF0000"/>
                </a:solidFill>
              </a:rPr>
              <a:t>Sorry, but it had to be said.</a:t>
            </a:r>
          </a:p>
          <a:p>
            <a:pPr algn="ctr"/>
            <a:r>
              <a:rPr lang="en-US" sz="2000" dirty="0" smtClean="0"/>
              <a:t>At a </a:t>
            </a:r>
            <a:r>
              <a:rPr lang="en-US" sz="2000" dirty="0" smtClean="0"/>
              <a:t>national cost </a:t>
            </a:r>
            <a:r>
              <a:rPr lang="en-US" sz="2000" dirty="0" smtClean="0"/>
              <a:t>of $1.5 Trillion, residential </a:t>
            </a:r>
            <a:r>
              <a:rPr lang="en-US" sz="2000" dirty="0" smtClean="0"/>
              <a:t>rooftop solar </a:t>
            </a:r>
            <a:r>
              <a:rPr lang="en-US" sz="2000" dirty="0" smtClean="0"/>
              <a:t>will </a:t>
            </a:r>
            <a:r>
              <a:rPr lang="en-US" sz="2000" dirty="0" smtClean="0"/>
              <a:t>produce</a:t>
            </a:r>
            <a:r>
              <a:rPr lang="en-US" sz="2000" dirty="0" smtClean="0"/>
              <a:t> </a:t>
            </a:r>
            <a:r>
              <a:rPr lang="en-US" sz="2000" dirty="0" smtClean="0"/>
              <a:t>less than</a:t>
            </a:r>
            <a:r>
              <a:rPr lang="en-US" sz="2000" dirty="0" smtClean="0"/>
              <a:t> </a:t>
            </a:r>
            <a:r>
              <a:rPr lang="en-US" sz="2000" dirty="0" smtClean="0">
                <a:solidFill>
                  <a:schemeClr val="tx1"/>
                </a:solidFill>
              </a:rPr>
              <a:t>4% </a:t>
            </a:r>
            <a:r>
              <a:rPr lang="en-US" sz="2000" dirty="0" smtClean="0"/>
              <a:t>of </a:t>
            </a:r>
            <a:r>
              <a:rPr lang="en-US" sz="2000" dirty="0" smtClean="0"/>
              <a:t>the energy on the Roadmap’s </a:t>
            </a:r>
            <a:r>
              <a:rPr lang="en-US" sz="2000" dirty="0" smtClean="0"/>
              <a:t>1,591-GW </a:t>
            </a:r>
            <a:r>
              <a:rPr lang="en-US" sz="2000" dirty="0" smtClean="0"/>
              <a:t> grid</a:t>
            </a:r>
            <a:r>
              <a:rPr lang="en-US" sz="2000" dirty="0" smtClean="0"/>
              <a:t>.</a:t>
            </a:r>
          </a:p>
        </p:txBody>
      </p:sp>
      <p:sp>
        <p:nvSpPr>
          <p:cNvPr id="4" name="TextBox 3"/>
          <p:cNvSpPr txBox="1"/>
          <p:nvPr/>
        </p:nvSpPr>
        <p:spPr>
          <a:xfrm>
            <a:off x="0" y="4461933"/>
            <a:ext cx="6378896" cy="1099530"/>
          </a:xfrm>
          <a:prstGeom prst="rect">
            <a:avLst/>
          </a:prstGeom>
          <a:noFill/>
        </p:spPr>
        <p:txBody>
          <a:bodyPr wrap="square" rtlCol="0">
            <a:spAutoFit/>
          </a:bodyPr>
          <a:lstStyle/>
          <a:p>
            <a:pPr algn="ctr"/>
            <a:r>
              <a:rPr lang="en-US" sz="2200" dirty="0">
                <a:solidFill>
                  <a:srgbClr val="FF0000"/>
                </a:solidFill>
              </a:rPr>
              <a:t>$1.5 Trillion is </a:t>
            </a:r>
            <a:r>
              <a:rPr lang="en-US" sz="2200" i="1" u="sng" dirty="0">
                <a:solidFill>
                  <a:srgbClr val="FF0000"/>
                </a:solidFill>
              </a:rPr>
              <a:t>ONE</a:t>
            </a:r>
            <a:r>
              <a:rPr lang="en-US" sz="2200" u="sng" dirty="0">
                <a:solidFill>
                  <a:srgbClr val="FF0000"/>
                </a:solidFill>
              </a:rPr>
              <a:t>-</a:t>
            </a:r>
            <a:r>
              <a:rPr lang="en-US" sz="2200" i="1" u="sng" dirty="0" smtClean="0">
                <a:solidFill>
                  <a:srgbClr val="FF0000"/>
                </a:solidFill>
              </a:rPr>
              <a:t>HALF</a:t>
            </a:r>
            <a:r>
              <a:rPr lang="en-US" sz="2200" dirty="0">
                <a:solidFill>
                  <a:srgbClr val="FF0000"/>
                </a:solidFill>
              </a:rPr>
              <a:t> </a:t>
            </a:r>
            <a:r>
              <a:rPr lang="en-US" sz="2200" dirty="0" smtClean="0">
                <a:solidFill>
                  <a:srgbClr val="FF0000"/>
                </a:solidFill>
              </a:rPr>
              <a:t>the </a:t>
            </a:r>
            <a:r>
              <a:rPr lang="en-US" sz="2200" dirty="0">
                <a:solidFill>
                  <a:srgbClr val="FF0000"/>
                </a:solidFill>
              </a:rPr>
              <a:t>cost of </a:t>
            </a:r>
            <a:endParaRPr lang="en-US" sz="2200" dirty="0" smtClean="0">
              <a:solidFill>
                <a:srgbClr val="FF0000"/>
              </a:solidFill>
            </a:endParaRPr>
          </a:p>
          <a:p>
            <a:pPr algn="ctr"/>
            <a:r>
              <a:rPr lang="en-US" sz="2200" dirty="0" smtClean="0">
                <a:solidFill>
                  <a:srgbClr val="FF0000"/>
                </a:solidFill>
              </a:rPr>
              <a:t>an </a:t>
            </a:r>
            <a:r>
              <a:rPr lang="en-US" sz="2200" i="1" u="sng" dirty="0" smtClean="0">
                <a:solidFill>
                  <a:srgbClr val="FF0000"/>
                </a:solidFill>
              </a:rPr>
              <a:t>ENTIRE</a:t>
            </a:r>
            <a:r>
              <a:rPr lang="en-US" sz="2200" dirty="0" smtClean="0">
                <a:solidFill>
                  <a:srgbClr val="FF0000"/>
                </a:solidFill>
              </a:rPr>
              <a:t> national MSR </a:t>
            </a:r>
            <a:r>
              <a:rPr lang="en-US" sz="2200" dirty="0">
                <a:solidFill>
                  <a:srgbClr val="FF0000"/>
                </a:solidFill>
              </a:rPr>
              <a:t>grid.</a:t>
            </a:r>
          </a:p>
          <a:p>
            <a:pPr algn="ctr"/>
            <a:endParaRPr lang="en-US" sz="2200" dirty="0">
              <a:solidFill>
                <a:srgbClr val="3366FF"/>
              </a:solidFill>
            </a:endParaRPr>
          </a:p>
        </p:txBody>
      </p:sp>
      <p:pic>
        <p:nvPicPr>
          <p:cNvPr id="7" name="Picture 6" descr="residential sol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14" y="2606319"/>
            <a:ext cx="5923280" cy="4442460"/>
          </a:xfrm>
          <a:prstGeom prst="rect">
            <a:avLst/>
          </a:prstGeom>
        </p:spPr>
      </p:pic>
    </p:spTree>
    <p:extLst>
      <p:ext uri="{BB962C8B-B14F-4D97-AF65-F5344CB8AC3E}">
        <p14:creationId xmlns:p14="http://schemas.microsoft.com/office/powerpoint/2010/main" val="598245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A3EBFC-EA78-491D-90AC-183C49D40D4C}"/>
              </a:ext>
            </a:extLst>
          </p:cNvPr>
          <p:cNvSpPr>
            <a:spLocks noGrp="1"/>
          </p:cNvSpPr>
          <p:nvPr>
            <p:ph type="title"/>
          </p:nvPr>
        </p:nvSpPr>
        <p:spPr>
          <a:xfrm>
            <a:off x="3260697" y="0"/>
            <a:ext cx="6973853" cy="2062412"/>
          </a:xfrm>
        </p:spPr>
        <p:txBody>
          <a:bodyPr>
            <a:normAutofit/>
          </a:bodyPr>
          <a:lstStyle/>
          <a:p>
            <a:r>
              <a:rPr lang="en-US" sz="4400" b="1" i="1" dirty="0" smtClean="0">
                <a:solidFill>
                  <a:srgbClr val="FF0000"/>
                </a:solidFill>
              </a:rPr>
              <a:t>Nuclear energy: </a:t>
            </a:r>
            <a:r>
              <a:rPr lang="en-US" sz="4400" b="1" i="1" dirty="0" smtClean="0"/>
              <a:t/>
            </a:r>
            <a:br>
              <a:rPr lang="en-US" sz="4400" b="1" i="1" dirty="0" smtClean="0"/>
            </a:br>
            <a:r>
              <a:rPr lang="en-US" sz="4200" b="1" dirty="0" smtClean="0"/>
              <a:t>Big </a:t>
            </a:r>
            <a:r>
              <a:rPr lang="en-US" sz="4200" b="1" dirty="0"/>
              <a:t>punch / tiny </a:t>
            </a:r>
            <a:r>
              <a:rPr lang="en-US" sz="4200" b="1" dirty="0" smtClean="0"/>
              <a:t>package.</a:t>
            </a:r>
            <a:br>
              <a:rPr lang="en-US" sz="4200" b="1" dirty="0" smtClean="0"/>
            </a:br>
            <a:endParaRPr lang="en-US" sz="4200" dirty="0"/>
          </a:p>
        </p:txBody>
      </p:sp>
      <p:sp>
        <p:nvSpPr>
          <p:cNvPr id="4" name="TextBox 3"/>
          <p:cNvSpPr txBox="1"/>
          <p:nvPr/>
        </p:nvSpPr>
        <p:spPr>
          <a:xfrm>
            <a:off x="4091675" y="5549293"/>
            <a:ext cx="5311896" cy="1200329"/>
          </a:xfrm>
          <a:prstGeom prst="rect">
            <a:avLst/>
          </a:prstGeom>
          <a:noFill/>
        </p:spPr>
        <p:txBody>
          <a:bodyPr wrap="none" rtlCol="0">
            <a:spAutoFit/>
          </a:bodyPr>
          <a:lstStyle/>
          <a:p>
            <a:pPr algn="ctr"/>
            <a:r>
              <a:rPr lang="en-US" dirty="0" smtClean="0"/>
              <a:t>The </a:t>
            </a:r>
            <a:r>
              <a:rPr lang="en-US" dirty="0"/>
              <a:t>fear of radiation – and the overblown prices </a:t>
            </a:r>
            <a:br>
              <a:rPr lang="en-US" dirty="0"/>
            </a:br>
            <a:r>
              <a:rPr lang="en-US" dirty="0"/>
              <a:t>that result – are the main reasons why nuclear power </a:t>
            </a:r>
            <a:br>
              <a:rPr lang="en-US" dirty="0"/>
            </a:br>
            <a:r>
              <a:rPr lang="en-US" dirty="0"/>
              <a:t>isn't being pursued </a:t>
            </a:r>
            <a:r>
              <a:rPr lang="en-US" dirty="0" smtClean="0"/>
              <a:t>vigorously. </a:t>
            </a:r>
            <a:r>
              <a:rPr lang="en-US" dirty="0"/>
              <a:t/>
            </a:r>
            <a:br>
              <a:rPr lang="en-US" dirty="0"/>
            </a:br>
            <a:endParaRPr lang="en-US" dirty="0"/>
          </a:p>
        </p:txBody>
      </p:sp>
      <p:sp>
        <p:nvSpPr>
          <p:cNvPr id="5" name="TextBox 4"/>
          <p:cNvSpPr txBox="1"/>
          <p:nvPr/>
        </p:nvSpPr>
        <p:spPr>
          <a:xfrm>
            <a:off x="3467457" y="1321318"/>
            <a:ext cx="6560333" cy="1384995"/>
          </a:xfrm>
          <a:prstGeom prst="rect">
            <a:avLst/>
          </a:prstGeom>
          <a:noFill/>
        </p:spPr>
        <p:txBody>
          <a:bodyPr wrap="square" rtlCol="0">
            <a:spAutoFit/>
          </a:bodyPr>
          <a:lstStyle/>
          <a:p>
            <a:pPr algn="ctr"/>
            <a:r>
              <a:rPr lang="en-US" sz="4200" b="1" i="1" dirty="0">
                <a:solidFill>
                  <a:srgbClr val="FF0000"/>
                </a:solidFill>
              </a:rPr>
              <a:t>Renewables: </a:t>
            </a:r>
            <a:br>
              <a:rPr lang="en-US" sz="4200" b="1" i="1" dirty="0">
                <a:solidFill>
                  <a:srgbClr val="FF0000"/>
                </a:solidFill>
              </a:rPr>
            </a:br>
            <a:r>
              <a:rPr lang="en-US" sz="4200" b="1" dirty="0"/>
              <a:t>Tiny punch / big package</a:t>
            </a:r>
            <a:r>
              <a:rPr lang="en-US" sz="4200" b="1" dirty="0" smtClean="0"/>
              <a:t>.</a:t>
            </a:r>
            <a:endParaRPr lang="en-US" sz="4200" dirty="0"/>
          </a:p>
        </p:txBody>
      </p:sp>
      <p:sp>
        <p:nvSpPr>
          <p:cNvPr id="3" name="TextBox 2"/>
          <p:cNvSpPr txBox="1"/>
          <p:nvPr/>
        </p:nvSpPr>
        <p:spPr>
          <a:xfrm>
            <a:off x="2916493" y="2886176"/>
            <a:ext cx="7662261" cy="646331"/>
          </a:xfrm>
          <a:prstGeom prst="rect">
            <a:avLst/>
          </a:prstGeom>
          <a:noFill/>
        </p:spPr>
        <p:txBody>
          <a:bodyPr wrap="none" rtlCol="0">
            <a:spAutoFit/>
          </a:bodyPr>
          <a:lstStyle/>
          <a:p>
            <a:r>
              <a:rPr lang="en-US" dirty="0"/>
              <a:t>Renewables reverse the historical trend toward greater energy density, </a:t>
            </a:r>
            <a:br>
              <a:rPr lang="en-US" dirty="0"/>
            </a:br>
            <a:r>
              <a:rPr lang="en-US" dirty="0"/>
              <a:t>since wind, water, and sunlight can be thought of as less-dense forms of fuel. </a:t>
            </a:r>
          </a:p>
        </p:txBody>
      </p:sp>
      <p:sp>
        <p:nvSpPr>
          <p:cNvPr id="6" name="TextBox 5"/>
          <p:cNvSpPr txBox="1"/>
          <p:nvPr/>
        </p:nvSpPr>
        <p:spPr>
          <a:xfrm>
            <a:off x="4900254" y="3569978"/>
            <a:ext cx="3360207" cy="369332"/>
          </a:xfrm>
          <a:prstGeom prst="rect">
            <a:avLst/>
          </a:prstGeom>
          <a:noFill/>
        </p:spPr>
        <p:txBody>
          <a:bodyPr wrap="none" rtlCol="0">
            <a:spAutoFit/>
          </a:bodyPr>
          <a:lstStyle/>
          <a:p>
            <a:r>
              <a:rPr lang="en-US" i="1" dirty="0"/>
              <a:t>Except they're not really fuels at all. </a:t>
            </a:r>
          </a:p>
        </p:txBody>
      </p:sp>
      <p:sp>
        <p:nvSpPr>
          <p:cNvPr id="7" name="TextBox 6"/>
          <p:cNvSpPr txBox="1"/>
          <p:nvPr/>
        </p:nvSpPr>
        <p:spPr>
          <a:xfrm>
            <a:off x="4237907" y="3978484"/>
            <a:ext cx="4983906" cy="923330"/>
          </a:xfrm>
          <a:prstGeom prst="rect">
            <a:avLst/>
          </a:prstGeom>
          <a:noFill/>
        </p:spPr>
        <p:txBody>
          <a:bodyPr wrap="none" rtlCol="0">
            <a:spAutoFit/>
          </a:bodyPr>
          <a:lstStyle/>
          <a:p>
            <a:r>
              <a:rPr lang="en-US" dirty="0"/>
              <a:t>They are ambient natural phenomena that can be </a:t>
            </a:r>
            <a:br>
              <a:rPr lang="en-US" dirty="0"/>
            </a:br>
            <a:r>
              <a:rPr lang="en-US" dirty="0"/>
              <a:t>exploited – when they occur</a:t>
            </a:r>
            <a:r>
              <a:rPr lang="en-US" i="1" dirty="0"/>
              <a:t> </a:t>
            </a:r>
            <a:r>
              <a:rPr lang="en-US" dirty="0"/>
              <a:t>– to produce energy.</a:t>
            </a:r>
            <a:br>
              <a:rPr lang="en-US" dirty="0"/>
            </a:br>
            <a:endParaRPr lang="en-US" dirty="0"/>
          </a:p>
        </p:txBody>
      </p:sp>
      <p:sp>
        <p:nvSpPr>
          <p:cNvPr id="8" name="TextBox 7"/>
          <p:cNvSpPr txBox="1"/>
          <p:nvPr/>
        </p:nvSpPr>
        <p:spPr>
          <a:xfrm>
            <a:off x="2704269" y="4680046"/>
            <a:ext cx="8086708" cy="830997"/>
          </a:xfrm>
          <a:prstGeom prst="rect">
            <a:avLst/>
          </a:prstGeom>
          <a:noFill/>
        </p:spPr>
        <p:txBody>
          <a:bodyPr wrap="none" rtlCol="0">
            <a:spAutoFit/>
          </a:bodyPr>
          <a:lstStyle/>
          <a:p>
            <a:pPr algn="ctr"/>
            <a:r>
              <a:rPr lang="en-US" sz="2400" b="1" i="1" dirty="0">
                <a:solidFill>
                  <a:srgbClr val="FF0000"/>
                </a:solidFill>
              </a:rPr>
              <a:t>The rational response to climate change would be a transition to </a:t>
            </a:r>
            <a:br>
              <a:rPr lang="en-US" sz="2400" b="1" i="1" dirty="0">
                <a:solidFill>
                  <a:srgbClr val="FF0000"/>
                </a:solidFill>
              </a:rPr>
            </a:br>
            <a:r>
              <a:rPr lang="en-US" sz="2400" b="1" i="1" dirty="0">
                <a:solidFill>
                  <a:srgbClr val="FF0000"/>
                </a:solidFill>
              </a:rPr>
              <a:t>carbon-free fuels, not a transition to a fuel-free paradigm.</a:t>
            </a:r>
            <a:endParaRPr lang="en-US" sz="2400" dirty="0"/>
          </a:p>
        </p:txBody>
      </p:sp>
    </p:spTree>
    <p:extLst>
      <p:ext uri="{BB962C8B-B14F-4D97-AF65-F5344CB8AC3E}">
        <p14:creationId xmlns:p14="http://schemas.microsoft.com/office/powerpoint/2010/main" val="188204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8825</TotalTime>
  <Words>1192</Words>
  <Application>Microsoft Macintosh PowerPoint</Application>
  <PresentationFormat>Custom</PresentationFormat>
  <Paragraphs>172</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Venture</vt:lpstr>
      <vt:lpstr>ROADMAP TO NOWHERE</vt:lpstr>
      <vt:lpstr>“There are no passengers on Spaceship Earth. We are all crew.”   – Marshall McLuhan</vt:lpstr>
      <vt:lpstr>Mother Nature doesn't give a damn about anyone's favorite technology.</vt:lpstr>
      <vt:lpstr>Bare-bones Cost  $15.2 Trillion (Jacobson agrees with this price) </vt:lpstr>
      <vt:lpstr>                 </vt:lpstr>
      <vt:lpstr>Jacobson’s 35-year Roadmap:</vt:lpstr>
      <vt:lpstr> The interest in large-scale renewables is a direct result of a misinformed view of nuclear power.  </vt:lpstr>
      <vt:lpstr>Residential solar is a big, fat  waste of money.</vt:lpstr>
      <vt:lpstr>Nuclear energy:  Big punch / tiny package. </vt:lpstr>
      <vt:lpstr>Backup and storage</vt:lpstr>
      <vt:lpstr>With enough wind and solar  in enough places,  it should all be able to back each other up. So who needs storage?  The operative word is “should.” </vt:lpstr>
      <vt:lpstr>Cargo Cult</vt:lpstr>
      <vt:lpstr>Massive backup and storage are the only ways to make a fuel-free renewables grid work.</vt:lpstr>
      <vt:lpstr>Imagine if the Empire State Building  was nothing but water.</vt:lpstr>
      <vt:lpstr>The Big Takeaway: </vt:lpstr>
      <vt:lpstr>Another big  takeaway:  Renewables are INTER-dependent.  Nuclear power is IN-dependent.  </vt:lpstr>
      <vt:lpstr>    CLIMATE CHANGE will bring  CHANGING WEATHER  PATTERNS.   </vt:lpstr>
      <vt:lpstr>Green elephants  with training wheels</vt:lpstr>
      <vt:lpstr>Natural Gas –– the polite term for methane  "We need about 3,000 feet of altitude, we need flat land, we need 300 days of sunlight, and we need to be near a gas pipe. Because for all of these big utility-scale solar plants – whether it's wind or solar – everybody is looking at gas as the supplementary fuel. The plants that we're building, the wind plants and the solar plants, are gas plants.”       – Robert F. Kennedy, Jr.    Environmental activist       Member of the board of Bright Source     Developers of the Ivanpah Solar Station    On the California / Nevada border </vt:lpstr>
      <vt:lpstr>makes the  average  gas-backed  renewables farm as bad for  the climate  as a coal plant.  The national  leak rate is 1.6%.   That wipes out 40% of all potential climate benefits from gas-backed wind and solar. (1.6 is 40% of 4.) </vt:lpstr>
      <vt:lpstr>The Clack Evaluation:  </vt:lpstr>
      <vt:lpstr>Power to the Planet! </vt:lpstr>
      <vt:lpstr>ROADMAP TO NOWHERE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TO NOWHERE: The Myth of Powering the USA with Renewable Energy</dc:title>
  <dc:creator>Hip Lit</dc:creator>
  <cp:lastModifiedBy>Sam Hoover</cp:lastModifiedBy>
  <cp:revision>181</cp:revision>
  <dcterms:created xsi:type="dcterms:W3CDTF">2017-06-12T19:47:03Z</dcterms:created>
  <dcterms:modified xsi:type="dcterms:W3CDTF">2017-08-20T02:32:11Z</dcterms:modified>
</cp:coreProperties>
</file>