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 id="2147483689"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6858000" type="screen4x3"/>
  <p:notesSz cx="6858000" cy="9144000"/>
  <p:embeddedFontLst>
    <p:embeddedFont>
      <p:font typeface="Montserrat" panose="020B0604020202020204" charset="0"/>
      <p:regular r:id="rId27"/>
      <p:bold r:id="rId28"/>
      <p:italic r:id="rId29"/>
      <p:boldItalic r:id="rId30"/>
    </p:embeddedFont>
    <p:embeddedFont>
      <p:font typeface="Playfair Display" panose="020B0604020202020204" charset="0"/>
      <p:regular r:id="rId31"/>
      <p:bold r:id="rId32"/>
      <p:italic r:id="rId33"/>
      <p:boldItalic r:id="rId34"/>
    </p:embeddedFont>
    <p:embeddedFont>
      <p:font typeface="Titillium Web"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4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1eafdab5d_0_16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1eafdab5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fb3bcf897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fb3bcf89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472119764_0_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647211976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6472119764_0_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647211976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fb3bcf897_0_10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fb3bcf89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fb3bcf897_0_9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fb3bcf89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472119764_0_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47211976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6472119764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647211976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6472119764_0_7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647211976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1eafdab5d_0_4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1eafdab5d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87c81f187_0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87c81f18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662dfd31a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662dfd31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662dfd31a_0_1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662dfd31a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fb3bcf897_0_15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fb3bcf897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0afd52f16_0_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0afd52f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662dfd31a_0_5:notes"/>
          <p:cNvSpPr>
            <a:spLocks noGrp="1" noRot="1" noChangeAspect="1"/>
          </p:cNvSpPr>
          <p:nvPr>
            <p:ph type="sldImg" idx="2"/>
          </p:nvPr>
        </p:nvSpPr>
        <p:spPr>
          <a:xfrm>
            <a:off x="1143213"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662dfd3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fb3bcf897_0_80:notes"/>
          <p:cNvSpPr>
            <a:spLocks noGrp="1" noRot="1" noChangeAspect="1"/>
          </p:cNvSpPr>
          <p:nvPr>
            <p:ph type="sldImg" idx="2"/>
          </p:nvPr>
        </p:nvSpPr>
        <p:spPr>
          <a:xfrm>
            <a:off x="1143213"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fb3bcf89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fb3bcf897_0_185:notes"/>
          <p:cNvSpPr>
            <a:spLocks noGrp="1" noRot="1" noChangeAspect="1"/>
          </p:cNvSpPr>
          <p:nvPr>
            <p:ph type="sldImg" idx="2"/>
          </p:nvPr>
        </p:nvSpPr>
        <p:spPr>
          <a:xfrm>
            <a:off x="1143213"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fb3bcf897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fb3bcf897_0_69:notes"/>
          <p:cNvSpPr>
            <a:spLocks noGrp="1" noRot="1" noChangeAspect="1"/>
          </p:cNvSpPr>
          <p:nvPr>
            <p:ph type="sldImg" idx="2"/>
          </p:nvPr>
        </p:nvSpPr>
        <p:spPr>
          <a:xfrm>
            <a:off x="1143213"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fb3bcf89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fb3bcf897_0_86:notes"/>
          <p:cNvSpPr>
            <a:spLocks noGrp="1" noRot="1" noChangeAspect="1"/>
          </p:cNvSpPr>
          <p:nvPr>
            <p:ph type="sldImg" idx="2"/>
          </p:nvPr>
        </p:nvSpPr>
        <p:spPr>
          <a:xfrm>
            <a:off x="1143213"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fb3bcf89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fb3bcf897_0_2:notes"/>
          <p:cNvSpPr>
            <a:spLocks noGrp="1" noRot="1" noChangeAspect="1"/>
          </p:cNvSpPr>
          <p:nvPr>
            <p:ph type="sldImg" idx="2"/>
          </p:nvPr>
        </p:nvSpPr>
        <p:spPr>
          <a:xfrm>
            <a:off x="1143213"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fb3bcf8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512700" y="2655800"/>
            <a:ext cx="8118600" cy="15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55"/>
        <p:cNvGrpSpPr/>
        <p:nvPr/>
      </p:nvGrpSpPr>
      <p:grpSpPr>
        <a:xfrm>
          <a:off x="0" y="0"/>
          <a:ext cx="0" cy="0"/>
          <a:chOff x="0" y="0"/>
          <a:chExt cx="0" cy="0"/>
        </a:xfrm>
      </p:grpSpPr>
      <p:sp>
        <p:nvSpPr>
          <p:cNvPr id="56" name="Google Shape;56;p15"/>
          <p:cNvSpPr txBox="1">
            <a:spLocks noGrp="1"/>
          </p:cNvSpPr>
          <p:nvPr>
            <p:ph type="ctrTitle"/>
          </p:nvPr>
        </p:nvSpPr>
        <p:spPr>
          <a:xfrm>
            <a:off x="1851725" y="2111133"/>
            <a:ext cx="5440500" cy="15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7" name="Google Shape;57;p15"/>
          <p:cNvSpPr txBox="1">
            <a:spLocks noGrp="1"/>
          </p:cNvSpPr>
          <p:nvPr>
            <p:ph type="subTitle" idx="1"/>
          </p:nvPr>
        </p:nvSpPr>
        <p:spPr>
          <a:xfrm>
            <a:off x="2135200" y="5082667"/>
            <a:ext cx="4873500" cy="177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cxnSp>
        <p:nvCxnSpPr>
          <p:cNvPr id="58" name="Google Shape;58;p15"/>
          <p:cNvCxnSpPr/>
          <p:nvPr/>
        </p:nvCxnSpPr>
        <p:spPr>
          <a:xfrm rot="10800000">
            <a:off x="4169400" y="5082667"/>
            <a:ext cx="805200" cy="0"/>
          </a:xfrm>
          <a:prstGeom prst="straightConnector1">
            <a:avLst/>
          </a:prstGeom>
          <a:noFill/>
          <a:ln w="76200" cap="flat" cmpd="sng">
            <a:solidFill>
              <a:srgbClr val="FFFFFF"/>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000000"/>
        </a:solidFill>
        <a:effectLst/>
      </p:bgPr>
    </p:bg>
    <p:spTree>
      <p:nvGrpSpPr>
        <p:cNvPr id="1" name="Shape 59"/>
        <p:cNvGrpSpPr/>
        <p:nvPr/>
      </p:nvGrpSpPr>
      <p:grpSpPr>
        <a:xfrm>
          <a:off x="0" y="0"/>
          <a:ext cx="0" cy="0"/>
          <a:chOff x="0" y="0"/>
          <a:chExt cx="0" cy="0"/>
        </a:xfrm>
      </p:grpSpPr>
      <p:sp>
        <p:nvSpPr>
          <p:cNvPr id="60" name="Google Shape;60;p16"/>
          <p:cNvSpPr txBox="1">
            <a:spLocks noGrp="1"/>
          </p:cNvSpPr>
          <p:nvPr>
            <p:ph type="body" idx="1"/>
          </p:nvPr>
        </p:nvSpPr>
        <p:spPr>
          <a:xfrm>
            <a:off x="1218125" y="2306300"/>
            <a:ext cx="5860500" cy="4173600"/>
          </a:xfrm>
          <a:prstGeom prst="rect">
            <a:avLst/>
          </a:prstGeom>
        </p:spPr>
        <p:txBody>
          <a:bodyPr spcFirstLastPara="1" wrap="square" lIns="91425" tIns="91425" rIns="91425" bIns="91425" anchor="b" anchorCtr="0">
            <a:noAutofit/>
          </a:bodyPr>
          <a:lstStyle>
            <a:lvl1pPr marL="457200" lvl="0" indent="-419100" rtl="0">
              <a:spcBef>
                <a:spcPts val="600"/>
              </a:spcBef>
              <a:spcAft>
                <a:spcPts val="0"/>
              </a:spcAft>
              <a:buSzPts val="3000"/>
              <a:buChar char="●"/>
              <a:defRPr sz="3000"/>
            </a:lvl1pPr>
            <a:lvl2pPr marL="914400" lvl="1" indent="-419100" algn="ctr" rtl="0">
              <a:spcBef>
                <a:spcPts val="0"/>
              </a:spcBef>
              <a:spcAft>
                <a:spcPts val="0"/>
              </a:spcAft>
              <a:buSzPts val="3000"/>
              <a:buChar char="○"/>
              <a:defRPr sz="3000"/>
            </a:lvl2pPr>
            <a:lvl3pPr marL="1371600" lvl="2" indent="-419100" algn="ctr" rtl="0">
              <a:spcBef>
                <a:spcPts val="0"/>
              </a:spcBef>
              <a:spcAft>
                <a:spcPts val="0"/>
              </a:spcAft>
              <a:buSzPts val="3000"/>
              <a:buChar char="■"/>
              <a:defRPr sz="3000"/>
            </a:lvl3pPr>
            <a:lvl4pPr marL="1828800" lvl="3" indent="-419100" algn="ctr" rtl="0">
              <a:spcBef>
                <a:spcPts val="0"/>
              </a:spcBef>
              <a:spcAft>
                <a:spcPts val="0"/>
              </a:spcAft>
              <a:buSzPts val="3000"/>
              <a:buChar char="●"/>
              <a:defRPr sz="3000"/>
            </a:lvl4pPr>
            <a:lvl5pPr marL="2286000" lvl="4" indent="-419100" algn="ctr" rtl="0">
              <a:spcBef>
                <a:spcPts val="0"/>
              </a:spcBef>
              <a:spcAft>
                <a:spcPts val="0"/>
              </a:spcAft>
              <a:buSzPts val="3000"/>
              <a:buChar char="○"/>
              <a:defRPr sz="3000"/>
            </a:lvl5pPr>
            <a:lvl6pPr marL="2743200" lvl="5" indent="-419100" algn="ctr" rtl="0">
              <a:spcBef>
                <a:spcPts val="0"/>
              </a:spcBef>
              <a:spcAft>
                <a:spcPts val="0"/>
              </a:spcAft>
              <a:buSzPts val="3000"/>
              <a:buChar char="■"/>
              <a:defRPr sz="3000"/>
            </a:lvl6pPr>
            <a:lvl7pPr marL="3200400" lvl="6" indent="-419100" algn="ctr" rtl="0">
              <a:spcBef>
                <a:spcPts val="0"/>
              </a:spcBef>
              <a:spcAft>
                <a:spcPts val="0"/>
              </a:spcAft>
              <a:buSzPts val="3000"/>
              <a:buChar char="●"/>
              <a:defRPr sz="3000"/>
            </a:lvl7pPr>
            <a:lvl8pPr marL="3657600" lvl="7" indent="-419100" algn="ctr" rtl="0">
              <a:spcBef>
                <a:spcPts val="0"/>
              </a:spcBef>
              <a:spcAft>
                <a:spcPts val="0"/>
              </a:spcAft>
              <a:buSzPts val="3000"/>
              <a:buChar char="○"/>
              <a:defRPr sz="3000"/>
            </a:lvl8pPr>
            <a:lvl9pPr marL="4114800" lvl="8" indent="-419100" algn="ctr" rtl="0">
              <a:spcBef>
                <a:spcPts val="0"/>
              </a:spcBef>
              <a:spcAft>
                <a:spcPts val="0"/>
              </a:spcAft>
              <a:buSzPts val="3000"/>
              <a:buChar char="■"/>
              <a:defRPr sz="3000"/>
            </a:lvl9pPr>
          </a:lstStyle>
          <a:p>
            <a:endParaRPr/>
          </a:p>
        </p:txBody>
      </p:sp>
      <p:sp>
        <p:nvSpPr>
          <p:cNvPr id="61" name="Google Shape;61;p16"/>
          <p:cNvSpPr txBox="1"/>
          <p:nvPr/>
        </p:nvSpPr>
        <p:spPr>
          <a:xfrm>
            <a:off x="759507" y="547567"/>
            <a:ext cx="7479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600">
              <a:solidFill>
                <a:srgbClr val="FFFFFF"/>
              </a:solidFill>
              <a:latin typeface="Montserrat"/>
              <a:ea typeface="Montserrat"/>
              <a:cs typeface="Montserrat"/>
              <a:sym typeface="Montserra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rgbClr val="000000"/>
        </a:solidFill>
        <a:effectLst/>
      </p:bgPr>
    </p:bg>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1272675" y="2857400"/>
            <a:ext cx="65985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64" name="Google Shape;64;p17"/>
          <p:cNvSpPr txBox="1">
            <a:spLocks noGrp="1"/>
          </p:cNvSpPr>
          <p:nvPr>
            <p:ph type="body" idx="1"/>
          </p:nvPr>
        </p:nvSpPr>
        <p:spPr>
          <a:xfrm>
            <a:off x="1236500" y="4970100"/>
            <a:ext cx="6671100" cy="1597500"/>
          </a:xfrm>
          <a:prstGeom prst="rect">
            <a:avLst/>
          </a:prstGeom>
        </p:spPr>
        <p:txBody>
          <a:bodyPr spcFirstLastPara="1" wrap="square" lIns="91425" tIns="91425" rIns="91425" bIns="91425" anchor="b" anchorCtr="0">
            <a:noAutofit/>
          </a:bodyPr>
          <a:lstStyle>
            <a:lvl1pPr marL="457200" lvl="0" indent="-304800" algn="ctr" rtl="0">
              <a:spcBef>
                <a:spcPts val="600"/>
              </a:spcBef>
              <a:spcAft>
                <a:spcPts val="0"/>
              </a:spcAft>
              <a:buSzPts val="1200"/>
              <a:buChar char="●"/>
              <a:defRPr/>
            </a:lvl1pPr>
            <a:lvl2pPr marL="914400" lvl="1" indent="-304800" algn="ctr" rtl="0">
              <a:spcBef>
                <a:spcPts val="0"/>
              </a:spcBef>
              <a:spcAft>
                <a:spcPts val="0"/>
              </a:spcAft>
              <a:buSzPts val="1200"/>
              <a:buChar char="○"/>
              <a:defRPr/>
            </a:lvl2pPr>
            <a:lvl3pPr marL="1371600" lvl="2" indent="-304800" algn="ctr" rtl="0">
              <a:spcBef>
                <a:spcPts val="0"/>
              </a:spcBef>
              <a:spcAft>
                <a:spcPts val="0"/>
              </a:spcAft>
              <a:buSzPts val="1200"/>
              <a:buChar char="■"/>
              <a:defRPr/>
            </a:lvl3pPr>
            <a:lvl4pPr marL="1828800" lvl="3" indent="-304800" algn="ctr" rtl="0">
              <a:spcBef>
                <a:spcPts val="0"/>
              </a:spcBef>
              <a:spcAft>
                <a:spcPts val="0"/>
              </a:spcAft>
              <a:buSzPts val="1200"/>
              <a:buChar char="●"/>
              <a:defRPr/>
            </a:lvl4pPr>
            <a:lvl5pPr marL="2286000" lvl="4" indent="-304800" algn="ctr" rtl="0">
              <a:spcBef>
                <a:spcPts val="0"/>
              </a:spcBef>
              <a:spcAft>
                <a:spcPts val="0"/>
              </a:spcAft>
              <a:buSzPts val="1200"/>
              <a:buChar char="○"/>
              <a:defRPr/>
            </a:lvl5pPr>
            <a:lvl6pPr marL="2743200" lvl="5" indent="-304800" algn="ctr" rtl="0">
              <a:spcBef>
                <a:spcPts val="0"/>
              </a:spcBef>
              <a:spcAft>
                <a:spcPts val="0"/>
              </a:spcAft>
              <a:buSzPts val="1200"/>
              <a:buChar char="■"/>
              <a:defRPr/>
            </a:lvl6pPr>
            <a:lvl7pPr marL="3200400" lvl="6" indent="-304800" algn="ctr" rtl="0">
              <a:spcBef>
                <a:spcPts val="0"/>
              </a:spcBef>
              <a:spcAft>
                <a:spcPts val="0"/>
              </a:spcAft>
              <a:buSzPts val="1200"/>
              <a:buChar char="●"/>
              <a:defRPr/>
            </a:lvl7pPr>
            <a:lvl8pPr marL="3657600" lvl="7" indent="-304800" algn="ctr" rtl="0">
              <a:spcBef>
                <a:spcPts val="0"/>
              </a:spcBef>
              <a:spcAft>
                <a:spcPts val="0"/>
              </a:spcAft>
              <a:buSzPts val="1200"/>
              <a:buChar char="○"/>
              <a:defRPr/>
            </a:lvl8pPr>
            <a:lvl9pPr marL="4114800" lvl="8" indent="-304800" algn="ctr" rtl="0">
              <a:spcBef>
                <a:spcPts val="0"/>
              </a:spcBef>
              <a:spcAft>
                <a:spcPts val="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000000"/>
        </a:solidFill>
        <a:effectLst/>
      </p:bgPr>
    </p:bg>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1272675" y="2857400"/>
            <a:ext cx="65985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9"/>
          <p:cNvSpPr txBox="1">
            <a:spLocks noGrp="1"/>
          </p:cNvSpPr>
          <p:nvPr>
            <p:ph type="body" idx="1"/>
          </p:nvPr>
        </p:nvSpPr>
        <p:spPr>
          <a:xfrm>
            <a:off x="457200" y="185067"/>
            <a:ext cx="8229600" cy="1188000"/>
          </a:xfrm>
          <a:prstGeom prst="rect">
            <a:avLst/>
          </a:prstGeom>
        </p:spPr>
        <p:txBody>
          <a:bodyPr spcFirstLastPara="1" wrap="square" lIns="91425" tIns="91425" rIns="91425" bIns="91425" anchor="ctr" anchorCtr="0">
            <a:noAutofit/>
          </a:bodyPr>
          <a:lstStyle>
            <a:lvl1pPr marL="457200" lvl="0" indent="-228600" algn="ctr" rtl="0">
              <a:spcBef>
                <a:spcPts val="360"/>
              </a:spcBef>
              <a:spcAft>
                <a:spcPts val="0"/>
              </a:spcAft>
              <a:buSzPts val="3000"/>
              <a:buFont typeface="Montserrat"/>
              <a:buNone/>
              <a:defRPr sz="3000">
                <a:latin typeface="Montserrat"/>
                <a:ea typeface="Montserrat"/>
                <a:cs typeface="Montserrat"/>
                <a:sym typeface="Montserrat"/>
              </a:defRPr>
            </a:lvl1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70"/>
        <p:cNvGrpSpPr/>
        <p:nvPr/>
      </p:nvGrpSpPr>
      <p:grpSpPr>
        <a:xfrm>
          <a:off x="0" y="0"/>
          <a:ext cx="0" cy="0"/>
          <a:chOff x="0" y="0"/>
          <a:chExt cx="0" cy="0"/>
        </a:xfrm>
      </p:grpSpPr>
      <p:sp>
        <p:nvSpPr>
          <p:cNvPr id="71" name="Google Shape;71;p21"/>
          <p:cNvSpPr txBox="1">
            <a:spLocks noGrp="1"/>
          </p:cNvSpPr>
          <p:nvPr>
            <p:ph type="title"/>
          </p:nvPr>
        </p:nvSpPr>
        <p:spPr>
          <a:xfrm>
            <a:off x="1272675" y="2857400"/>
            <a:ext cx="6598500" cy="1143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
        <p:cNvGrpSpPr/>
        <p:nvPr/>
      </p:nvGrpSpPr>
      <p:grpSpPr>
        <a:xfrm>
          <a:off x="0" y="0"/>
          <a:ext cx="0" cy="0"/>
          <a:chOff x="0" y="0"/>
          <a:chExt cx="0" cy="0"/>
        </a:xfrm>
      </p:grpSpPr>
      <p:sp>
        <p:nvSpPr>
          <p:cNvPr id="77" name="Google Shape;77;p23"/>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8" name="Google Shape;78;p23"/>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9" name="Google Shape;79;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2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 name="Google Shape;82;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84" name="Google Shape;84;p2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6" name="Google Shape;86;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7"/>
        <p:cNvGrpSpPr/>
        <p:nvPr/>
      </p:nvGrpSpPr>
      <p:grpSpPr>
        <a:xfrm>
          <a:off x="0" y="0"/>
          <a:ext cx="0" cy="0"/>
          <a:chOff x="0" y="0"/>
          <a:chExt cx="0" cy="0"/>
        </a:xfrm>
      </p:grpSpPr>
      <p:sp>
        <p:nvSpPr>
          <p:cNvPr id="88" name="Google Shape;88;p2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26"/>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0" name="Google Shape;90;p26"/>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1" name="Google Shape;91;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2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 name="Google Shape;94;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5"/>
        <p:cNvGrpSpPr/>
        <p:nvPr/>
      </p:nvGrpSpPr>
      <p:grpSpPr>
        <a:xfrm>
          <a:off x="0" y="0"/>
          <a:ext cx="0" cy="0"/>
          <a:chOff x="0" y="0"/>
          <a:chExt cx="0" cy="0"/>
        </a:xfrm>
      </p:grpSpPr>
      <p:sp>
        <p:nvSpPr>
          <p:cNvPr id="96" name="Google Shape;96;p28"/>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7" name="Google Shape;97;p28"/>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8" name="Google Shape;98;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
        <p:cNvGrpSpPr/>
        <p:nvPr/>
      </p:nvGrpSpPr>
      <p:grpSpPr>
        <a:xfrm>
          <a:off x="0" y="0"/>
          <a:ext cx="0" cy="0"/>
          <a:chOff x="0" y="0"/>
          <a:chExt cx="0" cy="0"/>
        </a:xfrm>
      </p:grpSpPr>
      <p:sp>
        <p:nvSpPr>
          <p:cNvPr id="100" name="Google Shape;100;p29"/>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1" name="Google Shape;101;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
        <p:cNvGrpSpPr/>
        <p:nvPr/>
      </p:nvGrpSpPr>
      <p:grpSpPr>
        <a:xfrm>
          <a:off x="0" y="0"/>
          <a:ext cx="0" cy="0"/>
          <a:chOff x="0" y="0"/>
          <a:chExt cx="0" cy="0"/>
        </a:xfrm>
      </p:grpSpPr>
      <p:sp>
        <p:nvSpPr>
          <p:cNvPr id="103" name="Google Shape;103;p3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5" name="Google Shape;105;p30"/>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6" name="Google Shape;106;p30"/>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7" name="Google Shape;107;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8"/>
        <p:cNvGrpSpPr/>
        <p:nvPr/>
      </p:nvGrpSpPr>
      <p:grpSpPr>
        <a:xfrm>
          <a:off x="0" y="0"/>
          <a:ext cx="0" cy="0"/>
          <a:chOff x="0" y="0"/>
          <a:chExt cx="0" cy="0"/>
        </a:xfrm>
      </p:grpSpPr>
      <p:sp>
        <p:nvSpPr>
          <p:cNvPr id="109" name="Google Shape;109;p31"/>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10" name="Google Shape;110;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1"/>
        <p:cNvGrpSpPr/>
        <p:nvPr/>
      </p:nvGrpSpPr>
      <p:grpSpPr>
        <a:xfrm>
          <a:off x="0" y="0"/>
          <a:ext cx="0" cy="0"/>
          <a:chOff x="0" y="0"/>
          <a:chExt cx="0" cy="0"/>
        </a:xfrm>
      </p:grpSpPr>
      <p:sp>
        <p:nvSpPr>
          <p:cNvPr id="112" name="Google Shape;112;p32"/>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32"/>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4" name="Google Shape;114;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p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35"/>
          <p:cNvSpPr txBox="1">
            <a:spLocks noGrp="1"/>
          </p:cNvSpPr>
          <p:nvPr>
            <p:ph type="ctrTitle"/>
          </p:nvPr>
        </p:nvSpPr>
        <p:spPr>
          <a:xfrm>
            <a:off x="512700" y="2655800"/>
            <a:ext cx="8118600" cy="15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Char char="●"/>
              <a:defRPr sz="7200"/>
            </a:lvl1pPr>
            <a:lvl2pPr lvl="1" algn="ctr" rtl="0">
              <a:spcBef>
                <a:spcPts val="0"/>
              </a:spcBef>
              <a:spcAft>
                <a:spcPts val="0"/>
              </a:spcAft>
              <a:buSzPts val="7200"/>
              <a:buChar char="○"/>
              <a:defRPr sz="7200"/>
            </a:lvl2pPr>
            <a:lvl3pPr lvl="2" algn="ctr" rtl="0">
              <a:spcBef>
                <a:spcPts val="0"/>
              </a:spcBef>
              <a:spcAft>
                <a:spcPts val="0"/>
              </a:spcAft>
              <a:buSzPts val="7200"/>
              <a:buChar char="■"/>
              <a:defRPr sz="7200"/>
            </a:lvl3pPr>
            <a:lvl4pPr lvl="3" algn="ctr" rtl="0">
              <a:spcBef>
                <a:spcPts val="0"/>
              </a:spcBef>
              <a:spcAft>
                <a:spcPts val="0"/>
              </a:spcAft>
              <a:buSzPts val="7200"/>
              <a:buChar char="●"/>
              <a:defRPr sz="7200"/>
            </a:lvl4pPr>
            <a:lvl5pPr lvl="4" algn="ctr" rtl="0">
              <a:spcBef>
                <a:spcPts val="0"/>
              </a:spcBef>
              <a:spcAft>
                <a:spcPts val="0"/>
              </a:spcAft>
              <a:buSzPts val="7200"/>
              <a:buChar char="○"/>
              <a:defRPr sz="7200"/>
            </a:lvl5pPr>
            <a:lvl6pPr lvl="5" algn="ctr" rtl="0">
              <a:spcBef>
                <a:spcPts val="0"/>
              </a:spcBef>
              <a:spcAft>
                <a:spcPts val="0"/>
              </a:spcAft>
              <a:buSzPts val="7200"/>
              <a:buChar char="■"/>
              <a:defRPr sz="7200"/>
            </a:lvl6pPr>
            <a:lvl7pPr lvl="6" algn="ctr" rtl="0">
              <a:spcBef>
                <a:spcPts val="0"/>
              </a:spcBef>
              <a:spcAft>
                <a:spcPts val="0"/>
              </a:spcAft>
              <a:buSzPts val="7200"/>
              <a:buChar char="●"/>
              <a:defRPr sz="7200"/>
            </a:lvl7pPr>
            <a:lvl8pPr lvl="7" algn="ctr" rtl="0">
              <a:spcBef>
                <a:spcPts val="0"/>
              </a:spcBef>
              <a:spcAft>
                <a:spcPts val="0"/>
              </a:spcAft>
              <a:buSzPts val="7200"/>
              <a:buChar char="○"/>
              <a:defRPr sz="7200"/>
            </a:lvl8pPr>
            <a:lvl9pPr lvl="8" algn="ctr" rtl="0">
              <a:spcBef>
                <a:spcPts val="0"/>
              </a:spcBef>
              <a:spcAft>
                <a:spcPts val="0"/>
              </a:spcAft>
              <a:buSzPts val="7200"/>
              <a:buChar char="■"/>
              <a:defRPr sz="72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124"/>
        <p:cNvGrpSpPr/>
        <p:nvPr/>
      </p:nvGrpSpPr>
      <p:grpSpPr>
        <a:xfrm>
          <a:off x="0" y="0"/>
          <a:ext cx="0" cy="0"/>
          <a:chOff x="0" y="0"/>
          <a:chExt cx="0" cy="0"/>
        </a:xfrm>
      </p:grpSpPr>
      <p:sp>
        <p:nvSpPr>
          <p:cNvPr id="125" name="Google Shape;125;p36"/>
          <p:cNvSpPr txBox="1">
            <a:spLocks noGrp="1"/>
          </p:cNvSpPr>
          <p:nvPr>
            <p:ph type="ctrTitle"/>
          </p:nvPr>
        </p:nvSpPr>
        <p:spPr>
          <a:xfrm>
            <a:off x="715050" y="342550"/>
            <a:ext cx="7713900" cy="97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Char char="●"/>
              <a:defRPr sz="4800"/>
            </a:lvl1pPr>
            <a:lvl2pPr lvl="1" algn="ctr" rtl="0">
              <a:spcBef>
                <a:spcPts val="0"/>
              </a:spcBef>
              <a:spcAft>
                <a:spcPts val="0"/>
              </a:spcAft>
              <a:buSzPts val="4800"/>
              <a:buChar char="○"/>
              <a:defRPr sz="4800"/>
            </a:lvl2pPr>
            <a:lvl3pPr lvl="2" algn="ctr" rtl="0">
              <a:spcBef>
                <a:spcPts val="0"/>
              </a:spcBef>
              <a:spcAft>
                <a:spcPts val="0"/>
              </a:spcAft>
              <a:buSzPts val="4800"/>
              <a:buChar char="■"/>
              <a:defRPr sz="4800"/>
            </a:lvl3pPr>
            <a:lvl4pPr lvl="3" algn="ctr" rtl="0">
              <a:spcBef>
                <a:spcPts val="0"/>
              </a:spcBef>
              <a:spcAft>
                <a:spcPts val="0"/>
              </a:spcAft>
              <a:buSzPts val="4800"/>
              <a:buChar char="●"/>
              <a:defRPr sz="4800"/>
            </a:lvl4pPr>
            <a:lvl5pPr lvl="4" algn="ctr" rtl="0">
              <a:spcBef>
                <a:spcPts val="0"/>
              </a:spcBef>
              <a:spcAft>
                <a:spcPts val="0"/>
              </a:spcAft>
              <a:buSzPts val="4800"/>
              <a:buChar char="○"/>
              <a:defRPr sz="4800"/>
            </a:lvl5pPr>
            <a:lvl6pPr lvl="5" algn="ctr" rtl="0">
              <a:spcBef>
                <a:spcPts val="0"/>
              </a:spcBef>
              <a:spcAft>
                <a:spcPts val="0"/>
              </a:spcAft>
              <a:buSzPts val="4800"/>
              <a:buChar char="■"/>
              <a:defRPr sz="4800"/>
            </a:lvl6pPr>
            <a:lvl7pPr lvl="6" algn="ctr" rtl="0">
              <a:spcBef>
                <a:spcPts val="0"/>
              </a:spcBef>
              <a:spcAft>
                <a:spcPts val="0"/>
              </a:spcAft>
              <a:buSzPts val="4800"/>
              <a:buChar char="●"/>
              <a:defRPr sz="4800"/>
            </a:lvl7pPr>
            <a:lvl8pPr lvl="7" algn="ctr" rtl="0">
              <a:spcBef>
                <a:spcPts val="0"/>
              </a:spcBef>
              <a:spcAft>
                <a:spcPts val="0"/>
              </a:spcAft>
              <a:buSzPts val="4800"/>
              <a:buChar char="○"/>
              <a:defRPr sz="4800"/>
            </a:lvl8pPr>
            <a:lvl9pPr lvl="8" algn="ctr" rtl="0">
              <a:spcBef>
                <a:spcPts val="0"/>
              </a:spcBef>
              <a:spcAft>
                <a:spcPts val="0"/>
              </a:spcAft>
              <a:buSzPts val="4800"/>
              <a:buChar char="■"/>
              <a:defRPr sz="4800"/>
            </a:lvl9pPr>
          </a:lstStyle>
          <a:p>
            <a:endParaRPr/>
          </a:p>
        </p:txBody>
      </p:sp>
      <p:sp>
        <p:nvSpPr>
          <p:cNvPr id="126" name="Google Shape;126;p36"/>
          <p:cNvSpPr txBox="1">
            <a:spLocks noGrp="1"/>
          </p:cNvSpPr>
          <p:nvPr>
            <p:ph type="subTitle" idx="1"/>
          </p:nvPr>
        </p:nvSpPr>
        <p:spPr>
          <a:xfrm>
            <a:off x="2135200" y="5082667"/>
            <a:ext cx="4873500" cy="1775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000000"/>
        </a:solidFill>
        <a:effectLst/>
      </p:bgPr>
    </p:bg>
    <p:spTree>
      <p:nvGrpSpPr>
        <p:cNvPr id="1" name="Shape 127"/>
        <p:cNvGrpSpPr/>
        <p:nvPr/>
      </p:nvGrpSpPr>
      <p:grpSpPr>
        <a:xfrm>
          <a:off x="0" y="0"/>
          <a:ext cx="0" cy="0"/>
          <a:chOff x="0" y="0"/>
          <a:chExt cx="0" cy="0"/>
        </a:xfrm>
      </p:grpSpPr>
      <p:sp>
        <p:nvSpPr>
          <p:cNvPr id="128" name="Google Shape;128;p37"/>
          <p:cNvSpPr txBox="1">
            <a:spLocks noGrp="1"/>
          </p:cNvSpPr>
          <p:nvPr>
            <p:ph type="body" idx="1"/>
          </p:nvPr>
        </p:nvSpPr>
        <p:spPr>
          <a:xfrm>
            <a:off x="759500" y="838750"/>
            <a:ext cx="5860500" cy="4173600"/>
          </a:xfrm>
          <a:prstGeom prst="rect">
            <a:avLst/>
          </a:prstGeom>
          <a:noFill/>
          <a:ln>
            <a:noFill/>
          </a:ln>
        </p:spPr>
        <p:txBody>
          <a:bodyPr spcFirstLastPara="1" wrap="square" lIns="91425" tIns="91425" rIns="91425" bIns="91425" anchor="b" anchorCtr="0">
            <a:noAutofit/>
          </a:bodyPr>
          <a:lstStyle>
            <a:lvl1pPr marL="457200" lvl="0" indent="-419100"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1pPr>
            <a:lvl2pPr marL="914400" lvl="1" indent="-419100" algn="ctr"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2pPr>
            <a:lvl3pPr marL="1371600" lvl="2" indent="-419100" algn="ctr"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3pPr>
            <a:lvl4pPr marL="1828800" lvl="3" indent="-419100" algn="ctr"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4pPr>
            <a:lvl5pPr marL="2286000" lvl="4" indent="-419100" algn="ctr"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5pPr>
            <a:lvl6pPr marL="2743200" lvl="5" indent="-419100" algn="ctr"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6pPr>
            <a:lvl7pPr marL="3200400" lvl="6" indent="-419100" algn="ctr"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7pPr>
            <a:lvl8pPr marL="3657600" lvl="7" indent="-419100" algn="ctr"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8pPr>
            <a:lvl9pPr marL="4114800" lvl="8" indent="-419100" algn="ctr" rtl="0">
              <a:spcBef>
                <a:spcPts val="0"/>
              </a:spcBef>
              <a:spcAft>
                <a:spcPts val="0"/>
              </a:spcAft>
              <a:buClr>
                <a:srgbClr val="FFFFFF"/>
              </a:buClr>
              <a:buSzPts val="3000"/>
              <a:buFont typeface="Titillium Web"/>
              <a:buChar char="■"/>
              <a:defRPr sz="3000">
                <a:solidFill>
                  <a:srgbClr val="FFFFFF"/>
                </a:solidFill>
                <a:latin typeface="Titillium Web"/>
                <a:ea typeface="Titillium Web"/>
                <a:cs typeface="Titillium Web"/>
                <a:sym typeface="Titillium Web"/>
              </a:defRPr>
            </a:lvl9pPr>
          </a:lstStyle>
          <a:p>
            <a:endParaRPr/>
          </a:p>
        </p:txBody>
      </p:sp>
      <p:sp>
        <p:nvSpPr>
          <p:cNvPr id="129" name="Google Shape;129;p37"/>
          <p:cNvSpPr txBox="1"/>
          <p:nvPr/>
        </p:nvSpPr>
        <p:spPr>
          <a:xfrm>
            <a:off x="759507" y="547567"/>
            <a:ext cx="7479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600">
              <a:solidFill>
                <a:srgbClr val="FFFFFF"/>
              </a:solidFill>
              <a:latin typeface="Montserrat"/>
              <a:ea typeface="Montserrat"/>
              <a:cs typeface="Montserrat"/>
              <a:sym typeface="Montserra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rgbClr val="000000"/>
        </a:solidFill>
        <a:effectLst/>
      </p:bgPr>
    </p:bg>
    <p:spTree>
      <p:nvGrpSpPr>
        <p:cNvPr id="1" name="Shape 130"/>
        <p:cNvGrpSpPr/>
        <p:nvPr/>
      </p:nvGrpSpPr>
      <p:grpSpPr>
        <a:xfrm>
          <a:off x="0" y="0"/>
          <a:ext cx="0" cy="0"/>
          <a:chOff x="0" y="0"/>
          <a:chExt cx="0" cy="0"/>
        </a:xfrm>
      </p:grpSpPr>
      <p:sp>
        <p:nvSpPr>
          <p:cNvPr id="131" name="Google Shape;131;p38"/>
          <p:cNvSpPr txBox="1">
            <a:spLocks noGrp="1"/>
          </p:cNvSpPr>
          <p:nvPr>
            <p:ph type="title"/>
          </p:nvPr>
        </p:nvSpPr>
        <p:spPr>
          <a:xfrm>
            <a:off x="1272675" y="2857400"/>
            <a:ext cx="6598500" cy="1143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600"/>
              <a:buFont typeface="Titillium Web"/>
              <a:buChar char="●"/>
              <a:defRPr sz="3600">
                <a:solidFill>
                  <a:srgbClr val="FFFFFF"/>
                </a:solidFill>
                <a:latin typeface="Titillium Web"/>
                <a:ea typeface="Titillium Web"/>
                <a:cs typeface="Titillium Web"/>
                <a:sym typeface="Titillium Web"/>
              </a:defRPr>
            </a:lvl1pPr>
            <a:lvl2pPr lvl="1"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2pPr>
            <a:lvl3pPr lvl="2"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3pPr>
            <a:lvl4pPr lvl="3"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4pPr>
            <a:lvl5pPr lvl="4"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5pPr>
            <a:lvl6pPr lvl="5"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6pPr>
            <a:lvl7pPr lvl="6"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7pPr>
            <a:lvl8pPr lvl="7"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8pPr>
            <a:lvl9pPr lvl="8"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9pPr>
          </a:lstStyle>
          <a:p>
            <a:endParaRPr/>
          </a:p>
        </p:txBody>
      </p:sp>
      <p:sp>
        <p:nvSpPr>
          <p:cNvPr id="132" name="Google Shape;132;p38"/>
          <p:cNvSpPr txBox="1">
            <a:spLocks noGrp="1"/>
          </p:cNvSpPr>
          <p:nvPr>
            <p:ph type="body" idx="1"/>
          </p:nvPr>
        </p:nvSpPr>
        <p:spPr>
          <a:xfrm>
            <a:off x="860225" y="1470550"/>
            <a:ext cx="6671100" cy="1597500"/>
          </a:xfrm>
          <a:prstGeom prst="rect">
            <a:avLst/>
          </a:prstGeom>
          <a:noFill/>
          <a:ln>
            <a:noFill/>
          </a:ln>
        </p:spPr>
        <p:txBody>
          <a:bodyPr spcFirstLastPara="1" wrap="square" lIns="91425" tIns="91425" rIns="91425" bIns="91425" anchor="b" anchorCtr="0">
            <a:noAutofit/>
          </a:bodyPr>
          <a:lstStyle>
            <a:lvl1pPr marL="457200" lvl="0"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1pPr>
            <a:lvl2pPr marL="914400" lvl="1"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2pPr>
            <a:lvl3pPr marL="1371600" lvl="2"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3pPr>
            <a:lvl4pPr marL="1828800" lvl="3"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4pPr>
            <a:lvl5pPr marL="2286000" lvl="4"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5pPr>
            <a:lvl6pPr marL="2743200" lvl="5"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6pPr>
            <a:lvl7pPr marL="3200400" lvl="6"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7pPr>
            <a:lvl8pPr marL="3657600" lvl="7"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8pPr>
            <a:lvl9pPr marL="4114800" lvl="8"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000000"/>
        </a:solidFill>
        <a:effectLst/>
      </p:bgPr>
    </p:bg>
    <p:spTree>
      <p:nvGrpSpPr>
        <p:cNvPr id="1" name="Shape 133"/>
        <p:cNvGrpSpPr/>
        <p:nvPr/>
      </p:nvGrpSpPr>
      <p:grpSpPr>
        <a:xfrm>
          <a:off x="0" y="0"/>
          <a:ext cx="0" cy="0"/>
          <a:chOff x="0" y="0"/>
          <a:chExt cx="0" cy="0"/>
        </a:xfrm>
      </p:grpSpPr>
      <p:sp>
        <p:nvSpPr>
          <p:cNvPr id="134" name="Google Shape;134;p39"/>
          <p:cNvSpPr txBox="1">
            <a:spLocks noGrp="1"/>
          </p:cNvSpPr>
          <p:nvPr>
            <p:ph type="title"/>
          </p:nvPr>
        </p:nvSpPr>
        <p:spPr>
          <a:xfrm>
            <a:off x="1272675" y="2857400"/>
            <a:ext cx="6598500" cy="1143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Titillium Web"/>
              <a:buChar char="●"/>
              <a:defRPr sz="4800">
                <a:solidFill>
                  <a:srgbClr val="FFFFFF"/>
                </a:solidFill>
                <a:latin typeface="Titillium Web"/>
                <a:ea typeface="Titillium Web"/>
                <a:cs typeface="Titillium Web"/>
                <a:sym typeface="Titillium Web"/>
              </a:defRPr>
            </a:lvl1pPr>
            <a:lvl2pPr lvl="1"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2pPr>
            <a:lvl3pPr lvl="2"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3pPr>
            <a:lvl4pPr lvl="3"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4pPr>
            <a:lvl5pPr lvl="4"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5pPr>
            <a:lvl6pPr lvl="5"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6pPr>
            <a:lvl7pPr lvl="6"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7pPr>
            <a:lvl8pPr lvl="7"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8pPr>
            <a:lvl9pPr lvl="8"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40"/>
          <p:cNvSpPr txBox="1">
            <a:spLocks noGrp="1"/>
          </p:cNvSpPr>
          <p:nvPr>
            <p:ph type="body" idx="1"/>
          </p:nvPr>
        </p:nvSpPr>
        <p:spPr>
          <a:xfrm>
            <a:off x="457200" y="185067"/>
            <a:ext cx="8229600" cy="1188000"/>
          </a:xfrm>
          <a:prstGeom prst="rect">
            <a:avLst/>
          </a:prstGeom>
          <a:noFill/>
          <a:ln>
            <a:noFill/>
          </a:ln>
        </p:spPr>
        <p:txBody>
          <a:bodyPr spcFirstLastPara="1" wrap="square" lIns="91425" tIns="91425" rIns="91425" bIns="91425" anchor="ctr" anchorCtr="0">
            <a:noAutofit/>
          </a:bodyPr>
          <a:lstStyle>
            <a:lvl1pPr marL="457200" lvl="0" indent="-228600" algn="ctr" rtl="0">
              <a:spcBef>
                <a:spcPts val="360"/>
              </a:spcBef>
              <a:spcAft>
                <a:spcPts val="0"/>
              </a:spcAft>
              <a:buClr>
                <a:srgbClr val="FFFFFF"/>
              </a:buClr>
              <a:buSzPts val="3000"/>
              <a:buFont typeface="Titillium Web"/>
              <a:buNone/>
              <a:defRPr sz="3000">
                <a:solidFill>
                  <a:srgbClr val="FFFFFF"/>
                </a:solidFill>
                <a:latin typeface="Titillium Web"/>
                <a:ea typeface="Titillium Web"/>
                <a:cs typeface="Titillium Web"/>
                <a:sym typeface="Titillium Web"/>
              </a:defRPr>
            </a:lvl1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41"/>
          <p:cNvSpPr txBox="1">
            <a:spLocks noGrp="1"/>
          </p:cNvSpPr>
          <p:nvPr>
            <p:ph type="title"/>
          </p:nvPr>
        </p:nvSpPr>
        <p:spPr>
          <a:xfrm>
            <a:off x="1272675" y="2857400"/>
            <a:ext cx="6598500" cy="1143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600"/>
              <a:buFont typeface="Titillium Web"/>
              <a:buChar char="●"/>
              <a:defRPr sz="3600">
                <a:solidFill>
                  <a:srgbClr val="FFFFFF"/>
                </a:solidFill>
                <a:latin typeface="Titillium Web"/>
                <a:ea typeface="Titillium Web"/>
                <a:cs typeface="Titillium Web"/>
                <a:sym typeface="Titillium Web"/>
              </a:defRPr>
            </a:lvl1pPr>
            <a:lvl2pPr lvl="1"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2pPr>
            <a:lvl3pPr lvl="2"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3pPr>
            <a:lvl4pPr lvl="3"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4pPr>
            <a:lvl5pPr lvl="4"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5pPr>
            <a:lvl6pPr lvl="5"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6pPr>
            <a:lvl7pPr lvl="6"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7pPr>
            <a:lvl8pPr lvl="7"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8pPr>
            <a:lvl9pPr lvl="8"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9pPr>
          </a:lstStyle>
          <a:p>
            <a:endParaRPr/>
          </a:p>
        </p:txBody>
      </p:sp>
      <p:sp>
        <p:nvSpPr>
          <p:cNvPr id="139" name="Google Shape;139;p41"/>
          <p:cNvSpPr txBox="1">
            <a:spLocks noGrp="1"/>
          </p:cNvSpPr>
          <p:nvPr>
            <p:ph type="body" idx="1"/>
          </p:nvPr>
        </p:nvSpPr>
        <p:spPr>
          <a:xfrm>
            <a:off x="1236500" y="4970100"/>
            <a:ext cx="6671100" cy="1597500"/>
          </a:xfrm>
          <a:prstGeom prst="rect">
            <a:avLst/>
          </a:prstGeom>
          <a:noFill/>
          <a:ln>
            <a:noFill/>
          </a:ln>
        </p:spPr>
        <p:txBody>
          <a:bodyPr spcFirstLastPara="1" wrap="square" lIns="91425" tIns="91425" rIns="91425" bIns="91425" anchor="b" anchorCtr="0">
            <a:noAutofit/>
          </a:bodyPr>
          <a:lstStyle>
            <a:lvl1pPr marL="457200" lvl="0"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1pPr>
            <a:lvl2pPr marL="914400" lvl="1"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2pPr>
            <a:lvl3pPr marL="1371600" lvl="2"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3pPr>
            <a:lvl4pPr marL="1828800" lvl="3"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4pPr>
            <a:lvl5pPr marL="2286000" lvl="4"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5pPr>
            <a:lvl6pPr marL="2743200" lvl="5"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6pPr>
            <a:lvl7pPr marL="3200400" lvl="6"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7pPr>
            <a:lvl8pPr marL="3657600" lvl="7"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8pPr>
            <a:lvl9pPr marL="4114800" lvl="8"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40"/>
        <p:cNvGrpSpPr/>
        <p:nvPr/>
      </p:nvGrpSpPr>
      <p:grpSpPr>
        <a:xfrm>
          <a:off x="0" y="0"/>
          <a:ext cx="0" cy="0"/>
          <a:chOff x="0" y="0"/>
          <a:chExt cx="0" cy="0"/>
        </a:xfrm>
      </p:grpSpPr>
      <p:sp>
        <p:nvSpPr>
          <p:cNvPr id="141" name="Google Shape;141;p42"/>
          <p:cNvSpPr txBox="1">
            <a:spLocks noGrp="1"/>
          </p:cNvSpPr>
          <p:nvPr>
            <p:ph type="title"/>
          </p:nvPr>
        </p:nvSpPr>
        <p:spPr>
          <a:xfrm>
            <a:off x="1272675" y="2857400"/>
            <a:ext cx="6598500" cy="1143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a:solidFill>
                  <a:srgbClr val="FFFFFF"/>
                </a:solidFill>
                <a:latin typeface="Titillium Web"/>
                <a:ea typeface="Titillium Web"/>
                <a:cs typeface="Titillium Web"/>
                <a:sym typeface="Titillium Web"/>
              </a:defRPr>
            </a:lvl1pPr>
            <a:lvl2pPr lvl="1" rtl="0">
              <a:spcBef>
                <a:spcPts val="0"/>
              </a:spcBef>
              <a:spcAft>
                <a:spcPts val="0"/>
              </a:spcAft>
              <a:buNone/>
              <a:defRPr>
                <a:solidFill>
                  <a:srgbClr val="FFFFFF"/>
                </a:solidFill>
                <a:latin typeface="Titillium Web"/>
                <a:ea typeface="Titillium Web"/>
                <a:cs typeface="Titillium Web"/>
                <a:sym typeface="Titillium Web"/>
              </a:defRPr>
            </a:lvl2pPr>
            <a:lvl3pPr lvl="2" rtl="0">
              <a:spcBef>
                <a:spcPts val="0"/>
              </a:spcBef>
              <a:spcAft>
                <a:spcPts val="0"/>
              </a:spcAft>
              <a:buNone/>
              <a:defRPr>
                <a:solidFill>
                  <a:srgbClr val="FFFFFF"/>
                </a:solidFill>
                <a:latin typeface="Titillium Web"/>
                <a:ea typeface="Titillium Web"/>
                <a:cs typeface="Titillium Web"/>
                <a:sym typeface="Titillium Web"/>
              </a:defRPr>
            </a:lvl3pPr>
            <a:lvl4pPr lvl="3" rtl="0">
              <a:spcBef>
                <a:spcPts val="0"/>
              </a:spcBef>
              <a:spcAft>
                <a:spcPts val="0"/>
              </a:spcAft>
              <a:buNone/>
              <a:defRPr>
                <a:solidFill>
                  <a:srgbClr val="FFFFFF"/>
                </a:solidFill>
                <a:latin typeface="Titillium Web"/>
                <a:ea typeface="Titillium Web"/>
                <a:cs typeface="Titillium Web"/>
                <a:sym typeface="Titillium Web"/>
              </a:defRPr>
            </a:lvl4pPr>
            <a:lvl5pPr lvl="4" rtl="0">
              <a:spcBef>
                <a:spcPts val="0"/>
              </a:spcBef>
              <a:spcAft>
                <a:spcPts val="0"/>
              </a:spcAft>
              <a:buNone/>
              <a:defRPr>
                <a:solidFill>
                  <a:srgbClr val="FFFFFF"/>
                </a:solidFill>
                <a:latin typeface="Titillium Web"/>
                <a:ea typeface="Titillium Web"/>
                <a:cs typeface="Titillium Web"/>
                <a:sym typeface="Titillium Web"/>
              </a:defRPr>
            </a:lvl5pPr>
            <a:lvl6pPr lvl="5" rtl="0">
              <a:spcBef>
                <a:spcPts val="0"/>
              </a:spcBef>
              <a:spcAft>
                <a:spcPts val="0"/>
              </a:spcAft>
              <a:buNone/>
              <a:defRPr>
                <a:solidFill>
                  <a:srgbClr val="FFFFFF"/>
                </a:solidFill>
                <a:latin typeface="Titillium Web"/>
                <a:ea typeface="Titillium Web"/>
                <a:cs typeface="Titillium Web"/>
                <a:sym typeface="Titillium Web"/>
              </a:defRPr>
            </a:lvl6pPr>
            <a:lvl7pPr lvl="6" rtl="0">
              <a:spcBef>
                <a:spcPts val="0"/>
              </a:spcBef>
              <a:spcAft>
                <a:spcPts val="0"/>
              </a:spcAft>
              <a:buNone/>
              <a:defRPr>
                <a:solidFill>
                  <a:srgbClr val="FFFFFF"/>
                </a:solidFill>
                <a:latin typeface="Titillium Web"/>
                <a:ea typeface="Titillium Web"/>
                <a:cs typeface="Titillium Web"/>
                <a:sym typeface="Titillium Web"/>
              </a:defRPr>
            </a:lvl7pPr>
            <a:lvl8pPr lvl="7" rtl="0">
              <a:spcBef>
                <a:spcPts val="0"/>
              </a:spcBef>
              <a:spcAft>
                <a:spcPts val="0"/>
              </a:spcAft>
              <a:buNone/>
              <a:defRPr>
                <a:solidFill>
                  <a:srgbClr val="FFFFFF"/>
                </a:solidFill>
                <a:latin typeface="Titillium Web"/>
                <a:ea typeface="Titillium Web"/>
                <a:cs typeface="Titillium Web"/>
                <a:sym typeface="Titillium Web"/>
              </a:defRPr>
            </a:lvl8pPr>
            <a:lvl9pPr lvl="8" rtl="0">
              <a:spcBef>
                <a:spcPts val="0"/>
              </a:spcBef>
              <a:spcAft>
                <a:spcPts val="0"/>
              </a:spcAft>
              <a:buNone/>
              <a:defRPr>
                <a:solidFill>
                  <a:srgbClr val="FFFFFF"/>
                </a:solidFill>
                <a:latin typeface="Titillium Web"/>
                <a:ea typeface="Titillium Web"/>
                <a:cs typeface="Titillium Web"/>
                <a:sym typeface="Titillium Web"/>
              </a:defRPr>
            </a:lvl9pPr>
          </a:lstStyle>
          <a:p>
            <a:endParaRPr/>
          </a:p>
        </p:txBody>
      </p:sp>
      <p:sp>
        <p:nvSpPr>
          <p:cNvPr id="142" name="Google Shape;142;p42"/>
          <p:cNvSpPr txBox="1">
            <a:spLocks noGrp="1"/>
          </p:cNvSpPr>
          <p:nvPr>
            <p:ph type="title" idx="2"/>
          </p:nvPr>
        </p:nvSpPr>
        <p:spPr>
          <a:xfrm>
            <a:off x="1272675" y="2857400"/>
            <a:ext cx="6598500" cy="1143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600"/>
              <a:buFont typeface="Titillium Web"/>
              <a:buChar char="●"/>
              <a:defRPr sz="3600">
                <a:solidFill>
                  <a:srgbClr val="FFFFFF"/>
                </a:solidFill>
                <a:latin typeface="Titillium Web"/>
                <a:ea typeface="Titillium Web"/>
                <a:cs typeface="Titillium Web"/>
                <a:sym typeface="Titillium Web"/>
              </a:defRPr>
            </a:lvl1pPr>
            <a:lvl2pPr lvl="1"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2pPr>
            <a:lvl3pPr lvl="2"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3pPr>
            <a:lvl4pPr lvl="3"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4pPr>
            <a:lvl5pPr lvl="4"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5pPr>
            <a:lvl6pPr lvl="5"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6pPr>
            <a:lvl7pPr lvl="6"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7pPr>
            <a:lvl8pPr lvl="7"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8pPr>
            <a:lvl9pPr lvl="8"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9pPr>
          </a:lstStyle>
          <a:p>
            <a:endParaRPr/>
          </a:p>
        </p:txBody>
      </p:sp>
      <p:sp>
        <p:nvSpPr>
          <p:cNvPr id="143" name="Google Shape;143;p42"/>
          <p:cNvSpPr txBox="1">
            <a:spLocks noGrp="1"/>
          </p:cNvSpPr>
          <p:nvPr>
            <p:ph type="body" idx="1"/>
          </p:nvPr>
        </p:nvSpPr>
        <p:spPr>
          <a:xfrm>
            <a:off x="1236500" y="4970100"/>
            <a:ext cx="6671100" cy="1597500"/>
          </a:xfrm>
          <a:prstGeom prst="rect">
            <a:avLst/>
          </a:prstGeom>
          <a:noFill/>
          <a:ln>
            <a:noFill/>
          </a:ln>
        </p:spPr>
        <p:txBody>
          <a:bodyPr spcFirstLastPara="1" wrap="square" lIns="91425" tIns="91425" rIns="91425" bIns="91425" anchor="b" anchorCtr="0">
            <a:noAutofit/>
          </a:bodyPr>
          <a:lstStyle>
            <a:lvl1pPr marL="457200" lvl="0"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1pPr>
            <a:lvl2pPr marL="914400" lvl="1"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2pPr>
            <a:lvl3pPr marL="1371600" lvl="2"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3pPr>
            <a:lvl4pPr marL="1828800" lvl="3"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4pPr>
            <a:lvl5pPr marL="2286000" lvl="4"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5pPr>
            <a:lvl6pPr marL="2743200" lvl="5"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6pPr>
            <a:lvl7pPr marL="3200400" lvl="6"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7pPr>
            <a:lvl8pPr marL="3657600" lvl="7"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8pPr>
            <a:lvl9pPr marL="4114800" lvl="8" indent="-317500" algn="ctr" rtl="0">
              <a:spcBef>
                <a:spcPts val="0"/>
              </a:spcBef>
              <a:spcAft>
                <a:spcPts val="0"/>
              </a:spcAft>
              <a:buClr>
                <a:srgbClr val="FFFFFF"/>
              </a:buClr>
              <a:buSzPts val="1400"/>
              <a:buFont typeface="Titillium Web"/>
              <a:buChar char="■"/>
              <a:defRPr>
                <a:solidFill>
                  <a:srgbClr val="FFFFFF"/>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272675" y="2857400"/>
            <a:ext cx="6598500" cy="1143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6000"/>
              <a:buFont typeface="Titillium Web"/>
              <a:buNone/>
              <a:defRPr sz="6000" b="1">
                <a:solidFill>
                  <a:srgbClr val="FFFFFF"/>
                </a:solidFill>
                <a:latin typeface="Titillium Web"/>
                <a:ea typeface="Titillium Web"/>
                <a:cs typeface="Titillium Web"/>
                <a:sym typeface="Titillium Web"/>
              </a:defRPr>
            </a:lvl1pPr>
            <a:lvl2pPr lvl="1"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9pPr>
          </a:lstStyle>
          <a:p>
            <a:endParaRPr/>
          </a:p>
        </p:txBody>
      </p:sp>
      <p:sp>
        <p:nvSpPr>
          <p:cNvPr id="52" name="Google Shape;52;p13"/>
          <p:cNvSpPr txBox="1">
            <a:spLocks noGrp="1"/>
          </p:cNvSpPr>
          <p:nvPr>
            <p:ph type="body" idx="1"/>
          </p:nvPr>
        </p:nvSpPr>
        <p:spPr>
          <a:xfrm>
            <a:off x="1236500" y="4970100"/>
            <a:ext cx="6671100" cy="1597500"/>
          </a:xfrm>
          <a:prstGeom prst="rect">
            <a:avLst/>
          </a:prstGeom>
          <a:noFill/>
          <a:ln>
            <a:noFill/>
          </a:ln>
        </p:spPr>
        <p:txBody>
          <a:bodyPr spcFirstLastPara="1" wrap="square" lIns="91425" tIns="91425" rIns="91425" bIns="91425" anchor="t" anchorCtr="0">
            <a:noAutofit/>
          </a:bodyPr>
          <a:lstStyle>
            <a:lvl1pPr marL="457200" lvl="0" indent="-304800" rtl="0">
              <a:spcBef>
                <a:spcPts val="60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1pPr>
            <a:lvl2pPr marL="914400" lvl="1" indent="-304800" rtl="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2pPr>
            <a:lvl3pPr marL="1371600" lvl="2" indent="-304800" rtl="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3pPr>
            <a:lvl4pPr marL="1828800" lvl="3" indent="-304800" rtl="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4pPr>
            <a:lvl5pPr marL="2286000" lvl="4" indent="-304800" rtl="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5pPr>
            <a:lvl6pPr marL="2743200" lvl="5" indent="-304800" rtl="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6pPr>
            <a:lvl7pPr marL="3200400" lvl="6" indent="-304800" rtl="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7pPr>
            <a:lvl8pPr marL="3657600" lvl="7" indent="-304800" rtl="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8pPr>
            <a:lvl9pPr marL="4114800" lvl="8" indent="-304800" rtl="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4" name="Google Shape;74;p2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75" name="Google Shape;75;p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rgbClr val="000000"/>
        </a:solidFill>
        <a:effectLst/>
      </p:bgPr>
    </p:bg>
    <p:spTree>
      <p:nvGrpSpPr>
        <p:cNvPr id="1" name="Shape 117"/>
        <p:cNvGrpSpPr/>
        <p:nvPr/>
      </p:nvGrpSpPr>
      <p:grpSpPr>
        <a:xfrm>
          <a:off x="0" y="0"/>
          <a:ext cx="0" cy="0"/>
          <a:chOff x="0" y="0"/>
          <a:chExt cx="0" cy="0"/>
        </a:xfrm>
      </p:grpSpPr>
      <p:sp>
        <p:nvSpPr>
          <p:cNvPr id="118" name="Google Shape;118;p3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119" name="Google Shape;119;p34"/>
          <p:cNvCxnSpPr/>
          <p:nvPr/>
        </p:nvCxnSpPr>
        <p:spPr>
          <a:xfrm>
            <a:off x="1948650" y="6172125"/>
            <a:ext cx="5246700" cy="27600"/>
          </a:xfrm>
          <a:prstGeom prst="straightConnector1">
            <a:avLst/>
          </a:prstGeom>
          <a:noFill/>
          <a:ln w="9525" cap="flat" cmpd="sng">
            <a:solidFill>
              <a:schemeClr val="dk2"/>
            </a:solidFill>
            <a:prstDash val="solid"/>
            <a:round/>
            <a:headEnd type="none" w="med" len="med"/>
            <a:tailEnd type="none" w="med" len="med"/>
          </a:ln>
        </p:spPr>
      </p:cxnSp>
      <p:pic>
        <p:nvPicPr>
          <p:cNvPr id="120" name="Google Shape;120;p34"/>
          <p:cNvPicPr preferRelativeResize="0"/>
          <p:nvPr/>
        </p:nvPicPr>
        <p:blipFill>
          <a:blip r:embed="rId10">
            <a:alphaModFix/>
          </a:blip>
          <a:stretch>
            <a:fillRect/>
          </a:stretch>
        </p:blipFill>
        <p:spPr>
          <a:xfrm>
            <a:off x="257200" y="6172125"/>
            <a:ext cx="459850" cy="459850"/>
          </a:xfrm>
          <a:prstGeom prst="rect">
            <a:avLst/>
          </a:prstGeom>
          <a:noFill/>
          <a:ln>
            <a:noFill/>
          </a:ln>
        </p:spPr>
      </p:pic>
      <p:sp>
        <p:nvSpPr>
          <p:cNvPr id="121" name="Google Shape;121;p34"/>
          <p:cNvSpPr txBox="1"/>
          <p:nvPr/>
        </p:nvSpPr>
        <p:spPr>
          <a:xfrm>
            <a:off x="183850" y="6343200"/>
            <a:ext cx="8851500" cy="18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Titillium Web"/>
                <a:ea typeface="Titillium Web"/>
                <a:cs typeface="Titillium Web"/>
                <a:sym typeface="Titillium Web"/>
              </a:rPr>
              <a:t>Eric G. Meyer - Generation Atomic - @gen_atomic</a:t>
            </a:r>
            <a:endParaRPr>
              <a:solidFill>
                <a:srgbClr val="FFFFFF"/>
              </a:solidFill>
              <a:latin typeface="Titillium Web"/>
              <a:ea typeface="Titillium Web"/>
              <a:cs typeface="Titillium Web"/>
              <a:sym typeface="Titillium Web"/>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tY5MKPGr8RA" TargetMode="External"/><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5.png"/><Relationship Id="rId7"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hyperlink" Target="https://www.youtube.com/watch?v=cdfgF0YPLFQ" TargetMode="External"/><Relationship Id="rId5" Type="http://schemas.openxmlformats.org/officeDocument/2006/relationships/image" Target="../media/image20.gif"/><Relationship Id="rId10" Type="http://schemas.openxmlformats.org/officeDocument/2006/relationships/image" Target="../media/image24.png"/><Relationship Id="rId4" Type="http://schemas.openxmlformats.org/officeDocument/2006/relationships/hyperlink" Target="https://www.youtube.com/watch?v=BmfuhcemxRw" TargetMode="Externa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7"/>
        <p:cNvGrpSpPr/>
        <p:nvPr/>
      </p:nvGrpSpPr>
      <p:grpSpPr>
        <a:xfrm>
          <a:off x="0" y="0"/>
          <a:ext cx="0" cy="0"/>
          <a:chOff x="0" y="0"/>
          <a:chExt cx="0" cy="0"/>
        </a:xfrm>
      </p:grpSpPr>
      <p:sp>
        <p:nvSpPr>
          <p:cNvPr id="148" name="Google Shape;148;p43"/>
          <p:cNvSpPr txBox="1"/>
          <p:nvPr/>
        </p:nvSpPr>
        <p:spPr>
          <a:xfrm>
            <a:off x="924700" y="164800"/>
            <a:ext cx="8110800" cy="1618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2800">
                <a:solidFill>
                  <a:srgbClr val="FFFFFF"/>
                </a:solidFill>
                <a:latin typeface="Titillium Web"/>
                <a:ea typeface="Titillium Web"/>
                <a:cs typeface="Titillium Web"/>
                <a:sym typeface="Titillium Web"/>
              </a:rPr>
              <a:t>Mission: To energize and empower today’s generations to fight for the future of nuclear energy.</a:t>
            </a:r>
            <a:endParaRPr sz="2800">
              <a:solidFill>
                <a:srgbClr val="FFFFFF"/>
              </a:solidFill>
              <a:latin typeface="Titillium Web"/>
              <a:ea typeface="Titillium Web"/>
              <a:cs typeface="Titillium Web"/>
              <a:sym typeface="Titillium Web"/>
            </a:endParaRPr>
          </a:p>
        </p:txBody>
      </p:sp>
      <p:sp>
        <p:nvSpPr>
          <p:cNvPr id="149" name="Google Shape;149;p43"/>
          <p:cNvSpPr txBox="1"/>
          <p:nvPr/>
        </p:nvSpPr>
        <p:spPr>
          <a:xfrm>
            <a:off x="2038300" y="4507633"/>
            <a:ext cx="6997200" cy="201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rgbClr val="FFFFFF"/>
                </a:solidFill>
                <a:latin typeface="Titillium Web"/>
                <a:ea typeface="Titillium Web"/>
                <a:cs typeface="Titillium Web"/>
                <a:sym typeface="Titillium Web"/>
              </a:rPr>
              <a:t>Alan Medsker</a:t>
            </a:r>
            <a:endParaRPr sz="2400">
              <a:solidFill>
                <a:srgbClr val="FFFFFF"/>
              </a:solidFill>
              <a:latin typeface="Titillium Web"/>
              <a:ea typeface="Titillium Web"/>
              <a:cs typeface="Titillium Web"/>
              <a:sym typeface="Titillium Web"/>
            </a:endParaRPr>
          </a:p>
          <a:p>
            <a:pPr marL="0" lvl="0" indent="0" algn="r" rtl="0">
              <a:spcBef>
                <a:spcPts val="0"/>
              </a:spcBef>
              <a:spcAft>
                <a:spcPts val="0"/>
              </a:spcAft>
              <a:buNone/>
            </a:pPr>
            <a:r>
              <a:rPr lang="en" sz="2400">
                <a:solidFill>
                  <a:srgbClr val="FFFFFF"/>
                </a:solidFill>
                <a:latin typeface="Titillium Web"/>
                <a:ea typeface="Titillium Web"/>
                <a:cs typeface="Titillium Web"/>
                <a:sym typeface="Titillium Web"/>
              </a:rPr>
              <a:t>alan@generationatomic.org</a:t>
            </a:r>
            <a:endParaRPr sz="2400">
              <a:solidFill>
                <a:srgbClr val="FFFFFF"/>
              </a:solidFill>
              <a:latin typeface="Titillium Web"/>
              <a:ea typeface="Titillium Web"/>
              <a:cs typeface="Titillium Web"/>
              <a:sym typeface="Titillium Web"/>
            </a:endParaRPr>
          </a:p>
        </p:txBody>
      </p:sp>
      <p:sp>
        <p:nvSpPr>
          <p:cNvPr id="150" name="Google Shape;150;p43"/>
          <p:cNvSpPr txBox="1"/>
          <p:nvPr/>
        </p:nvSpPr>
        <p:spPr>
          <a:xfrm>
            <a:off x="174675" y="4507633"/>
            <a:ext cx="4356900" cy="20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Titillium Web"/>
                <a:ea typeface="Titillium Web"/>
                <a:cs typeface="Titillium Web"/>
                <a:sym typeface="Titillium Web"/>
              </a:rPr>
              <a:t>Generationatomic.org </a:t>
            </a:r>
            <a:endParaRPr sz="2400">
              <a:solidFill>
                <a:srgbClr val="FFFFFF"/>
              </a:solidFill>
              <a:latin typeface="Titillium Web"/>
              <a:ea typeface="Titillium Web"/>
              <a:cs typeface="Titillium Web"/>
              <a:sym typeface="Titillium Web"/>
            </a:endParaRPr>
          </a:p>
          <a:p>
            <a:pPr marL="0" lvl="0" indent="0" algn="l" rtl="0">
              <a:spcBef>
                <a:spcPts val="0"/>
              </a:spcBef>
              <a:spcAft>
                <a:spcPts val="0"/>
              </a:spcAft>
              <a:buNone/>
            </a:pPr>
            <a:r>
              <a:rPr lang="en" sz="2400">
                <a:solidFill>
                  <a:srgbClr val="FFFFFF"/>
                </a:solidFill>
                <a:latin typeface="Titillium Web"/>
                <a:ea typeface="Titillium Web"/>
                <a:cs typeface="Titillium Web"/>
                <a:sym typeface="Titillium Web"/>
              </a:rPr>
              <a:t>facebook.com/generationatomic </a:t>
            </a:r>
            <a:endParaRPr sz="2400">
              <a:solidFill>
                <a:srgbClr val="FFFFFF"/>
              </a:solidFill>
              <a:latin typeface="Titillium Web"/>
              <a:ea typeface="Titillium Web"/>
              <a:cs typeface="Titillium Web"/>
              <a:sym typeface="Titillium Web"/>
            </a:endParaRPr>
          </a:p>
          <a:p>
            <a:pPr marL="0" lvl="0" indent="0" algn="l" rtl="0">
              <a:spcBef>
                <a:spcPts val="0"/>
              </a:spcBef>
              <a:spcAft>
                <a:spcPts val="0"/>
              </a:spcAft>
              <a:buNone/>
            </a:pPr>
            <a:r>
              <a:rPr lang="en" sz="2400">
                <a:solidFill>
                  <a:srgbClr val="FFFFFF"/>
                </a:solidFill>
                <a:latin typeface="Titillium Web"/>
                <a:ea typeface="Titillium Web"/>
                <a:cs typeface="Titillium Web"/>
                <a:sym typeface="Titillium Web"/>
              </a:rPr>
              <a:t>@Gen_Atomic</a:t>
            </a:r>
            <a:endParaRPr sz="2400">
              <a:solidFill>
                <a:srgbClr val="FFFFFF"/>
              </a:solidFill>
              <a:latin typeface="Titillium Web"/>
              <a:ea typeface="Titillium Web"/>
              <a:cs typeface="Titillium Web"/>
              <a:sym typeface="Titillium Web"/>
            </a:endParaRPr>
          </a:p>
        </p:txBody>
      </p:sp>
      <p:pic>
        <p:nvPicPr>
          <p:cNvPr id="151" name="Google Shape;151;p43"/>
          <p:cNvPicPr preferRelativeResize="0"/>
          <p:nvPr/>
        </p:nvPicPr>
        <p:blipFill>
          <a:blip r:embed="rId3">
            <a:alphaModFix/>
          </a:blip>
          <a:stretch>
            <a:fillRect/>
          </a:stretch>
        </p:blipFill>
        <p:spPr>
          <a:xfrm>
            <a:off x="600388" y="1831800"/>
            <a:ext cx="7943225" cy="1970725"/>
          </a:xfrm>
          <a:prstGeom prst="rect">
            <a:avLst/>
          </a:prstGeom>
          <a:noFill/>
          <a:ln>
            <a:noFill/>
          </a:ln>
        </p:spPr>
      </p:pic>
      <p:sp>
        <p:nvSpPr>
          <p:cNvPr id="152" name="Google Shape;152;p43"/>
          <p:cNvSpPr txBox="1"/>
          <p:nvPr/>
        </p:nvSpPr>
        <p:spPr>
          <a:xfrm>
            <a:off x="2732850" y="5777525"/>
            <a:ext cx="3678300" cy="74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chemeClr val="lt1"/>
                </a:solidFill>
                <a:latin typeface="Titillium Web"/>
                <a:ea typeface="Titillium Web"/>
                <a:cs typeface="Titillium Web"/>
                <a:sym typeface="Titillium Web"/>
              </a:rPr>
              <a:t>501(c)3 non-profit </a:t>
            </a:r>
            <a:endParaRPr sz="1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chemeClr val="lt1"/>
                </a:solidFill>
                <a:latin typeface="Titillium Web"/>
                <a:ea typeface="Titillium Web"/>
                <a:cs typeface="Titillium Web"/>
                <a:sym typeface="Titillium Web"/>
              </a:rPr>
              <a:t>EIN 81-4500446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52"/>
          <p:cNvSpPr txBox="1">
            <a:spLocks noGrp="1"/>
          </p:cNvSpPr>
          <p:nvPr>
            <p:ph type="title"/>
          </p:nvPr>
        </p:nvSpPr>
        <p:spPr>
          <a:xfrm>
            <a:off x="5002875" y="0"/>
            <a:ext cx="4141200" cy="79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rgbClr val="FFFFFF"/>
                </a:solidFill>
              </a:rPr>
              <a:t>ENERGIZING </a:t>
            </a:r>
            <a:r>
              <a:rPr lang="en" sz="2400" b="0"/>
              <a:t>| </a:t>
            </a:r>
            <a:r>
              <a:rPr lang="en" sz="2400" b="0">
                <a:solidFill>
                  <a:srgbClr val="FF9900"/>
                </a:solidFill>
              </a:rPr>
              <a:t>EMPOWERING</a:t>
            </a:r>
            <a:endParaRPr sz="2400" b="0">
              <a:solidFill>
                <a:srgbClr val="FF9900"/>
              </a:solidFill>
            </a:endParaRPr>
          </a:p>
        </p:txBody>
      </p:sp>
      <p:sp>
        <p:nvSpPr>
          <p:cNvPr id="249" name="Google Shape;249;p52"/>
          <p:cNvSpPr txBox="1"/>
          <p:nvPr/>
        </p:nvSpPr>
        <p:spPr>
          <a:xfrm>
            <a:off x="1694414" y="2632385"/>
            <a:ext cx="5755172" cy="12840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latin typeface="Titillium Web"/>
                <a:ea typeface="Titillium Web"/>
                <a:cs typeface="Titillium Web"/>
                <a:sym typeface="Titillium Web"/>
              </a:rPr>
              <a:t>VOLUNTEER YOUR TIME TO HELP SAVE THE WORLD</a:t>
            </a:r>
            <a:endParaRPr sz="3600">
              <a:solidFill>
                <a:schemeClr val="lt1"/>
              </a:solidFill>
              <a:latin typeface="Titillium Web"/>
              <a:ea typeface="Titillium Web"/>
              <a:cs typeface="Titillium Web"/>
              <a:sym typeface="Titillium Web"/>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53"/>
          <p:cNvSpPr txBox="1">
            <a:spLocks noGrp="1"/>
          </p:cNvSpPr>
          <p:nvPr>
            <p:ph type="title"/>
          </p:nvPr>
        </p:nvSpPr>
        <p:spPr>
          <a:xfrm>
            <a:off x="260950" y="1347700"/>
            <a:ext cx="8388900" cy="453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a:solidFill>
                  <a:srgbClr val="FF9900"/>
                </a:solidFill>
              </a:rPr>
              <a:t>Communications</a:t>
            </a:r>
            <a:r>
              <a:rPr lang="en" sz="1400">
                <a:solidFill>
                  <a:srgbClr val="FF9900"/>
                </a:solidFill>
              </a:rPr>
              <a:t> </a:t>
            </a:r>
            <a:r>
              <a:rPr lang="en" sz="1400"/>
              <a:t>| </a:t>
            </a:r>
            <a:r>
              <a:rPr lang="en" sz="1400" b="1"/>
              <a:t>Goal</a:t>
            </a:r>
            <a:r>
              <a:rPr lang="en" sz="1400"/>
              <a:t>: To more effectively use print, online, and broadcast media to grow our community of nuclear supporters, move the needle on public opinion, and influence decision makers.</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b="1">
                <a:solidFill>
                  <a:schemeClr val="lt1"/>
                </a:solidFill>
              </a:rPr>
              <a:t>Activities/Tactics</a:t>
            </a:r>
            <a:r>
              <a:rPr lang="en" sz="1400"/>
              <a:t>: Writing letters to the editor and blog posts.  Making memes. Making videos. Developing campaigns to get influencers to come out in favor of nuclear energy.</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None/>
            </a:pPr>
            <a:r>
              <a:rPr lang="en" sz="1800">
                <a:solidFill>
                  <a:srgbClr val="FF9900"/>
                </a:solidFill>
              </a:rPr>
              <a:t>Outreach</a:t>
            </a:r>
            <a:r>
              <a:rPr lang="en" sz="1400">
                <a:solidFill>
                  <a:schemeClr val="lt1"/>
                </a:solidFill>
              </a:rPr>
              <a:t> | </a:t>
            </a:r>
            <a:r>
              <a:rPr lang="en" sz="1400" b="1">
                <a:solidFill>
                  <a:schemeClr val="lt1"/>
                </a:solidFill>
              </a:rPr>
              <a:t>Goal</a:t>
            </a:r>
            <a:r>
              <a:rPr lang="en" sz="1400">
                <a:solidFill>
                  <a:schemeClr val="lt1"/>
                </a:solidFill>
              </a:rPr>
              <a:t>: To bring nuclear conversations into new communities.</a:t>
            </a:r>
            <a:endParaRPr sz="1400">
              <a:solidFill>
                <a:schemeClr val="lt1"/>
              </a:solidFill>
            </a:endParaRPr>
          </a:p>
          <a:p>
            <a:pPr marL="457200" lvl="0" indent="0" algn="l" rtl="0">
              <a:spcBef>
                <a:spcPts val="0"/>
              </a:spcBef>
              <a:spcAft>
                <a:spcPts val="0"/>
              </a:spcAft>
              <a:buNone/>
            </a:pPr>
            <a:endParaRPr sz="1400">
              <a:solidFill>
                <a:schemeClr val="lt1"/>
              </a:solidFill>
            </a:endParaRPr>
          </a:p>
          <a:p>
            <a:pPr marL="0" lvl="0" indent="0" algn="l" rtl="0">
              <a:spcBef>
                <a:spcPts val="0"/>
              </a:spcBef>
              <a:spcAft>
                <a:spcPts val="0"/>
              </a:spcAft>
              <a:buNone/>
            </a:pPr>
            <a:r>
              <a:rPr lang="en" sz="1400" b="1">
                <a:solidFill>
                  <a:schemeClr val="lt1"/>
                </a:solidFill>
              </a:rPr>
              <a:t>Activities/Tactics: </a:t>
            </a:r>
            <a:r>
              <a:rPr lang="en" sz="1400">
                <a:solidFill>
                  <a:schemeClr val="lt1"/>
                </a:solidFill>
              </a:rPr>
              <a:t> Attending climate and energy themed events in your community and organizing your own. Giving presentations and finding presentation opportunities.  Bringing the nuclear message to non-nuclear conferences.</a:t>
            </a:r>
            <a:endParaRPr sz="1400"/>
          </a:p>
          <a:p>
            <a:pPr marL="0" lvl="0" indent="0" algn="l" rtl="0">
              <a:spcBef>
                <a:spcPts val="0"/>
              </a:spcBef>
              <a:spcAft>
                <a:spcPts val="0"/>
              </a:spcAft>
              <a:buNone/>
            </a:pPr>
            <a:endParaRPr sz="1400"/>
          </a:p>
          <a:p>
            <a:pPr marL="0" lvl="0" indent="0" algn="l" rtl="0">
              <a:spcBef>
                <a:spcPts val="0"/>
              </a:spcBef>
              <a:spcAft>
                <a:spcPts val="0"/>
              </a:spcAft>
              <a:buClr>
                <a:srgbClr val="000000"/>
              </a:buClr>
              <a:buSzPts val="1100"/>
              <a:buFont typeface="Arial"/>
              <a:buNone/>
            </a:pPr>
            <a:endParaRPr sz="1400"/>
          </a:p>
          <a:p>
            <a:pPr marL="0" lvl="0" indent="0" algn="l" rtl="0">
              <a:spcBef>
                <a:spcPts val="0"/>
              </a:spcBef>
              <a:spcAft>
                <a:spcPts val="0"/>
              </a:spcAft>
              <a:buNone/>
            </a:pPr>
            <a:r>
              <a:rPr lang="en" sz="1800">
                <a:solidFill>
                  <a:srgbClr val="FF9900"/>
                </a:solidFill>
              </a:rPr>
              <a:t>Government</a:t>
            </a:r>
            <a:r>
              <a:rPr lang="en" sz="1400">
                <a:solidFill>
                  <a:schemeClr val="lt1"/>
                </a:solidFill>
              </a:rPr>
              <a:t> | </a:t>
            </a:r>
            <a:r>
              <a:rPr lang="en" sz="1400" b="1">
                <a:solidFill>
                  <a:schemeClr val="lt1"/>
                </a:solidFill>
              </a:rPr>
              <a:t>Goal</a:t>
            </a:r>
            <a:r>
              <a:rPr lang="en" sz="1400">
                <a:solidFill>
                  <a:schemeClr val="lt1"/>
                </a:solidFill>
              </a:rPr>
              <a:t>: To increase the quality and quantity of legislative contact in order to build support for saving existing reactors and building the reactors of tomorrow.</a:t>
            </a:r>
            <a:endParaRPr sz="1400">
              <a:solidFill>
                <a:schemeClr val="lt1"/>
              </a:solidFill>
            </a:endParaRPr>
          </a:p>
          <a:p>
            <a:pPr marL="0" lvl="0" indent="0" algn="l" rtl="0">
              <a:spcBef>
                <a:spcPts val="0"/>
              </a:spcBef>
              <a:spcAft>
                <a:spcPts val="0"/>
              </a:spcAft>
              <a:buNone/>
            </a:pPr>
            <a:endParaRPr sz="1400">
              <a:solidFill>
                <a:schemeClr val="lt1"/>
              </a:solidFill>
            </a:endParaRPr>
          </a:p>
          <a:p>
            <a:pPr marL="0" lvl="0" indent="0" algn="l" rtl="0">
              <a:spcBef>
                <a:spcPts val="0"/>
              </a:spcBef>
              <a:spcAft>
                <a:spcPts val="0"/>
              </a:spcAft>
              <a:buClr>
                <a:schemeClr val="dk1"/>
              </a:buClr>
              <a:buSzPts val="1100"/>
              <a:buFont typeface="Arial"/>
              <a:buNone/>
            </a:pPr>
            <a:r>
              <a:rPr lang="en" sz="1400" b="1">
                <a:solidFill>
                  <a:schemeClr val="lt1"/>
                </a:solidFill>
              </a:rPr>
              <a:t>Activities/Tactics: </a:t>
            </a:r>
            <a:r>
              <a:rPr lang="en" sz="1400">
                <a:solidFill>
                  <a:schemeClr val="lt1"/>
                </a:solidFill>
              </a:rPr>
              <a:t>Designing digital actions. Organizing and attending legislative visits. Attending hearings.</a:t>
            </a:r>
            <a:endParaRPr sz="1400">
              <a:solidFill>
                <a:schemeClr val="lt1"/>
              </a:solidFill>
            </a:endParaRPr>
          </a:p>
          <a:p>
            <a:pPr marL="0" lvl="0" indent="0" algn="l" rtl="0">
              <a:spcBef>
                <a:spcPts val="0"/>
              </a:spcBef>
              <a:spcAft>
                <a:spcPts val="0"/>
              </a:spcAft>
              <a:buNone/>
            </a:pPr>
            <a:endParaRPr sz="1400"/>
          </a:p>
        </p:txBody>
      </p:sp>
      <p:sp>
        <p:nvSpPr>
          <p:cNvPr id="255" name="Google Shape;255;p53"/>
          <p:cNvSpPr txBox="1">
            <a:spLocks noGrp="1"/>
          </p:cNvSpPr>
          <p:nvPr>
            <p:ph type="title"/>
          </p:nvPr>
        </p:nvSpPr>
        <p:spPr>
          <a:xfrm>
            <a:off x="5002875" y="0"/>
            <a:ext cx="4141200" cy="79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rgbClr val="FFFFFF"/>
                </a:solidFill>
              </a:rPr>
              <a:t>ENERGIZING </a:t>
            </a:r>
            <a:r>
              <a:rPr lang="en" sz="2400" b="0"/>
              <a:t>| </a:t>
            </a:r>
            <a:r>
              <a:rPr lang="en" sz="2400" b="0">
                <a:solidFill>
                  <a:srgbClr val="FF9900"/>
                </a:solidFill>
              </a:rPr>
              <a:t>EMPOWERING</a:t>
            </a:r>
            <a:endParaRPr sz="2400" b="0">
              <a:solidFill>
                <a:srgbClr val="FF9900"/>
              </a:solidFill>
            </a:endParaRPr>
          </a:p>
        </p:txBody>
      </p:sp>
      <p:sp>
        <p:nvSpPr>
          <p:cNvPr id="256" name="Google Shape;256;p53"/>
          <p:cNvSpPr txBox="1"/>
          <p:nvPr/>
        </p:nvSpPr>
        <p:spPr>
          <a:xfrm>
            <a:off x="260950" y="637300"/>
            <a:ext cx="41838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VOLUNTEER TEAMS</a:t>
            </a:r>
            <a:endParaRPr sz="3600">
              <a:solidFill>
                <a:schemeClr val="lt1"/>
              </a:solidFill>
              <a:latin typeface="Titillium Web"/>
              <a:ea typeface="Titillium Web"/>
              <a:cs typeface="Titillium Web"/>
              <a:sym typeface="Titillium Web"/>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4"/>
          <p:cNvSpPr txBox="1">
            <a:spLocks noGrp="1"/>
          </p:cNvSpPr>
          <p:nvPr>
            <p:ph type="title"/>
          </p:nvPr>
        </p:nvSpPr>
        <p:spPr>
          <a:xfrm>
            <a:off x="5002875" y="0"/>
            <a:ext cx="4141200" cy="79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rgbClr val="FFFFFF"/>
                </a:solidFill>
              </a:rPr>
              <a:t>ENERGIZING </a:t>
            </a:r>
            <a:r>
              <a:rPr lang="en" sz="2400" b="0"/>
              <a:t>| </a:t>
            </a:r>
            <a:r>
              <a:rPr lang="en" sz="2400" b="0">
                <a:solidFill>
                  <a:srgbClr val="FF9900"/>
                </a:solidFill>
              </a:rPr>
              <a:t>EMPOWERING</a:t>
            </a:r>
            <a:endParaRPr sz="2400" b="0">
              <a:solidFill>
                <a:srgbClr val="FF9900"/>
              </a:solidFill>
            </a:endParaRPr>
          </a:p>
        </p:txBody>
      </p:sp>
      <p:sp>
        <p:nvSpPr>
          <p:cNvPr id="262" name="Google Shape;262;p54"/>
          <p:cNvSpPr txBox="1"/>
          <p:nvPr/>
        </p:nvSpPr>
        <p:spPr>
          <a:xfrm>
            <a:off x="1621350" y="2706500"/>
            <a:ext cx="5901300" cy="12840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latin typeface="Titillium Web"/>
                <a:ea typeface="Titillium Web"/>
                <a:cs typeface="Titillium Web"/>
                <a:sym typeface="Titillium Web"/>
              </a:rPr>
              <a:t>SHARPEN YOUR SKILLS WITH ADVOCACY WEBINARS</a:t>
            </a:r>
            <a:endParaRPr sz="3600">
              <a:solidFill>
                <a:schemeClr val="lt1"/>
              </a:solidFill>
              <a:latin typeface="Titillium Web"/>
              <a:ea typeface="Titillium Web"/>
              <a:cs typeface="Titillium Web"/>
              <a:sym typeface="Titillium Web"/>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5"/>
          <p:cNvSpPr txBox="1">
            <a:spLocks noGrp="1"/>
          </p:cNvSpPr>
          <p:nvPr>
            <p:ph type="title"/>
          </p:nvPr>
        </p:nvSpPr>
        <p:spPr>
          <a:xfrm>
            <a:off x="5002875" y="0"/>
            <a:ext cx="4141200" cy="79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rgbClr val="FFFFFF"/>
                </a:solidFill>
              </a:rPr>
              <a:t>ENERGIZING </a:t>
            </a:r>
            <a:r>
              <a:rPr lang="en" sz="2400" b="0"/>
              <a:t>| </a:t>
            </a:r>
            <a:r>
              <a:rPr lang="en" sz="2400" b="0">
                <a:solidFill>
                  <a:srgbClr val="FF9900"/>
                </a:solidFill>
              </a:rPr>
              <a:t>EMPOWERING</a:t>
            </a:r>
            <a:endParaRPr sz="2400" b="0">
              <a:solidFill>
                <a:srgbClr val="FF9900"/>
              </a:solidFill>
            </a:endParaRPr>
          </a:p>
        </p:txBody>
      </p:sp>
      <p:sp>
        <p:nvSpPr>
          <p:cNvPr id="268" name="Google Shape;268;p55"/>
          <p:cNvSpPr txBox="1"/>
          <p:nvPr/>
        </p:nvSpPr>
        <p:spPr>
          <a:xfrm>
            <a:off x="364800" y="795000"/>
            <a:ext cx="46236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ADVOCACY TRAININGS</a:t>
            </a:r>
            <a:endParaRPr sz="3600">
              <a:solidFill>
                <a:schemeClr val="lt1"/>
              </a:solidFill>
              <a:latin typeface="Titillium Web"/>
              <a:ea typeface="Titillium Web"/>
              <a:cs typeface="Titillium Web"/>
              <a:sym typeface="Titillium Web"/>
            </a:endParaRPr>
          </a:p>
        </p:txBody>
      </p:sp>
      <p:sp>
        <p:nvSpPr>
          <p:cNvPr id="269" name="Google Shape;269;p55"/>
          <p:cNvSpPr txBox="1">
            <a:spLocks noGrp="1"/>
          </p:cNvSpPr>
          <p:nvPr>
            <p:ph type="body" idx="1"/>
          </p:nvPr>
        </p:nvSpPr>
        <p:spPr>
          <a:xfrm>
            <a:off x="331700" y="2405637"/>
            <a:ext cx="5037000" cy="88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9900"/>
                </a:solidFill>
                <a:highlight>
                  <a:srgbClr val="000000"/>
                </a:highlight>
                <a:latin typeface="Titillium Web"/>
                <a:ea typeface="Titillium Web"/>
                <a:cs typeface="Titillium Web"/>
                <a:sym typeface="Titillium Web"/>
              </a:rPr>
              <a:t>Ambassador Training</a:t>
            </a:r>
            <a:endParaRPr sz="1800">
              <a:solidFill>
                <a:srgbClr val="FF9900"/>
              </a:solidFill>
              <a:highlight>
                <a:srgbClr val="000000"/>
              </a:highlight>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highlight>
                  <a:srgbClr val="000000"/>
                </a:highlight>
                <a:latin typeface="Titillium Web"/>
                <a:ea typeface="Titillium Web"/>
                <a:cs typeface="Titillium Web"/>
                <a:sym typeface="Titillium Web"/>
              </a:rPr>
              <a:t>How to bring nuclear into new communities</a:t>
            </a:r>
            <a:endParaRPr sz="1800">
              <a:solidFill>
                <a:srgbClr val="FFFFFF"/>
              </a:solidFill>
              <a:highlight>
                <a:schemeClr val="dk1"/>
              </a:highlight>
              <a:latin typeface="Titillium Web"/>
              <a:ea typeface="Titillium Web"/>
              <a:cs typeface="Titillium Web"/>
              <a:sym typeface="Titillium Web"/>
            </a:endParaRPr>
          </a:p>
        </p:txBody>
      </p:sp>
      <p:sp>
        <p:nvSpPr>
          <p:cNvPr id="270" name="Google Shape;270;p55"/>
          <p:cNvSpPr txBox="1">
            <a:spLocks noGrp="1"/>
          </p:cNvSpPr>
          <p:nvPr>
            <p:ph type="body" idx="2"/>
          </p:nvPr>
        </p:nvSpPr>
        <p:spPr>
          <a:xfrm>
            <a:off x="331700" y="4023032"/>
            <a:ext cx="3877200" cy="110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9900"/>
                </a:solidFill>
                <a:highlight>
                  <a:srgbClr val="000000"/>
                </a:highlight>
                <a:latin typeface="Titillium Web"/>
                <a:ea typeface="Titillium Web"/>
                <a:cs typeface="Titillium Web"/>
                <a:sym typeface="Titillium Web"/>
              </a:rPr>
              <a:t>Legislative Visit Training</a:t>
            </a:r>
            <a:endParaRPr sz="1800">
              <a:solidFill>
                <a:srgbClr val="FF9900"/>
              </a:solidFill>
              <a:highlight>
                <a:srgbClr val="000000"/>
              </a:highlight>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highlight>
                  <a:srgbClr val="000000"/>
                </a:highlight>
                <a:latin typeface="Titillium Web"/>
                <a:ea typeface="Titillium Web"/>
                <a:cs typeface="Titillium Web"/>
                <a:sym typeface="Titillium Web"/>
              </a:rPr>
              <a:t>Partnering with local legislators and staff for realistic roleplaying</a:t>
            </a:r>
            <a:endParaRPr sz="1800">
              <a:solidFill>
                <a:srgbClr val="FFFFFF"/>
              </a:solidFill>
              <a:highlight>
                <a:srgbClr val="000000"/>
              </a:highlight>
              <a:latin typeface="Titillium Web"/>
              <a:ea typeface="Titillium Web"/>
              <a:cs typeface="Titillium Web"/>
              <a:sym typeface="Titillium Web"/>
            </a:endParaRPr>
          </a:p>
        </p:txBody>
      </p:sp>
      <p:sp>
        <p:nvSpPr>
          <p:cNvPr id="271" name="Google Shape;271;p55"/>
          <p:cNvSpPr txBox="1">
            <a:spLocks noGrp="1"/>
          </p:cNvSpPr>
          <p:nvPr>
            <p:ph type="body" idx="3"/>
          </p:nvPr>
        </p:nvSpPr>
        <p:spPr>
          <a:xfrm>
            <a:off x="331700" y="3244501"/>
            <a:ext cx="5037000" cy="88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9900"/>
                </a:solidFill>
                <a:highlight>
                  <a:srgbClr val="000000"/>
                </a:highlight>
                <a:latin typeface="Titillium Web"/>
                <a:ea typeface="Titillium Web"/>
                <a:cs typeface="Titillium Web"/>
                <a:sym typeface="Titillium Web"/>
              </a:rPr>
              <a:t>Letter to the Editor 101</a:t>
            </a:r>
            <a:endParaRPr sz="1800">
              <a:solidFill>
                <a:srgbClr val="FF9900"/>
              </a:solidFill>
              <a:highlight>
                <a:srgbClr val="000000"/>
              </a:highlight>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highlight>
                  <a:srgbClr val="000000"/>
                </a:highlight>
                <a:latin typeface="Titillium Web"/>
                <a:ea typeface="Titillium Web"/>
                <a:cs typeface="Titillium Web"/>
                <a:sym typeface="Titillium Web"/>
              </a:rPr>
              <a:t>How to write a great LTE and get it published</a:t>
            </a:r>
            <a:endParaRPr sz="1800">
              <a:solidFill>
                <a:srgbClr val="FFFFFF"/>
              </a:solidFill>
              <a:highlight>
                <a:schemeClr val="dk1"/>
              </a:highlight>
              <a:latin typeface="Titillium Web"/>
              <a:ea typeface="Titillium Web"/>
              <a:cs typeface="Titillium Web"/>
              <a:sym typeface="Titillium Web"/>
            </a:endParaRPr>
          </a:p>
        </p:txBody>
      </p:sp>
      <p:sp>
        <p:nvSpPr>
          <p:cNvPr id="272" name="Google Shape;272;p55"/>
          <p:cNvSpPr txBox="1">
            <a:spLocks noGrp="1"/>
          </p:cNvSpPr>
          <p:nvPr>
            <p:ph type="body" idx="4"/>
          </p:nvPr>
        </p:nvSpPr>
        <p:spPr>
          <a:xfrm>
            <a:off x="364802" y="1594550"/>
            <a:ext cx="5037000" cy="88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9900"/>
                </a:solidFill>
                <a:highlight>
                  <a:srgbClr val="000000"/>
                </a:highlight>
                <a:latin typeface="Titillium Web"/>
                <a:ea typeface="Titillium Web"/>
                <a:cs typeface="Titillium Web"/>
                <a:sym typeface="Titillium Web"/>
              </a:rPr>
              <a:t>Social Media Content Creation</a:t>
            </a:r>
            <a:endParaRPr sz="1800">
              <a:solidFill>
                <a:srgbClr val="FF9900"/>
              </a:solidFill>
              <a:highlight>
                <a:srgbClr val="000000"/>
              </a:highlight>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highlight>
                  <a:srgbClr val="000000"/>
                </a:highlight>
                <a:latin typeface="Titillium Web"/>
                <a:ea typeface="Titillium Web"/>
                <a:cs typeface="Titillium Web"/>
                <a:sym typeface="Titillium Web"/>
              </a:rPr>
              <a:t>Making memorable and persuasive content</a:t>
            </a:r>
            <a:endParaRPr sz="1800">
              <a:solidFill>
                <a:srgbClr val="FFFFFF"/>
              </a:solidFill>
              <a:highlight>
                <a:schemeClr val="dk1"/>
              </a:highlight>
              <a:latin typeface="Titillium Web"/>
              <a:ea typeface="Titillium Web"/>
              <a:cs typeface="Titillium Web"/>
              <a:sym typeface="Titillium Web"/>
            </a:endParaRPr>
          </a:p>
        </p:txBody>
      </p:sp>
      <p:pic>
        <p:nvPicPr>
          <p:cNvPr id="273" name="Google Shape;273;p55"/>
          <p:cNvPicPr preferRelativeResize="0"/>
          <p:nvPr/>
        </p:nvPicPr>
        <p:blipFill rotWithShape="1">
          <a:blip r:embed="rId3">
            <a:alphaModFix/>
          </a:blip>
          <a:srcRect t="10015"/>
          <a:stretch/>
        </p:blipFill>
        <p:spPr>
          <a:xfrm>
            <a:off x="5515788" y="922262"/>
            <a:ext cx="3296525" cy="2224775"/>
          </a:xfrm>
          <a:prstGeom prst="rect">
            <a:avLst/>
          </a:prstGeom>
          <a:noFill/>
          <a:ln>
            <a:noFill/>
          </a:ln>
        </p:spPr>
      </p:pic>
      <p:pic>
        <p:nvPicPr>
          <p:cNvPr id="274" name="Google Shape;274;p55"/>
          <p:cNvPicPr preferRelativeResize="0"/>
          <p:nvPr/>
        </p:nvPicPr>
        <p:blipFill rotWithShape="1">
          <a:blip r:embed="rId4">
            <a:alphaModFix/>
          </a:blip>
          <a:srcRect l="5825" t="20011" r="11774" b="20973"/>
          <a:stretch/>
        </p:blipFill>
        <p:spPr>
          <a:xfrm>
            <a:off x="5515800" y="3519913"/>
            <a:ext cx="3296498" cy="1770686"/>
          </a:xfrm>
          <a:prstGeom prst="rect">
            <a:avLst/>
          </a:prstGeom>
          <a:noFill/>
          <a:ln>
            <a:noFill/>
          </a:ln>
        </p:spPr>
      </p:pic>
      <p:sp>
        <p:nvSpPr>
          <p:cNvPr id="275" name="Google Shape;275;p55"/>
          <p:cNvSpPr txBox="1">
            <a:spLocks noGrp="1"/>
          </p:cNvSpPr>
          <p:nvPr>
            <p:ph type="body" idx="5"/>
          </p:nvPr>
        </p:nvSpPr>
        <p:spPr>
          <a:xfrm>
            <a:off x="364800" y="5131226"/>
            <a:ext cx="5037000" cy="88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9900"/>
                </a:solidFill>
                <a:highlight>
                  <a:srgbClr val="000000"/>
                </a:highlight>
                <a:latin typeface="Titillium Web"/>
                <a:ea typeface="Titillium Web"/>
                <a:cs typeface="Titillium Web"/>
                <a:sym typeface="Titillium Web"/>
              </a:rPr>
              <a:t>Campaign Building 101</a:t>
            </a:r>
            <a:endParaRPr sz="1800">
              <a:solidFill>
                <a:srgbClr val="FF9900"/>
              </a:solidFill>
              <a:highlight>
                <a:srgbClr val="000000"/>
              </a:highlight>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highlight>
                  <a:srgbClr val="000000"/>
                </a:highlight>
                <a:latin typeface="Titillium Web"/>
                <a:ea typeface="Titillium Web"/>
                <a:cs typeface="Titillium Web"/>
                <a:sym typeface="Titillium Web"/>
              </a:rPr>
              <a:t>Picking an issue, organizing around it, and winning</a:t>
            </a:r>
            <a:endParaRPr sz="1800">
              <a:solidFill>
                <a:srgbClr val="FFFFFF"/>
              </a:solidFill>
              <a:highlight>
                <a:schemeClr val="dk1"/>
              </a:highlight>
              <a:latin typeface="Titillium Web"/>
              <a:ea typeface="Titillium Web"/>
              <a:cs typeface="Titillium Web"/>
              <a:sym typeface="Titillium Web"/>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6"/>
          <p:cNvSpPr txBox="1">
            <a:spLocks noGrp="1"/>
          </p:cNvSpPr>
          <p:nvPr>
            <p:ph type="title"/>
          </p:nvPr>
        </p:nvSpPr>
        <p:spPr>
          <a:xfrm>
            <a:off x="5002875" y="0"/>
            <a:ext cx="4141200" cy="79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rgbClr val="FFFFFF"/>
                </a:solidFill>
              </a:rPr>
              <a:t>ENERGIZING </a:t>
            </a:r>
            <a:r>
              <a:rPr lang="en" sz="2400" b="0"/>
              <a:t>| </a:t>
            </a:r>
            <a:r>
              <a:rPr lang="en" sz="2400" b="0">
                <a:solidFill>
                  <a:srgbClr val="FF9900"/>
                </a:solidFill>
              </a:rPr>
              <a:t>EMPOWERING</a:t>
            </a:r>
            <a:endParaRPr sz="2400" b="0">
              <a:solidFill>
                <a:srgbClr val="FF9900"/>
              </a:solidFill>
            </a:endParaRPr>
          </a:p>
        </p:txBody>
      </p:sp>
      <p:sp>
        <p:nvSpPr>
          <p:cNvPr id="281" name="Google Shape;281;p56"/>
          <p:cNvSpPr txBox="1"/>
          <p:nvPr/>
        </p:nvSpPr>
        <p:spPr>
          <a:xfrm>
            <a:off x="260950" y="587900"/>
            <a:ext cx="36852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DIGITAL ACTIONS</a:t>
            </a:r>
            <a:endParaRPr sz="3600">
              <a:solidFill>
                <a:schemeClr val="lt1"/>
              </a:solidFill>
              <a:latin typeface="Titillium Web"/>
              <a:ea typeface="Titillium Web"/>
              <a:cs typeface="Titillium Web"/>
              <a:sym typeface="Titillium Web"/>
            </a:endParaRPr>
          </a:p>
        </p:txBody>
      </p:sp>
      <p:sp>
        <p:nvSpPr>
          <p:cNvPr id="282" name="Google Shape;282;p56"/>
          <p:cNvSpPr txBox="1">
            <a:spLocks noGrp="1"/>
          </p:cNvSpPr>
          <p:nvPr>
            <p:ph type="body" idx="1"/>
          </p:nvPr>
        </p:nvSpPr>
        <p:spPr>
          <a:xfrm>
            <a:off x="441300" y="1794000"/>
            <a:ext cx="8261400" cy="79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solidFill>
                <a:srgbClr val="FF9900"/>
              </a:solidFill>
              <a:highlight>
                <a:srgbClr val="000000"/>
              </a:highlight>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latin typeface="Titillium Web"/>
                <a:ea typeface="Titillium Web"/>
                <a:cs typeface="Titillium Web"/>
                <a:sym typeface="Titillium Web"/>
              </a:rPr>
              <a:t>Our software emails, calls, and tweets at decision makers in three countries</a:t>
            </a:r>
            <a:endParaRPr sz="1800">
              <a:solidFill>
                <a:srgbClr val="FFFFFF"/>
              </a:solidFill>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latin typeface="Titillium Web"/>
                <a:ea typeface="Titillium Web"/>
                <a:cs typeface="Titillium Web"/>
                <a:sym typeface="Titillium Web"/>
              </a:rPr>
              <a:t>1900 legislative contacts since Apr. ’19</a:t>
            </a:r>
            <a:endParaRPr sz="1800">
              <a:solidFill>
                <a:srgbClr val="FFFFFF"/>
              </a:solidFill>
              <a:latin typeface="Titillium Web"/>
              <a:ea typeface="Titillium Web"/>
              <a:cs typeface="Titillium Web"/>
              <a:sym typeface="Titillium Web"/>
            </a:endParaRPr>
          </a:p>
        </p:txBody>
      </p:sp>
      <p:pic>
        <p:nvPicPr>
          <p:cNvPr id="283" name="Google Shape;283;p56"/>
          <p:cNvPicPr preferRelativeResize="0"/>
          <p:nvPr/>
        </p:nvPicPr>
        <p:blipFill rotWithShape="1">
          <a:blip r:embed="rId3">
            <a:alphaModFix/>
          </a:blip>
          <a:srcRect l="1357" t="5793" r="7517"/>
          <a:stretch/>
        </p:blipFill>
        <p:spPr>
          <a:xfrm>
            <a:off x="2015987" y="3169875"/>
            <a:ext cx="5112023" cy="2611850"/>
          </a:xfrm>
          <a:prstGeom prst="rect">
            <a:avLst/>
          </a:prstGeom>
          <a:noFill/>
          <a:ln>
            <a:noFill/>
          </a:ln>
        </p:spPr>
      </p:pic>
      <p:sp>
        <p:nvSpPr>
          <p:cNvPr id="284" name="Google Shape;284;p56"/>
          <p:cNvSpPr txBox="1"/>
          <p:nvPr/>
        </p:nvSpPr>
        <p:spPr>
          <a:xfrm>
            <a:off x="260950" y="1466300"/>
            <a:ext cx="83847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9900"/>
                </a:solidFill>
                <a:highlight>
                  <a:schemeClr val="dk1"/>
                </a:highlight>
                <a:latin typeface="Titillium Web"/>
                <a:ea typeface="Titillium Web"/>
                <a:cs typeface="Titillium Web"/>
                <a:sym typeface="Titillium Web"/>
              </a:rPr>
              <a:t>We supercharge pro-nuclear legislative contact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7"/>
          <p:cNvSpPr txBox="1">
            <a:spLocks noGrp="1"/>
          </p:cNvSpPr>
          <p:nvPr>
            <p:ph type="title"/>
          </p:nvPr>
        </p:nvSpPr>
        <p:spPr>
          <a:xfrm>
            <a:off x="5002875" y="0"/>
            <a:ext cx="4141200" cy="79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rgbClr val="FFFFFF"/>
                </a:solidFill>
              </a:rPr>
              <a:t>ENERGIZING </a:t>
            </a:r>
            <a:r>
              <a:rPr lang="en" sz="2400" b="0"/>
              <a:t>| </a:t>
            </a:r>
            <a:r>
              <a:rPr lang="en" sz="2400" b="0">
                <a:solidFill>
                  <a:srgbClr val="FF9900"/>
                </a:solidFill>
              </a:rPr>
              <a:t>EMPOWERING</a:t>
            </a:r>
            <a:endParaRPr sz="2400" b="0">
              <a:solidFill>
                <a:srgbClr val="FF9900"/>
              </a:solidFill>
            </a:endParaRPr>
          </a:p>
        </p:txBody>
      </p:sp>
      <p:sp>
        <p:nvSpPr>
          <p:cNvPr id="290" name="Google Shape;290;p57"/>
          <p:cNvSpPr txBox="1">
            <a:spLocks noGrp="1"/>
          </p:cNvSpPr>
          <p:nvPr>
            <p:ph type="body" idx="1"/>
          </p:nvPr>
        </p:nvSpPr>
        <p:spPr>
          <a:xfrm>
            <a:off x="325650" y="868750"/>
            <a:ext cx="8555100" cy="63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Titillium Web"/>
                <a:ea typeface="Titillium Web"/>
                <a:cs typeface="Titillium Web"/>
                <a:sym typeface="Titillium Web"/>
              </a:rPr>
              <a:t>Email, call, and/or tweet your representatives to ask for their support of S-2093</a:t>
            </a:r>
            <a:endParaRPr sz="1800">
              <a:solidFill>
                <a:srgbClr val="FFFFFF"/>
              </a:solidFill>
              <a:latin typeface="Titillium Web"/>
              <a:ea typeface="Titillium Web"/>
              <a:cs typeface="Titillium Web"/>
              <a:sym typeface="Titillium Web"/>
            </a:endParaRPr>
          </a:p>
        </p:txBody>
      </p:sp>
      <p:pic>
        <p:nvPicPr>
          <p:cNvPr id="291" name="Google Shape;291;p57"/>
          <p:cNvPicPr preferRelativeResize="0"/>
          <p:nvPr/>
        </p:nvPicPr>
        <p:blipFill>
          <a:blip r:embed="rId3">
            <a:alphaModFix/>
          </a:blip>
          <a:stretch>
            <a:fillRect/>
          </a:stretch>
        </p:blipFill>
        <p:spPr>
          <a:xfrm>
            <a:off x="1925875" y="1729150"/>
            <a:ext cx="5292249" cy="4385074"/>
          </a:xfrm>
          <a:prstGeom prst="rect">
            <a:avLst/>
          </a:prstGeom>
          <a:noFill/>
          <a:ln>
            <a:noFill/>
          </a:ln>
        </p:spPr>
      </p:pic>
      <p:sp>
        <p:nvSpPr>
          <p:cNvPr id="292" name="Google Shape;292;p57"/>
          <p:cNvSpPr txBox="1"/>
          <p:nvPr/>
        </p:nvSpPr>
        <p:spPr>
          <a:xfrm>
            <a:off x="263250" y="473500"/>
            <a:ext cx="44295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9900"/>
                </a:solidFill>
                <a:highlight>
                  <a:schemeClr val="dk1"/>
                </a:highlight>
                <a:latin typeface="Titillium Web"/>
                <a:ea typeface="Titillium Web"/>
                <a:cs typeface="Titillium Web"/>
                <a:sym typeface="Titillium Web"/>
              </a:rPr>
              <a:t>Let’s make the difference.</a:t>
            </a:r>
            <a:endParaRPr/>
          </a:p>
        </p:txBody>
      </p:sp>
      <p:sp>
        <p:nvSpPr>
          <p:cNvPr id="293" name="Google Shape;293;p57"/>
          <p:cNvSpPr/>
          <p:nvPr/>
        </p:nvSpPr>
        <p:spPr>
          <a:xfrm>
            <a:off x="6665850" y="1788400"/>
            <a:ext cx="1359900" cy="310500"/>
          </a:xfrm>
          <a:prstGeom prst="lef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8"/>
          <p:cNvSpPr txBox="1">
            <a:spLocks noGrp="1"/>
          </p:cNvSpPr>
          <p:nvPr>
            <p:ph type="title"/>
          </p:nvPr>
        </p:nvSpPr>
        <p:spPr>
          <a:xfrm>
            <a:off x="5388450" y="247125"/>
            <a:ext cx="3507900" cy="795000"/>
          </a:xfrm>
          <a:prstGeom prst="rect">
            <a:avLst/>
          </a:prstGeom>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t>WAYS TO </a:t>
            </a:r>
            <a:r>
              <a:rPr lang="en" sz="3000">
                <a:solidFill>
                  <a:srgbClr val="FF9900"/>
                </a:solidFill>
              </a:rPr>
              <a:t>SUPPORT</a:t>
            </a:r>
            <a:endParaRPr sz="3000" b="0">
              <a:solidFill>
                <a:srgbClr val="FF9900"/>
              </a:solidFill>
            </a:endParaRPr>
          </a:p>
        </p:txBody>
      </p:sp>
      <p:sp>
        <p:nvSpPr>
          <p:cNvPr id="299" name="Google Shape;299;p58"/>
          <p:cNvSpPr txBox="1">
            <a:spLocks noGrp="1"/>
          </p:cNvSpPr>
          <p:nvPr>
            <p:ph type="body" idx="1"/>
          </p:nvPr>
        </p:nvSpPr>
        <p:spPr>
          <a:xfrm>
            <a:off x="310050" y="1042125"/>
            <a:ext cx="8555100" cy="9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Titillium Web"/>
                <a:ea typeface="Titillium Web"/>
                <a:cs typeface="Titillium Web"/>
                <a:sym typeface="Titillium Web"/>
              </a:rPr>
              <a:t>When we ask you to show up to a hearing, contact your legislator, or sign a petition-- do it.  If nuclear supporters aren’t at the table, we’re on it.</a:t>
            </a:r>
            <a:endParaRPr sz="1800">
              <a:solidFill>
                <a:srgbClr val="FFFFFF"/>
              </a:solidFill>
              <a:latin typeface="Titillium Web"/>
              <a:ea typeface="Titillium Web"/>
              <a:cs typeface="Titillium Web"/>
              <a:sym typeface="Titillium Web"/>
            </a:endParaRPr>
          </a:p>
        </p:txBody>
      </p:sp>
      <p:sp>
        <p:nvSpPr>
          <p:cNvPr id="300" name="Google Shape;300;p58"/>
          <p:cNvSpPr txBox="1"/>
          <p:nvPr/>
        </p:nvSpPr>
        <p:spPr>
          <a:xfrm>
            <a:off x="247650" y="646875"/>
            <a:ext cx="44295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9900"/>
                </a:solidFill>
                <a:highlight>
                  <a:schemeClr val="dk1"/>
                </a:highlight>
                <a:latin typeface="Titillium Web"/>
                <a:ea typeface="Titillium Web"/>
                <a:cs typeface="Titillium Web"/>
                <a:sym typeface="Titillium Web"/>
              </a:rPr>
              <a:t>Heed calls to action</a:t>
            </a:r>
            <a:endParaRPr/>
          </a:p>
        </p:txBody>
      </p:sp>
      <p:sp>
        <p:nvSpPr>
          <p:cNvPr id="301" name="Google Shape;301;p58"/>
          <p:cNvSpPr txBox="1">
            <a:spLocks noGrp="1"/>
          </p:cNvSpPr>
          <p:nvPr>
            <p:ph type="body" idx="2"/>
          </p:nvPr>
        </p:nvSpPr>
        <p:spPr>
          <a:xfrm>
            <a:off x="341250" y="3622475"/>
            <a:ext cx="8555100" cy="94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Titillium Web"/>
                <a:ea typeface="Titillium Web"/>
                <a:cs typeface="Titillium Web"/>
                <a:sym typeface="Titillium Web"/>
              </a:rPr>
              <a:t>Join our corps of volunteers, in the comms, government, or outreach teams to keep moving the ball forward on the airwaves, in congress, and in communities.</a:t>
            </a:r>
            <a:endParaRPr sz="1800">
              <a:solidFill>
                <a:srgbClr val="FFFFFF"/>
              </a:solidFill>
              <a:latin typeface="Titillium Web"/>
              <a:ea typeface="Titillium Web"/>
              <a:cs typeface="Titillium Web"/>
              <a:sym typeface="Titillium Web"/>
            </a:endParaRPr>
          </a:p>
        </p:txBody>
      </p:sp>
      <p:sp>
        <p:nvSpPr>
          <p:cNvPr id="302" name="Google Shape;302;p58"/>
          <p:cNvSpPr txBox="1"/>
          <p:nvPr/>
        </p:nvSpPr>
        <p:spPr>
          <a:xfrm>
            <a:off x="253680" y="3256250"/>
            <a:ext cx="8730239"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9900"/>
                </a:solidFill>
                <a:highlight>
                  <a:schemeClr val="dk1"/>
                </a:highlight>
                <a:latin typeface="Titillium Web"/>
                <a:ea typeface="Titillium Web"/>
                <a:cs typeface="Titillium Web"/>
                <a:sym typeface="Titillium Web"/>
              </a:rPr>
              <a:t>Give Your Time -- generationatomic.org/get-involved</a:t>
            </a:r>
            <a:endParaRPr dirty="0"/>
          </a:p>
        </p:txBody>
      </p:sp>
      <p:sp>
        <p:nvSpPr>
          <p:cNvPr id="303" name="Google Shape;303;p58"/>
          <p:cNvSpPr txBox="1">
            <a:spLocks noGrp="1"/>
          </p:cNvSpPr>
          <p:nvPr>
            <p:ph type="body" idx="3"/>
          </p:nvPr>
        </p:nvSpPr>
        <p:spPr>
          <a:xfrm>
            <a:off x="310050" y="4880925"/>
            <a:ext cx="8555100" cy="11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Titillium Web"/>
                <a:ea typeface="Titillium Web"/>
                <a:cs typeface="Titillium Web"/>
                <a:sym typeface="Titillium Web"/>
              </a:rPr>
              <a:t>Individual donors are the life-blood of Generation Atomic.  Without them it wouldn’t be possible to provide the innovative outreach programs and legislative contact initiatives.</a:t>
            </a:r>
            <a:endParaRPr sz="1800">
              <a:solidFill>
                <a:srgbClr val="FFFFFF"/>
              </a:solidFill>
              <a:latin typeface="Titillium Web"/>
              <a:ea typeface="Titillium Web"/>
              <a:cs typeface="Titillium Web"/>
              <a:sym typeface="Titillium Web"/>
            </a:endParaRPr>
          </a:p>
          <a:p>
            <a:pPr marL="0" lvl="0" indent="0" algn="l" rtl="0">
              <a:spcBef>
                <a:spcPts val="0"/>
              </a:spcBef>
              <a:spcAft>
                <a:spcPts val="0"/>
              </a:spcAft>
              <a:buNone/>
            </a:pPr>
            <a:r>
              <a:rPr lang="en" sz="1800">
                <a:solidFill>
                  <a:srgbClr val="FFFFFF"/>
                </a:solidFill>
                <a:latin typeface="Titillium Web"/>
                <a:ea typeface="Titillium Web"/>
                <a:cs typeface="Titillium Web"/>
                <a:sym typeface="Titillium Web"/>
              </a:rPr>
              <a:t>Please give generously.</a:t>
            </a:r>
            <a:endParaRPr sz="1800">
              <a:solidFill>
                <a:srgbClr val="FFFFFF"/>
              </a:solidFill>
              <a:latin typeface="Titillium Web"/>
              <a:ea typeface="Titillium Web"/>
              <a:cs typeface="Titillium Web"/>
              <a:sym typeface="Titillium Web"/>
            </a:endParaRPr>
          </a:p>
        </p:txBody>
      </p:sp>
      <p:sp>
        <p:nvSpPr>
          <p:cNvPr id="304" name="Google Shape;304;p58"/>
          <p:cNvSpPr txBox="1"/>
          <p:nvPr/>
        </p:nvSpPr>
        <p:spPr>
          <a:xfrm>
            <a:off x="247650" y="4485675"/>
            <a:ext cx="85551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9900"/>
                </a:solidFill>
                <a:highlight>
                  <a:schemeClr val="dk1"/>
                </a:highlight>
                <a:latin typeface="Titillium Web"/>
                <a:ea typeface="Titillium Web"/>
                <a:cs typeface="Titillium Web"/>
                <a:sym typeface="Titillium Web"/>
              </a:rPr>
              <a:t>Provide Funds -- generationatomic.org/donate</a:t>
            </a:r>
            <a:endParaRPr sz="3000">
              <a:solidFill>
                <a:srgbClr val="FF9900"/>
              </a:solidFill>
              <a:highlight>
                <a:schemeClr val="dk1"/>
              </a:highlight>
              <a:latin typeface="Titillium Web"/>
              <a:ea typeface="Titillium Web"/>
              <a:cs typeface="Titillium Web"/>
              <a:sym typeface="Titillium Web"/>
            </a:endParaRPr>
          </a:p>
        </p:txBody>
      </p:sp>
      <p:sp>
        <p:nvSpPr>
          <p:cNvPr id="305" name="Google Shape;305;p58"/>
          <p:cNvSpPr txBox="1">
            <a:spLocks noGrp="1"/>
          </p:cNvSpPr>
          <p:nvPr>
            <p:ph type="body" idx="4"/>
          </p:nvPr>
        </p:nvSpPr>
        <p:spPr>
          <a:xfrm>
            <a:off x="341250" y="2444550"/>
            <a:ext cx="8555100" cy="63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Titillium Web"/>
                <a:ea typeface="Titillium Web"/>
                <a:cs typeface="Titillium Web"/>
                <a:sym typeface="Titillium Web"/>
              </a:rPr>
              <a:t>We all do better when we all do better, so attend an advocacy webinar.  Maybe one day you’ll be leading the class.</a:t>
            </a:r>
            <a:endParaRPr sz="1800">
              <a:solidFill>
                <a:srgbClr val="FFFFFF"/>
              </a:solidFill>
              <a:latin typeface="Titillium Web"/>
              <a:ea typeface="Titillium Web"/>
              <a:cs typeface="Titillium Web"/>
              <a:sym typeface="Titillium Web"/>
            </a:endParaRPr>
          </a:p>
        </p:txBody>
      </p:sp>
      <p:sp>
        <p:nvSpPr>
          <p:cNvPr id="306" name="Google Shape;306;p58"/>
          <p:cNvSpPr txBox="1"/>
          <p:nvPr/>
        </p:nvSpPr>
        <p:spPr>
          <a:xfrm>
            <a:off x="310050" y="1937050"/>
            <a:ext cx="44295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9900"/>
                </a:solidFill>
                <a:highlight>
                  <a:schemeClr val="dk1"/>
                </a:highlight>
                <a:latin typeface="Titillium Web"/>
                <a:ea typeface="Titillium Web"/>
                <a:cs typeface="Titillium Web"/>
                <a:sym typeface="Titillium Web"/>
              </a:rPr>
              <a:t>Sharpen your skills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par>
                                <p:cTn id="8" presetID="10" presetClass="entr" presetSubtype="0" fill="hold"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1000"/>
                                        <p:tgtEl>
                                          <p:spTgt spid="2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6"/>
                                        </p:tgtEl>
                                        <p:attrNameLst>
                                          <p:attrName>style.visibility</p:attrName>
                                        </p:attrNameLst>
                                      </p:cBhvr>
                                      <p:to>
                                        <p:strVal val="visible"/>
                                      </p:to>
                                    </p:set>
                                    <p:animEffect transition="in" filter="fade">
                                      <p:cBhvr>
                                        <p:cTn id="15" dur="1000"/>
                                        <p:tgtEl>
                                          <p:spTgt spid="306"/>
                                        </p:tgtEl>
                                      </p:cBhvr>
                                    </p:animEffect>
                                  </p:childTnLst>
                                </p:cTn>
                              </p:par>
                              <p:par>
                                <p:cTn id="16" presetID="10" presetClass="entr" presetSubtype="0" fill="hold" nodeType="withEffect">
                                  <p:stCondLst>
                                    <p:cond delay="0"/>
                                  </p:stCondLst>
                                  <p:childTnLst>
                                    <p:set>
                                      <p:cBhvr>
                                        <p:cTn id="17" dur="1" fill="hold">
                                          <p:stCondLst>
                                            <p:cond delay="0"/>
                                          </p:stCondLst>
                                        </p:cTn>
                                        <p:tgtEl>
                                          <p:spTgt spid="305"/>
                                        </p:tgtEl>
                                        <p:attrNameLst>
                                          <p:attrName>style.visibility</p:attrName>
                                        </p:attrNameLst>
                                      </p:cBhvr>
                                      <p:to>
                                        <p:strVal val="visible"/>
                                      </p:to>
                                    </p:set>
                                    <p:animEffect transition="in" filter="fade">
                                      <p:cBhvr>
                                        <p:cTn id="18" dur="1000"/>
                                        <p:tgtEl>
                                          <p:spTgt spid="30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2"/>
                                        </p:tgtEl>
                                        <p:attrNameLst>
                                          <p:attrName>style.visibility</p:attrName>
                                        </p:attrNameLst>
                                      </p:cBhvr>
                                      <p:to>
                                        <p:strVal val="visible"/>
                                      </p:to>
                                    </p:set>
                                    <p:animEffect transition="in" filter="fade">
                                      <p:cBhvr>
                                        <p:cTn id="23" dur="1000"/>
                                        <p:tgtEl>
                                          <p:spTgt spid="302"/>
                                        </p:tgtEl>
                                      </p:cBhvr>
                                    </p:animEffect>
                                  </p:childTnLst>
                                </p:cTn>
                              </p:par>
                              <p:par>
                                <p:cTn id="24" presetID="10" presetClass="entr" presetSubtype="0" fill="hold" nodeType="withEffect">
                                  <p:stCondLst>
                                    <p:cond delay="0"/>
                                  </p:stCondLst>
                                  <p:childTnLst>
                                    <p:set>
                                      <p:cBhvr>
                                        <p:cTn id="25" dur="1" fill="hold">
                                          <p:stCondLst>
                                            <p:cond delay="0"/>
                                          </p:stCondLst>
                                        </p:cTn>
                                        <p:tgtEl>
                                          <p:spTgt spid="301"/>
                                        </p:tgtEl>
                                        <p:attrNameLst>
                                          <p:attrName>style.visibility</p:attrName>
                                        </p:attrNameLst>
                                      </p:cBhvr>
                                      <p:to>
                                        <p:strVal val="visible"/>
                                      </p:to>
                                    </p:set>
                                    <p:animEffect transition="in" filter="fade">
                                      <p:cBhvr>
                                        <p:cTn id="26" dur="1000"/>
                                        <p:tgtEl>
                                          <p:spTgt spid="3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4"/>
                                        </p:tgtEl>
                                        <p:attrNameLst>
                                          <p:attrName>style.visibility</p:attrName>
                                        </p:attrNameLst>
                                      </p:cBhvr>
                                      <p:to>
                                        <p:strVal val="visible"/>
                                      </p:to>
                                    </p:set>
                                    <p:animEffect transition="in" filter="fade">
                                      <p:cBhvr>
                                        <p:cTn id="31" dur="1000"/>
                                        <p:tgtEl>
                                          <p:spTgt spid="304"/>
                                        </p:tgtEl>
                                      </p:cBhvr>
                                    </p:animEffect>
                                  </p:childTnLst>
                                </p:cTn>
                              </p:par>
                              <p:par>
                                <p:cTn id="32" presetID="10" presetClass="entr" presetSubtype="0" fill="hold" nodeType="withEffect">
                                  <p:stCondLst>
                                    <p:cond delay="0"/>
                                  </p:stCondLst>
                                  <p:childTnLst>
                                    <p:set>
                                      <p:cBhvr>
                                        <p:cTn id="33" dur="1" fill="hold">
                                          <p:stCondLst>
                                            <p:cond delay="0"/>
                                          </p:stCondLst>
                                        </p:cTn>
                                        <p:tgtEl>
                                          <p:spTgt spid="303"/>
                                        </p:tgtEl>
                                        <p:attrNameLst>
                                          <p:attrName>style.visibility</p:attrName>
                                        </p:attrNameLst>
                                      </p:cBhvr>
                                      <p:to>
                                        <p:strVal val="visible"/>
                                      </p:to>
                                    </p:set>
                                    <p:animEffect transition="in" filter="fade">
                                      <p:cBhvr>
                                        <p:cTn id="34"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59" descr="Lyrics: Julie Wornan&#10;Vocals/Guitar: Alexander Deutman&#10;Video: Eric Meyer&#10;Music: Simon and Garfunkel&#10;&#10;I saw on the news today&#10;A hundred homes were washed away.&#10;Stormy waters pouring from the skies&#10;Met the seas as they began to rise.&#10;Elsewhere, of water there’s no drop.&#10;This man’s crop&#10;Was lost due to the change of climate.&#10; &#10;Forests going up in fire&#10;Ice caps melting, seas going higher.&#10;Well, you want to know, how can this be?&#10;Will we too be touched by tragedy –&#10;You and me?&#10;Should we worry ‘bout the changing climate?&#10; &#10;Once folks cooked their food on wood,&#10;And kept warm as best they could.&#10;Then some wonderful black rocks called coal&#10;Warmed our homes and made the railroads roll&#10;And when oil came gushing up we could go far&#10;In our car&#10;Without thinking ‘bout the changing climate.&#10; &#10;Oil and coal and nat’ral gas&#10;Were created eons past.&#10;Carbon locked within them will go free&#10;When we burn them for ‘lectricity&#10;Carbon joins with air to make up something new:&#10;CO2.&#10;Too much of it will change our climate.&#10; &#10;Fact’ries whirl and spew out stuff.&#10;No one tells them “That’s enough!”&#10;Bringing all that stuff from here to there&#10;Planes and trucks have to pollute our air&#10;Make us sick and spout that carbon to the sky&#10;Way up high &#10;Where it’s going to change our climate.&#10; &#10;Famine stalks the parched land.&#10;Verdant pastures turn to sand.&#10;Glaciers shrink and mountain streams run dry.&#10;Lightning flashes from a heated sky.&#10;And who will help those people when they flee&#10;Refugee&#10;Victims of the changing climate?&#10; &#10;How to fix the mess we’re in?&#10;Well, here’s how we can begin.&#10;Catch the wind and then the sparkling sun&#10;And our atom friend Uranium&#10;Whose tiny size belies enormous powers&#10;Which are ours&#10;To use against the changing climate.&#10; &#10;Keep those fossils in the hole.&#10;Yes we’ll fight a war on coal!&#10;Make polluters pay the laws they flout.&#10;Plant some trees to suck the carbon out&#10;And we’ll get our power in ways that are carbon free,&#10;You and me,&#10;We’ll work to stop that changing climate." title="The Change of Climate - Lyric Video">
            <a:hlinkClick r:id="rId3"/>
          </p:cNvPr>
          <p:cNvPicPr preferRelativeResize="0"/>
          <p:nvPr/>
        </p:nvPicPr>
        <p:blipFill>
          <a:blip r:embed="rId4">
            <a:alphaModFix/>
          </a:blip>
          <a:stretch>
            <a:fillRect/>
          </a:stretch>
        </p:blipFill>
        <p:spPr>
          <a:xfrm>
            <a:off x="63725" y="1"/>
            <a:ext cx="9080275" cy="68102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5"/>
        <p:cNvGrpSpPr/>
        <p:nvPr/>
      </p:nvGrpSpPr>
      <p:grpSpPr>
        <a:xfrm>
          <a:off x="0" y="0"/>
          <a:ext cx="0" cy="0"/>
          <a:chOff x="0" y="0"/>
          <a:chExt cx="0" cy="0"/>
        </a:xfrm>
      </p:grpSpPr>
      <p:sp>
        <p:nvSpPr>
          <p:cNvPr id="316" name="Google Shape;316;p60"/>
          <p:cNvSpPr txBox="1"/>
          <p:nvPr/>
        </p:nvSpPr>
        <p:spPr>
          <a:xfrm>
            <a:off x="2038300" y="4507533"/>
            <a:ext cx="6997200" cy="201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a:solidFill>
                <a:srgbClr val="FFFFFF"/>
              </a:solidFill>
              <a:latin typeface="Titillium Web"/>
              <a:ea typeface="Titillium Web"/>
              <a:cs typeface="Titillium Web"/>
              <a:sym typeface="Titillium Web"/>
            </a:endParaRPr>
          </a:p>
          <a:p>
            <a:pPr marL="0" lvl="0" indent="0" algn="r" rtl="0">
              <a:spcBef>
                <a:spcPts val="0"/>
              </a:spcBef>
              <a:spcAft>
                <a:spcPts val="0"/>
              </a:spcAft>
              <a:buNone/>
            </a:pPr>
            <a:endParaRPr sz="1800">
              <a:solidFill>
                <a:srgbClr val="FFFFFF"/>
              </a:solidFill>
              <a:latin typeface="Titillium Web"/>
              <a:ea typeface="Titillium Web"/>
              <a:cs typeface="Titillium Web"/>
              <a:sym typeface="Titillium Web"/>
            </a:endParaRPr>
          </a:p>
          <a:p>
            <a:pPr marL="0" lvl="0" indent="0" algn="r" rtl="0">
              <a:spcBef>
                <a:spcPts val="0"/>
              </a:spcBef>
              <a:spcAft>
                <a:spcPts val="0"/>
              </a:spcAft>
              <a:buNone/>
            </a:pPr>
            <a:endParaRPr sz="1800">
              <a:solidFill>
                <a:srgbClr val="FFFFFF"/>
              </a:solidFill>
              <a:latin typeface="Titillium Web"/>
              <a:ea typeface="Titillium Web"/>
              <a:cs typeface="Titillium Web"/>
              <a:sym typeface="Titillium Web"/>
            </a:endParaRPr>
          </a:p>
          <a:p>
            <a:pPr marL="0" lvl="0" indent="0" algn="r" rtl="0">
              <a:spcBef>
                <a:spcPts val="0"/>
              </a:spcBef>
              <a:spcAft>
                <a:spcPts val="0"/>
              </a:spcAft>
              <a:buNone/>
            </a:pPr>
            <a:r>
              <a:rPr lang="en" sz="1800">
                <a:solidFill>
                  <a:srgbClr val="FFFFFF"/>
                </a:solidFill>
                <a:latin typeface="Titillium Web"/>
                <a:ea typeface="Titillium Web"/>
                <a:cs typeface="Titillium Web"/>
                <a:sym typeface="Titillium Web"/>
              </a:rPr>
              <a:t>Eric G. Meyer</a:t>
            </a:r>
            <a:endParaRPr sz="1800">
              <a:solidFill>
                <a:srgbClr val="FFFFFF"/>
              </a:solidFill>
              <a:latin typeface="Titillium Web"/>
              <a:ea typeface="Titillium Web"/>
              <a:cs typeface="Titillium Web"/>
              <a:sym typeface="Titillium Web"/>
            </a:endParaRPr>
          </a:p>
          <a:p>
            <a:pPr marL="0" lvl="0" indent="0" algn="r" rtl="0">
              <a:spcBef>
                <a:spcPts val="0"/>
              </a:spcBef>
              <a:spcAft>
                <a:spcPts val="0"/>
              </a:spcAft>
              <a:buNone/>
            </a:pPr>
            <a:r>
              <a:rPr lang="en" sz="1800">
                <a:solidFill>
                  <a:srgbClr val="FFFFFF"/>
                </a:solidFill>
                <a:latin typeface="Titillium Web"/>
                <a:ea typeface="Titillium Web"/>
                <a:cs typeface="Titillium Web"/>
                <a:sym typeface="Titillium Web"/>
              </a:rPr>
              <a:t>Executive Director</a:t>
            </a:r>
            <a:endParaRPr sz="1800">
              <a:solidFill>
                <a:srgbClr val="FFFFFF"/>
              </a:solidFill>
              <a:latin typeface="Titillium Web"/>
              <a:ea typeface="Titillium Web"/>
              <a:cs typeface="Titillium Web"/>
              <a:sym typeface="Titillium Web"/>
            </a:endParaRPr>
          </a:p>
          <a:p>
            <a:pPr marL="0" lvl="0" indent="0" algn="r" rtl="0">
              <a:spcBef>
                <a:spcPts val="0"/>
              </a:spcBef>
              <a:spcAft>
                <a:spcPts val="0"/>
              </a:spcAft>
              <a:buNone/>
            </a:pPr>
            <a:r>
              <a:rPr lang="en" sz="1800">
                <a:solidFill>
                  <a:srgbClr val="FFFFFF"/>
                </a:solidFill>
                <a:latin typeface="Titillium Web"/>
                <a:ea typeface="Titillium Web"/>
                <a:cs typeface="Titillium Web"/>
                <a:sym typeface="Titillium Web"/>
              </a:rPr>
              <a:t>eric@generationatomic.org</a:t>
            </a:r>
            <a:endParaRPr sz="1800">
              <a:solidFill>
                <a:srgbClr val="FFFFFF"/>
              </a:solidFill>
              <a:latin typeface="Titillium Web"/>
              <a:ea typeface="Titillium Web"/>
              <a:cs typeface="Titillium Web"/>
              <a:sym typeface="Titillium Web"/>
            </a:endParaRPr>
          </a:p>
          <a:p>
            <a:pPr marL="0" lvl="0" indent="0" algn="r" rtl="0">
              <a:spcBef>
                <a:spcPts val="0"/>
              </a:spcBef>
              <a:spcAft>
                <a:spcPts val="0"/>
              </a:spcAft>
              <a:buNone/>
            </a:pPr>
            <a:r>
              <a:rPr lang="en" sz="1800">
                <a:solidFill>
                  <a:srgbClr val="FFFFFF"/>
                </a:solidFill>
                <a:latin typeface="Titillium Web"/>
                <a:ea typeface="Titillium Web"/>
                <a:cs typeface="Titillium Web"/>
                <a:sym typeface="Titillium Web"/>
              </a:rPr>
              <a:t>+1-218-384-1645</a:t>
            </a:r>
            <a:endParaRPr sz="1800">
              <a:solidFill>
                <a:srgbClr val="FFFFFF"/>
              </a:solidFill>
              <a:latin typeface="Titillium Web"/>
              <a:ea typeface="Titillium Web"/>
              <a:cs typeface="Titillium Web"/>
              <a:sym typeface="Titillium Web"/>
            </a:endParaRPr>
          </a:p>
        </p:txBody>
      </p:sp>
      <p:sp>
        <p:nvSpPr>
          <p:cNvPr id="317" name="Google Shape;317;p60"/>
          <p:cNvSpPr txBox="1"/>
          <p:nvPr/>
        </p:nvSpPr>
        <p:spPr>
          <a:xfrm>
            <a:off x="174675" y="5572125"/>
            <a:ext cx="4356900" cy="1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lt1"/>
                </a:solidFill>
                <a:latin typeface="Titillium Web"/>
                <a:ea typeface="Titillium Web"/>
                <a:cs typeface="Titillium Web"/>
                <a:sym typeface="Titillium Web"/>
              </a:rPr>
              <a:t>Generation Atomic</a:t>
            </a:r>
            <a:endParaRPr sz="1800">
              <a:solidFill>
                <a:schemeClr val="lt1"/>
              </a:solidFill>
              <a:latin typeface="Titillium Web"/>
              <a:ea typeface="Titillium Web"/>
              <a:cs typeface="Titillium Web"/>
              <a:sym typeface="Titillium Web"/>
            </a:endParaRPr>
          </a:p>
          <a:p>
            <a:pPr marL="0" lvl="0" indent="0" algn="l" rtl="0">
              <a:spcBef>
                <a:spcPts val="0"/>
              </a:spcBef>
              <a:spcAft>
                <a:spcPts val="0"/>
              </a:spcAft>
              <a:buClr>
                <a:schemeClr val="dk1"/>
              </a:buClr>
              <a:buSzPts val="1100"/>
              <a:buFont typeface="Arial"/>
              <a:buNone/>
            </a:pPr>
            <a:r>
              <a:rPr lang="en" sz="1800">
                <a:solidFill>
                  <a:schemeClr val="lt1"/>
                </a:solidFill>
                <a:latin typeface="Titillium Web"/>
                <a:ea typeface="Titillium Web"/>
                <a:cs typeface="Titillium Web"/>
                <a:sym typeface="Titillium Web"/>
              </a:rPr>
              <a:t>1878 Pascal St. </a:t>
            </a:r>
            <a:endParaRPr sz="1800">
              <a:solidFill>
                <a:schemeClr val="lt1"/>
              </a:solidFill>
              <a:latin typeface="Titillium Web"/>
              <a:ea typeface="Titillium Web"/>
              <a:cs typeface="Titillium Web"/>
              <a:sym typeface="Titillium Web"/>
            </a:endParaRPr>
          </a:p>
          <a:p>
            <a:pPr marL="0" lvl="0" indent="0" algn="l" rtl="0">
              <a:spcBef>
                <a:spcPts val="0"/>
              </a:spcBef>
              <a:spcAft>
                <a:spcPts val="0"/>
              </a:spcAft>
              <a:buClr>
                <a:schemeClr val="dk1"/>
              </a:buClr>
              <a:buSzPts val="1100"/>
              <a:buFont typeface="Arial"/>
              <a:buNone/>
            </a:pPr>
            <a:r>
              <a:rPr lang="en" sz="1800">
                <a:solidFill>
                  <a:schemeClr val="lt1"/>
                </a:solidFill>
                <a:latin typeface="Titillium Web"/>
                <a:ea typeface="Titillium Web"/>
                <a:cs typeface="Titillium Web"/>
                <a:sym typeface="Titillium Web"/>
              </a:rPr>
              <a:t>Falcon Heights, MN 55113</a:t>
            </a:r>
            <a:endParaRPr sz="1800">
              <a:solidFill>
                <a:schemeClr val="lt1"/>
              </a:solidFill>
              <a:latin typeface="Titillium Web"/>
              <a:ea typeface="Titillium Web"/>
              <a:cs typeface="Titillium Web"/>
              <a:sym typeface="Titillium Web"/>
            </a:endParaRPr>
          </a:p>
        </p:txBody>
      </p:sp>
      <p:pic>
        <p:nvPicPr>
          <p:cNvPr id="318" name="Google Shape;318;p60"/>
          <p:cNvPicPr preferRelativeResize="0"/>
          <p:nvPr/>
        </p:nvPicPr>
        <p:blipFill>
          <a:blip r:embed="rId3">
            <a:alphaModFix/>
          </a:blip>
          <a:stretch>
            <a:fillRect/>
          </a:stretch>
        </p:blipFill>
        <p:spPr>
          <a:xfrm>
            <a:off x="600388" y="1831800"/>
            <a:ext cx="7943225" cy="1970725"/>
          </a:xfrm>
          <a:prstGeom prst="rect">
            <a:avLst/>
          </a:prstGeom>
          <a:noFill/>
          <a:ln>
            <a:noFill/>
          </a:ln>
        </p:spPr>
      </p:pic>
      <p:sp>
        <p:nvSpPr>
          <p:cNvPr id="319" name="Google Shape;319;p60"/>
          <p:cNvSpPr txBox="1"/>
          <p:nvPr/>
        </p:nvSpPr>
        <p:spPr>
          <a:xfrm>
            <a:off x="924700" y="164800"/>
            <a:ext cx="8110800" cy="1618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2800">
                <a:solidFill>
                  <a:srgbClr val="FFFFFF"/>
                </a:solidFill>
                <a:latin typeface="Titillium Web"/>
                <a:ea typeface="Titillium Web"/>
                <a:cs typeface="Titillium Web"/>
                <a:sym typeface="Titillium Web"/>
              </a:rPr>
              <a:t>Mission: To energize and empower today’s generations to fight for the future of nuclear energy.</a:t>
            </a:r>
            <a:endParaRPr sz="2800">
              <a:solidFill>
                <a:srgbClr val="FFFFFF"/>
              </a:solidFill>
              <a:latin typeface="Titillium Web"/>
              <a:ea typeface="Titillium Web"/>
              <a:cs typeface="Titillium Web"/>
              <a:sym typeface="Titillium Web"/>
            </a:endParaRPr>
          </a:p>
        </p:txBody>
      </p:sp>
      <p:sp>
        <p:nvSpPr>
          <p:cNvPr id="320" name="Google Shape;320;p60"/>
          <p:cNvSpPr txBox="1"/>
          <p:nvPr/>
        </p:nvSpPr>
        <p:spPr>
          <a:xfrm>
            <a:off x="1143000" y="3974050"/>
            <a:ext cx="6858000" cy="12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Titillium Web"/>
                <a:ea typeface="Titillium Web"/>
                <a:cs typeface="Titillium Web"/>
                <a:sym typeface="Titillium Web"/>
              </a:rPr>
              <a:t>generationatomic.org</a:t>
            </a:r>
            <a:endParaRPr sz="30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en" sz="1600">
                <a:solidFill>
                  <a:schemeClr val="lt1"/>
                </a:solidFill>
                <a:latin typeface="Titillium Web"/>
                <a:ea typeface="Titillium Web"/>
                <a:cs typeface="Titillium Web"/>
                <a:sym typeface="Titillium Web"/>
              </a:rPr>
              <a:t>501(c)3 non-profit </a:t>
            </a:r>
            <a:endParaRPr sz="16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en" sz="1600">
                <a:solidFill>
                  <a:schemeClr val="lt1"/>
                </a:solidFill>
                <a:latin typeface="Titillium Web"/>
                <a:ea typeface="Titillium Web"/>
                <a:cs typeface="Titillium Web"/>
                <a:sym typeface="Titillium Web"/>
              </a:rPr>
              <a:t>EIN 81-4500446</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61"/>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326" name="Google Shape;326;p61"/>
          <p:cNvSpPr txBox="1"/>
          <p:nvPr/>
        </p:nvSpPr>
        <p:spPr>
          <a:xfrm>
            <a:off x="6469263" y="3380225"/>
            <a:ext cx="2559900" cy="19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Titillium Web"/>
                <a:ea typeface="Titillium Web"/>
                <a:cs typeface="Titillium Web"/>
                <a:sym typeface="Titillium Web"/>
              </a:rPr>
              <a:t>Meredith Angwin</a:t>
            </a:r>
            <a:endParaRPr sz="1800" b="1">
              <a:solidFill>
                <a:srgbClr val="FFFFFF"/>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rgbClr val="FFFFFF"/>
                </a:solidFill>
                <a:latin typeface="Titillium Web"/>
                <a:ea typeface="Titillium Web"/>
                <a:cs typeface="Titillium Web"/>
                <a:sym typeface="Titillium Web"/>
              </a:rPr>
              <a:t>Author &amp; Blogger</a:t>
            </a:r>
            <a:endParaRPr sz="1800">
              <a:solidFill>
                <a:srgbClr val="FFFFFF"/>
              </a:solidFill>
              <a:latin typeface="Titillium Web"/>
              <a:ea typeface="Titillium Web"/>
              <a:cs typeface="Titillium Web"/>
              <a:sym typeface="Titillium Web"/>
            </a:endParaRPr>
          </a:p>
          <a:p>
            <a:pPr marL="0" lvl="0" indent="0" algn="ctr" rtl="0">
              <a:spcBef>
                <a:spcPts val="0"/>
              </a:spcBef>
              <a:spcAft>
                <a:spcPts val="0"/>
              </a:spcAft>
              <a:buNone/>
            </a:pPr>
            <a:endParaRPr sz="1800">
              <a:solidFill>
                <a:srgbClr val="FFFFFF"/>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rgbClr val="FFFFFF"/>
                </a:solidFill>
                <a:latin typeface="Titillium Web"/>
                <a:ea typeface="Titillium Web"/>
                <a:cs typeface="Titillium Web"/>
                <a:sym typeface="Titillium Web"/>
              </a:rPr>
              <a:t>Yes Vermont Yankee “Campaigning for Clean Air”</a:t>
            </a:r>
            <a:endParaRPr sz="1800">
              <a:solidFill>
                <a:srgbClr val="FFFFFF"/>
              </a:solidFill>
              <a:latin typeface="Titillium Web"/>
              <a:ea typeface="Titillium Web"/>
              <a:cs typeface="Titillium Web"/>
              <a:sym typeface="Titillium Web"/>
            </a:endParaRPr>
          </a:p>
        </p:txBody>
      </p:sp>
      <p:pic>
        <p:nvPicPr>
          <p:cNvPr id="327" name="Google Shape;327;p61"/>
          <p:cNvPicPr preferRelativeResize="0"/>
          <p:nvPr/>
        </p:nvPicPr>
        <p:blipFill>
          <a:blip r:embed="rId4">
            <a:alphaModFix/>
          </a:blip>
          <a:stretch>
            <a:fillRect/>
          </a:stretch>
        </p:blipFill>
        <p:spPr>
          <a:xfrm>
            <a:off x="6817641" y="1226013"/>
            <a:ext cx="1935567" cy="1900200"/>
          </a:xfrm>
          <a:prstGeom prst="rect">
            <a:avLst/>
          </a:prstGeom>
          <a:noFill/>
          <a:ln w="38100" cap="flat" cmpd="sng">
            <a:solidFill>
              <a:srgbClr val="FFFFFF"/>
            </a:solidFill>
            <a:prstDash val="solid"/>
            <a:round/>
            <a:headEnd type="none" w="sm" len="sm"/>
            <a:tailEnd type="none" w="sm" len="sm"/>
          </a:ln>
        </p:spPr>
      </p:pic>
      <p:sp>
        <p:nvSpPr>
          <p:cNvPr id="328" name="Google Shape;328;p61"/>
          <p:cNvSpPr txBox="1"/>
          <p:nvPr/>
        </p:nvSpPr>
        <p:spPr>
          <a:xfrm>
            <a:off x="152388" y="1383400"/>
            <a:ext cx="6213600" cy="45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Titillium Web"/>
                <a:ea typeface="Titillium Web"/>
                <a:cs typeface="Titillium Web"/>
                <a:sym typeface="Titillium Web"/>
              </a:rPr>
              <a:t>“The nuclear industry has needed Generation Atomic for a long time.  Years ago, I noticed that there were many anti-nuclear organizations that people could join, but no group that would organize pro-nuclear people to defend nuclear energy. Gen A provides a place for those people.  It will help them move the needle toward stronger public acceptance of nuclear power.</a:t>
            </a:r>
            <a:endParaRPr sz="2400">
              <a:solidFill>
                <a:srgbClr val="FFFFFF"/>
              </a:solidFill>
              <a:latin typeface="Titillium Web"/>
              <a:ea typeface="Titillium Web"/>
              <a:cs typeface="Titillium Web"/>
              <a:sym typeface="Titillium Web"/>
            </a:endParaRPr>
          </a:p>
          <a:p>
            <a:pPr marL="0" lvl="0" indent="0" algn="ctr" rtl="0">
              <a:spcBef>
                <a:spcPts val="0"/>
              </a:spcBef>
              <a:spcAft>
                <a:spcPts val="0"/>
              </a:spcAft>
              <a:buNone/>
            </a:pPr>
            <a:endParaRPr sz="2400">
              <a:solidFill>
                <a:srgbClr val="FFFFFF"/>
              </a:solidFill>
              <a:latin typeface="Titillium Web"/>
              <a:ea typeface="Titillium Web"/>
              <a:cs typeface="Titillium Web"/>
              <a:sym typeface="Titillium Web"/>
            </a:endParaRPr>
          </a:p>
        </p:txBody>
      </p:sp>
      <p:sp>
        <p:nvSpPr>
          <p:cNvPr id="329" name="Google Shape;329;p61"/>
          <p:cNvSpPr txBox="1"/>
          <p:nvPr/>
        </p:nvSpPr>
        <p:spPr>
          <a:xfrm>
            <a:off x="310275" y="321475"/>
            <a:ext cx="35865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ENDORSEMENTS</a:t>
            </a:r>
            <a:endParaRPr sz="3600">
              <a:solidFill>
                <a:schemeClr val="lt1"/>
              </a:solidFill>
              <a:latin typeface="Titillium Web"/>
              <a:ea typeface="Titillium Web"/>
              <a:cs typeface="Titillium Web"/>
              <a:sym typeface="Titillium Web"/>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44"/>
          <p:cNvPicPr preferRelativeResize="0"/>
          <p:nvPr/>
        </p:nvPicPr>
        <p:blipFill>
          <a:blip r:embed="rId3">
            <a:alphaModFix/>
          </a:blip>
          <a:stretch>
            <a:fillRect/>
          </a:stretch>
        </p:blipFill>
        <p:spPr>
          <a:xfrm>
            <a:off x="182775" y="6119050"/>
            <a:ext cx="572699" cy="572699"/>
          </a:xfrm>
          <a:prstGeom prst="rect">
            <a:avLst/>
          </a:prstGeom>
          <a:noFill/>
          <a:ln>
            <a:noFill/>
          </a:ln>
        </p:spPr>
      </p:pic>
      <p:sp>
        <p:nvSpPr>
          <p:cNvPr id="158" name="Google Shape;158;p44"/>
          <p:cNvSpPr txBox="1"/>
          <p:nvPr/>
        </p:nvSpPr>
        <p:spPr>
          <a:xfrm>
            <a:off x="1325006" y="333977"/>
            <a:ext cx="6493988" cy="8109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latin typeface="Titillium Web"/>
                <a:ea typeface="Titillium Web"/>
                <a:cs typeface="Titillium Web"/>
                <a:sym typeface="Titillium Web"/>
              </a:rPr>
              <a:t>GOVERNANCE BOARD</a:t>
            </a:r>
            <a:endParaRPr sz="4800" dirty="0">
              <a:solidFill>
                <a:srgbClr val="FFFFFF"/>
              </a:solidFill>
              <a:latin typeface="Titillium Web"/>
              <a:ea typeface="Titillium Web"/>
              <a:cs typeface="Titillium Web"/>
              <a:sym typeface="Titillium Web"/>
            </a:endParaRPr>
          </a:p>
        </p:txBody>
      </p:sp>
      <p:pic>
        <p:nvPicPr>
          <p:cNvPr id="159" name="Google Shape;159;p44"/>
          <p:cNvPicPr preferRelativeResize="0"/>
          <p:nvPr/>
        </p:nvPicPr>
        <p:blipFill>
          <a:blip r:embed="rId4">
            <a:alphaModFix/>
          </a:blip>
          <a:stretch>
            <a:fillRect/>
          </a:stretch>
        </p:blipFill>
        <p:spPr>
          <a:xfrm>
            <a:off x="1184650" y="4467175"/>
            <a:ext cx="1206650" cy="1274039"/>
          </a:xfrm>
          <a:prstGeom prst="rect">
            <a:avLst/>
          </a:prstGeom>
          <a:noFill/>
          <a:ln>
            <a:noFill/>
          </a:ln>
        </p:spPr>
      </p:pic>
      <p:pic>
        <p:nvPicPr>
          <p:cNvPr id="160" name="Google Shape;160;p44"/>
          <p:cNvPicPr preferRelativeResize="0"/>
          <p:nvPr/>
        </p:nvPicPr>
        <p:blipFill rotWithShape="1">
          <a:blip r:embed="rId5">
            <a:alphaModFix/>
          </a:blip>
          <a:srcRect l="9123"/>
          <a:stretch/>
        </p:blipFill>
        <p:spPr>
          <a:xfrm>
            <a:off x="3022925" y="1326450"/>
            <a:ext cx="1139250" cy="1234500"/>
          </a:xfrm>
          <a:prstGeom prst="rect">
            <a:avLst/>
          </a:prstGeom>
          <a:noFill/>
          <a:ln>
            <a:noFill/>
          </a:ln>
        </p:spPr>
      </p:pic>
      <p:pic>
        <p:nvPicPr>
          <p:cNvPr id="161" name="Google Shape;161;p44"/>
          <p:cNvPicPr preferRelativeResize="0"/>
          <p:nvPr/>
        </p:nvPicPr>
        <p:blipFill rotWithShape="1">
          <a:blip r:embed="rId6">
            <a:alphaModFix/>
          </a:blip>
          <a:srcRect t="10273"/>
          <a:stretch/>
        </p:blipFill>
        <p:spPr>
          <a:xfrm>
            <a:off x="6908113" y="1326462"/>
            <a:ext cx="1206675" cy="1206675"/>
          </a:xfrm>
          <a:prstGeom prst="rect">
            <a:avLst/>
          </a:prstGeom>
          <a:noFill/>
          <a:ln>
            <a:noFill/>
          </a:ln>
        </p:spPr>
      </p:pic>
      <p:pic>
        <p:nvPicPr>
          <p:cNvPr id="162" name="Google Shape;162;p44"/>
          <p:cNvPicPr preferRelativeResize="0"/>
          <p:nvPr/>
        </p:nvPicPr>
        <p:blipFill rotWithShape="1">
          <a:blip r:embed="rId7">
            <a:alphaModFix/>
          </a:blip>
          <a:srcRect l="21251" t="5449" r="-8276" b="21986"/>
          <a:stretch/>
        </p:blipFill>
        <p:spPr>
          <a:xfrm>
            <a:off x="5380750" y="4486195"/>
            <a:ext cx="1253625" cy="1323655"/>
          </a:xfrm>
          <a:prstGeom prst="rect">
            <a:avLst/>
          </a:prstGeom>
          <a:noFill/>
          <a:ln>
            <a:noFill/>
          </a:ln>
        </p:spPr>
      </p:pic>
      <p:pic>
        <p:nvPicPr>
          <p:cNvPr id="163" name="Google Shape;163;p44"/>
          <p:cNvPicPr preferRelativeResize="0"/>
          <p:nvPr/>
        </p:nvPicPr>
        <p:blipFill rotWithShape="1">
          <a:blip r:embed="rId8">
            <a:alphaModFix/>
          </a:blip>
          <a:srcRect t="5642"/>
          <a:stretch/>
        </p:blipFill>
        <p:spPr>
          <a:xfrm>
            <a:off x="6687250" y="4489800"/>
            <a:ext cx="1298650" cy="1206675"/>
          </a:xfrm>
          <a:prstGeom prst="rect">
            <a:avLst/>
          </a:prstGeom>
          <a:noFill/>
          <a:ln>
            <a:noFill/>
          </a:ln>
        </p:spPr>
      </p:pic>
      <p:pic>
        <p:nvPicPr>
          <p:cNvPr id="164" name="Google Shape;164;p44"/>
          <p:cNvPicPr preferRelativeResize="0"/>
          <p:nvPr/>
        </p:nvPicPr>
        <p:blipFill rotWithShape="1">
          <a:blip r:embed="rId9">
            <a:alphaModFix/>
          </a:blip>
          <a:srcRect l="23961" t="9126" r="16684" b="24304"/>
          <a:stretch/>
        </p:blipFill>
        <p:spPr>
          <a:xfrm>
            <a:off x="3944850" y="4467175"/>
            <a:ext cx="1206650" cy="1234500"/>
          </a:xfrm>
          <a:prstGeom prst="rect">
            <a:avLst/>
          </a:prstGeom>
          <a:noFill/>
          <a:ln>
            <a:noFill/>
          </a:ln>
        </p:spPr>
      </p:pic>
      <p:sp>
        <p:nvSpPr>
          <p:cNvPr id="165" name="Google Shape;165;p44"/>
          <p:cNvSpPr/>
          <p:nvPr/>
        </p:nvSpPr>
        <p:spPr>
          <a:xfrm>
            <a:off x="1171400" y="5683413"/>
            <a:ext cx="1253625" cy="52715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Lenka Kollar</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NuScale Power</a:t>
            </a:r>
            <a:endParaRPr sz="1200">
              <a:latin typeface="Titillium Web"/>
              <a:ea typeface="Titillium Web"/>
              <a:cs typeface="Titillium Web"/>
              <a:sym typeface="Titillium Web"/>
            </a:endParaRPr>
          </a:p>
        </p:txBody>
      </p:sp>
      <p:sp>
        <p:nvSpPr>
          <p:cNvPr id="166" name="Google Shape;166;p44"/>
          <p:cNvSpPr/>
          <p:nvPr/>
        </p:nvSpPr>
        <p:spPr>
          <a:xfrm>
            <a:off x="6884638" y="2536013"/>
            <a:ext cx="1253625" cy="52715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Daniel Curtis</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MIT</a:t>
            </a:r>
            <a:endParaRPr sz="1200">
              <a:latin typeface="Titillium Web"/>
              <a:ea typeface="Titillium Web"/>
              <a:cs typeface="Titillium Web"/>
              <a:sym typeface="Titillium Web"/>
            </a:endParaRPr>
          </a:p>
        </p:txBody>
      </p:sp>
      <p:sp>
        <p:nvSpPr>
          <p:cNvPr id="167" name="Google Shape;167;p44"/>
          <p:cNvSpPr/>
          <p:nvPr/>
        </p:nvSpPr>
        <p:spPr>
          <a:xfrm>
            <a:off x="5358575" y="5660850"/>
            <a:ext cx="1139250" cy="57270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Nick Thompson</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Los Alamos</a:t>
            </a:r>
            <a:endParaRPr sz="1200">
              <a:latin typeface="Titillium Web"/>
              <a:ea typeface="Titillium Web"/>
              <a:cs typeface="Titillium Web"/>
              <a:sym typeface="Titillium Web"/>
            </a:endParaRPr>
          </a:p>
        </p:txBody>
      </p:sp>
      <p:sp>
        <p:nvSpPr>
          <p:cNvPr id="168" name="Google Shape;168;p44"/>
          <p:cNvSpPr/>
          <p:nvPr/>
        </p:nvSpPr>
        <p:spPr>
          <a:xfrm>
            <a:off x="6660075" y="5668800"/>
            <a:ext cx="1298650" cy="57270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Aries Loumis</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Deep Isolation</a:t>
            </a:r>
            <a:endParaRPr sz="1200">
              <a:latin typeface="Titillium Web"/>
              <a:ea typeface="Titillium Web"/>
              <a:cs typeface="Titillium Web"/>
              <a:sym typeface="Titillium Web"/>
            </a:endParaRPr>
          </a:p>
        </p:txBody>
      </p:sp>
      <p:sp>
        <p:nvSpPr>
          <p:cNvPr id="169" name="Google Shape;169;p44"/>
          <p:cNvSpPr/>
          <p:nvPr/>
        </p:nvSpPr>
        <p:spPr>
          <a:xfrm>
            <a:off x="2620900" y="5660425"/>
            <a:ext cx="1139250" cy="57270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Art Wharton</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Studsvik</a:t>
            </a:r>
            <a:endParaRPr sz="1200">
              <a:latin typeface="Titillium Web"/>
              <a:ea typeface="Titillium Web"/>
              <a:cs typeface="Titillium Web"/>
              <a:sym typeface="Titillium Web"/>
            </a:endParaRPr>
          </a:p>
        </p:txBody>
      </p:sp>
      <p:sp>
        <p:nvSpPr>
          <p:cNvPr id="170" name="Google Shape;170;p44"/>
          <p:cNvSpPr/>
          <p:nvPr/>
        </p:nvSpPr>
        <p:spPr>
          <a:xfrm>
            <a:off x="3022925" y="2511425"/>
            <a:ext cx="1139250" cy="57270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Canon Bryan</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Terrestrial Energy</a:t>
            </a:r>
            <a:endParaRPr sz="1200">
              <a:latin typeface="Titillium Web"/>
              <a:ea typeface="Titillium Web"/>
              <a:cs typeface="Titillium Web"/>
              <a:sym typeface="Titillium Web"/>
            </a:endParaRPr>
          </a:p>
        </p:txBody>
      </p:sp>
      <p:sp>
        <p:nvSpPr>
          <p:cNvPr id="171" name="Google Shape;171;p44"/>
          <p:cNvSpPr/>
          <p:nvPr/>
        </p:nvSpPr>
        <p:spPr>
          <a:xfrm>
            <a:off x="3932550" y="5654900"/>
            <a:ext cx="1253625" cy="57270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Tim Crook</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Transatomic Power (fmr.)</a:t>
            </a:r>
            <a:endParaRPr sz="1200">
              <a:latin typeface="Titillium Web"/>
              <a:ea typeface="Titillium Web"/>
              <a:cs typeface="Titillium Web"/>
              <a:sym typeface="Titillium Web"/>
            </a:endParaRPr>
          </a:p>
        </p:txBody>
      </p:sp>
      <p:sp>
        <p:nvSpPr>
          <p:cNvPr id="172" name="Google Shape;172;p44"/>
          <p:cNvSpPr/>
          <p:nvPr/>
        </p:nvSpPr>
        <p:spPr>
          <a:xfrm>
            <a:off x="958088" y="2557300"/>
            <a:ext cx="1359600" cy="52715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Gene Grecheck</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Fmr. Pres. ANS</a:t>
            </a:r>
            <a:endParaRPr sz="1200">
              <a:latin typeface="Titillium Web"/>
              <a:ea typeface="Titillium Web"/>
              <a:cs typeface="Titillium Web"/>
              <a:sym typeface="Titillium Web"/>
            </a:endParaRPr>
          </a:p>
        </p:txBody>
      </p:sp>
      <p:sp>
        <p:nvSpPr>
          <p:cNvPr id="173" name="Google Shape;173;p44"/>
          <p:cNvSpPr/>
          <p:nvPr/>
        </p:nvSpPr>
        <p:spPr>
          <a:xfrm>
            <a:off x="4886525" y="2592875"/>
            <a:ext cx="1253625" cy="527150"/>
          </a:xfrm>
          <a:prstGeom prst="flowChartProcess">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Titillium Web"/>
                <a:ea typeface="Titillium Web"/>
                <a:cs typeface="Titillium Web"/>
                <a:sym typeface="Titillium Web"/>
              </a:rPr>
              <a:t>Kristin Zaitz</a:t>
            </a:r>
            <a:endParaRPr sz="1200">
              <a:latin typeface="Titillium Web"/>
              <a:ea typeface="Titillium Web"/>
              <a:cs typeface="Titillium Web"/>
              <a:sym typeface="Titillium Web"/>
            </a:endParaRPr>
          </a:p>
          <a:p>
            <a:pPr marL="0" lvl="0" indent="0" algn="ctr" rtl="0">
              <a:spcBef>
                <a:spcPts val="0"/>
              </a:spcBef>
              <a:spcAft>
                <a:spcPts val="0"/>
              </a:spcAft>
              <a:buNone/>
            </a:pPr>
            <a:r>
              <a:rPr lang="en" sz="1200">
                <a:latin typeface="Titillium Web"/>
                <a:ea typeface="Titillium Web"/>
                <a:cs typeface="Titillium Web"/>
                <a:sym typeface="Titillium Web"/>
              </a:rPr>
              <a:t>Mothers for Nuclear</a:t>
            </a:r>
            <a:endParaRPr sz="1200">
              <a:latin typeface="Titillium Web"/>
              <a:ea typeface="Titillium Web"/>
              <a:cs typeface="Titillium Web"/>
              <a:sym typeface="Titillium Web"/>
            </a:endParaRPr>
          </a:p>
        </p:txBody>
      </p:sp>
      <p:pic>
        <p:nvPicPr>
          <p:cNvPr id="174" name="Google Shape;174;p44"/>
          <p:cNvPicPr preferRelativeResize="0"/>
          <p:nvPr/>
        </p:nvPicPr>
        <p:blipFill>
          <a:blip r:embed="rId10">
            <a:alphaModFix/>
          </a:blip>
          <a:stretch>
            <a:fillRect/>
          </a:stretch>
        </p:blipFill>
        <p:spPr>
          <a:xfrm>
            <a:off x="4910024" y="1326450"/>
            <a:ext cx="1206650" cy="1266419"/>
          </a:xfrm>
          <a:prstGeom prst="rect">
            <a:avLst/>
          </a:prstGeom>
          <a:noFill/>
          <a:ln>
            <a:noFill/>
          </a:ln>
        </p:spPr>
      </p:pic>
      <p:pic>
        <p:nvPicPr>
          <p:cNvPr id="175" name="Google Shape;175;p44"/>
          <p:cNvPicPr preferRelativeResize="0"/>
          <p:nvPr/>
        </p:nvPicPr>
        <p:blipFill>
          <a:blip r:embed="rId11">
            <a:alphaModFix/>
          </a:blip>
          <a:stretch>
            <a:fillRect/>
          </a:stretch>
        </p:blipFill>
        <p:spPr>
          <a:xfrm>
            <a:off x="1034550" y="1326438"/>
            <a:ext cx="1206675" cy="1249300"/>
          </a:xfrm>
          <a:prstGeom prst="rect">
            <a:avLst/>
          </a:prstGeom>
          <a:noFill/>
          <a:ln>
            <a:noFill/>
          </a:ln>
        </p:spPr>
      </p:pic>
      <p:pic>
        <p:nvPicPr>
          <p:cNvPr id="176" name="Google Shape;176;p44"/>
          <p:cNvPicPr preferRelativeResize="0"/>
          <p:nvPr/>
        </p:nvPicPr>
        <p:blipFill rotWithShape="1">
          <a:blip r:embed="rId12">
            <a:alphaModFix/>
          </a:blip>
          <a:srcRect l="5589" t="-504" b="8702"/>
          <a:stretch/>
        </p:blipFill>
        <p:spPr>
          <a:xfrm>
            <a:off x="2620900" y="4453025"/>
            <a:ext cx="1139250" cy="1254650"/>
          </a:xfrm>
          <a:prstGeom prst="rect">
            <a:avLst/>
          </a:prstGeom>
          <a:noFill/>
          <a:ln>
            <a:noFill/>
          </a:ln>
        </p:spPr>
      </p:pic>
      <p:sp>
        <p:nvSpPr>
          <p:cNvPr id="177" name="Google Shape;177;p44"/>
          <p:cNvSpPr txBox="1"/>
          <p:nvPr/>
        </p:nvSpPr>
        <p:spPr>
          <a:xfrm>
            <a:off x="2275800" y="3330053"/>
            <a:ext cx="4592400" cy="7740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rgbClr val="FFFFFF"/>
                </a:solidFill>
                <a:latin typeface="Titillium Web"/>
                <a:ea typeface="Titillium Web"/>
                <a:cs typeface="Titillium Web"/>
                <a:sym typeface="Titillium Web"/>
              </a:rPr>
              <a:t>ADVISORY BOARD</a:t>
            </a:r>
            <a:endParaRPr sz="4400">
              <a:solidFill>
                <a:srgbClr val="FFFFFF"/>
              </a:solidFill>
              <a:latin typeface="Titillium Web"/>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62"/>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335" name="Google Shape;335;p62"/>
          <p:cNvSpPr txBox="1"/>
          <p:nvPr/>
        </p:nvSpPr>
        <p:spPr>
          <a:xfrm>
            <a:off x="287650" y="1978288"/>
            <a:ext cx="6159600" cy="332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Titillium Web"/>
                <a:ea typeface="Titillium Web"/>
                <a:cs typeface="Titillium Web"/>
                <a:sym typeface="Titillium Web"/>
              </a:rPr>
              <a:t>“Gen A’s efforts deserve the strong support of anyone who believes, as I do, that nuclear energy is an essential component of any effective strategy to avert the worst consequences of climate change.”</a:t>
            </a:r>
            <a:endParaRPr sz="3000">
              <a:solidFill>
                <a:srgbClr val="FFFFFF"/>
              </a:solidFill>
              <a:latin typeface="Titillium Web"/>
              <a:ea typeface="Titillium Web"/>
              <a:cs typeface="Titillium Web"/>
              <a:sym typeface="Titillium Web"/>
            </a:endParaRPr>
          </a:p>
          <a:p>
            <a:pPr marL="0" lvl="0" indent="0" algn="ctr" rtl="0">
              <a:spcBef>
                <a:spcPts val="0"/>
              </a:spcBef>
              <a:spcAft>
                <a:spcPts val="0"/>
              </a:spcAft>
              <a:buNone/>
            </a:pPr>
            <a:endParaRPr sz="3000">
              <a:solidFill>
                <a:srgbClr val="FFFFFF"/>
              </a:solidFill>
              <a:latin typeface="Titillium Web"/>
              <a:ea typeface="Titillium Web"/>
              <a:cs typeface="Titillium Web"/>
              <a:sym typeface="Titillium Web"/>
            </a:endParaRPr>
          </a:p>
        </p:txBody>
      </p:sp>
      <p:pic>
        <p:nvPicPr>
          <p:cNvPr id="336" name="Google Shape;336;p62"/>
          <p:cNvPicPr preferRelativeResize="0"/>
          <p:nvPr/>
        </p:nvPicPr>
        <p:blipFill rotWithShape="1">
          <a:blip r:embed="rId4">
            <a:alphaModFix/>
          </a:blip>
          <a:srcRect l="14163"/>
          <a:stretch/>
        </p:blipFill>
        <p:spPr>
          <a:xfrm>
            <a:off x="6718875" y="1374775"/>
            <a:ext cx="1900403" cy="1867975"/>
          </a:xfrm>
          <a:prstGeom prst="rect">
            <a:avLst/>
          </a:prstGeom>
          <a:noFill/>
          <a:ln w="38100" cap="flat" cmpd="sng">
            <a:solidFill>
              <a:srgbClr val="FFFFFF"/>
            </a:solidFill>
            <a:prstDash val="solid"/>
            <a:round/>
            <a:headEnd type="none" w="sm" len="sm"/>
            <a:tailEnd type="none" w="sm" len="sm"/>
          </a:ln>
        </p:spPr>
      </p:pic>
      <p:sp>
        <p:nvSpPr>
          <p:cNvPr id="337" name="Google Shape;337;p62"/>
          <p:cNvSpPr txBox="1"/>
          <p:nvPr/>
        </p:nvSpPr>
        <p:spPr>
          <a:xfrm>
            <a:off x="6481825" y="3704463"/>
            <a:ext cx="2374500" cy="147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Titillium Web"/>
                <a:ea typeface="Titillium Web"/>
                <a:cs typeface="Titillium Web"/>
                <a:sym typeface="Titillium Web"/>
              </a:rPr>
              <a:t>Robert Stone</a:t>
            </a:r>
            <a:endParaRPr sz="1800" b="1">
              <a:solidFill>
                <a:srgbClr val="FFFFFF"/>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rgbClr val="FFFFFF"/>
                </a:solidFill>
                <a:latin typeface="Titillium Web"/>
                <a:ea typeface="Titillium Web"/>
                <a:cs typeface="Titillium Web"/>
                <a:sym typeface="Titillium Web"/>
              </a:rPr>
              <a:t>Oscar Nominated Filmmaker</a:t>
            </a:r>
            <a:endParaRPr sz="1800">
              <a:solidFill>
                <a:srgbClr val="FFFFFF"/>
              </a:solidFill>
              <a:latin typeface="Titillium Web"/>
              <a:ea typeface="Titillium Web"/>
              <a:cs typeface="Titillium Web"/>
              <a:sym typeface="Titillium Web"/>
            </a:endParaRPr>
          </a:p>
          <a:p>
            <a:pPr marL="0" lvl="0" indent="0" algn="ctr" rtl="0">
              <a:spcBef>
                <a:spcPts val="0"/>
              </a:spcBef>
              <a:spcAft>
                <a:spcPts val="0"/>
              </a:spcAft>
              <a:buNone/>
            </a:pPr>
            <a:endParaRPr sz="1800">
              <a:solidFill>
                <a:srgbClr val="FFFFFF"/>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rgbClr val="FFFFFF"/>
                </a:solidFill>
                <a:latin typeface="Titillium Web"/>
                <a:ea typeface="Titillium Web"/>
                <a:cs typeface="Titillium Web"/>
                <a:sym typeface="Titillium Web"/>
              </a:rPr>
              <a:t>Chasing the Moon</a:t>
            </a:r>
            <a:endParaRPr sz="1800">
              <a:solidFill>
                <a:srgbClr val="FFFFFF"/>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rgbClr val="FFFFFF"/>
                </a:solidFill>
                <a:latin typeface="Titillium Web"/>
                <a:ea typeface="Titillium Web"/>
                <a:cs typeface="Titillium Web"/>
                <a:sym typeface="Titillium Web"/>
              </a:rPr>
              <a:t>Pandora’s Promise</a:t>
            </a:r>
            <a:endParaRPr sz="1800">
              <a:solidFill>
                <a:srgbClr val="FFFFFF"/>
              </a:solidFill>
              <a:latin typeface="Titillium Web"/>
              <a:ea typeface="Titillium Web"/>
              <a:cs typeface="Titillium Web"/>
              <a:sym typeface="Titillium Web"/>
            </a:endParaRPr>
          </a:p>
          <a:p>
            <a:pPr marL="0" lvl="0" indent="0" algn="ctr" rtl="0">
              <a:spcBef>
                <a:spcPts val="0"/>
              </a:spcBef>
              <a:spcAft>
                <a:spcPts val="0"/>
              </a:spcAft>
              <a:buNone/>
            </a:pPr>
            <a:r>
              <a:rPr lang="en" sz="1800">
                <a:solidFill>
                  <a:srgbClr val="FFFFFF"/>
                </a:solidFill>
                <a:latin typeface="Titillium Web"/>
                <a:ea typeface="Titillium Web"/>
                <a:cs typeface="Titillium Web"/>
                <a:sym typeface="Titillium Web"/>
              </a:rPr>
              <a:t>Radio Bikini</a:t>
            </a:r>
            <a:endParaRPr sz="1800">
              <a:solidFill>
                <a:srgbClr val="FFFFFF"/>
              </a:solidFill>
              <a:latin typeface="Titillium Web"/>
              <a:ea typeface="Titillium Web"/>
              <a:cs typeface="Titillium Web"/>
              <a:sym typeface="Titillium Web"/>
            </a:endParaRPr>
          </a:p>
        </p:txBody>
      </p:sp>
      <p:sp>
        <p:nvSpPr>
          <p:cNvPr id="338" name="Google Shape;338;p62"/>
          <p:cNvSpPr txBox="1"/>
          <p:nvPr/>
        </p:nvSpPr>
        <p:spPr>
          <a:xfrm>
            <a:off x="310275" y="321475"/>
            <a:ext cx="35958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ENDORSEMENTS</a:t>
            </a:r>
            <a:endParaRPr sz="3600">
              <a:solidFill>
                <a:schemeClr val="lt1"/>
              </a:solidFill>
              <a:latin typeface="Titillium Web"/>
              <a:ea typeface="Titillium Web"/>
              <a:cs typeface="Titillium Web"/>
              <a:sym typeface="Titillium Web"/>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3"/>
          <p:cNvSpPr/>
          <p:nvPr/>
        </p:nvSpPr>
        <p:spPr>
          <a:xfrm>
            <a:off x="-75" y="5392925"/>
            <a:ext cx="9144000" cy="1464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3"/>
          <p:cNvSpPr txBox="1"/>
          <p:nvPr/>
        </p:nvSpPr>
        <p:spPr>
          <a:xfrm>
            <a:off x="196887" y="275900"/>
            <a:ext cx="20739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FUNDING</a:t>
            </a:r>
            <a:endParaRPr sz="3600">
              <a:solidFill>
                <a:schemeClr val="lt1"/>
              </a:solidFill>
              <a:latin typeface="Titillium Web"/>
              <a:ea typeface="Titillium Web"/>
              <a:cs typeface="Titillium Web"/>
              <a:sym typeface="Titillium Web"/>
            </a:endParaRPr>
          </a:p>
        </p:txBody>
      </p:sp>
      <p:sp>
        <p:nvSpPr>
          <p:cNvPr id="345" name="Google Shape;345;p63"/>
          <p:cNvSpPr txBox="1"/>
          <p:nvPr/>
        </p:nvSpPr>
        <p:spPr>
          <a:xfrm>
            <a:off x="196877" y="4446825"/>
            <a:ext cx="24837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PARTNERS</a:t>
            </a:r>
            <a:endParaRPr sz="3600">
              <a:solidFill>
                <a:schemeClr val="lt1"/>
              </a:solidFill>
              <a:latin typeface="Titillium Web"/>
              <a:ea typeface="Titillium Web"/>
              <a:cs typeface="Titillium Web"/>
              <a:sym typeface="Titillium Web"/>
            </a:endParaRPr>
          </a:p>
        </p:txBody>
      </p:sp>
      <p:pic>
        <p:nvPicPr>
          <p:cNvPr id="346" name="Google Shape;346;p63"/>
          <p:cNvPicPr preferRelativeResize="0"/>
          <p:nvPr/>
        </p:nvPicPr>
        <p:blipFill>
          <a:blip r:embed="rId3">
            <a:alphaModFix/>
          </a:blip>
          <a:stretch>
            <a:fillRect/>
          </a:stretch>
        </p:blipFill>
        <p:spPr>
          <a:xfrm>
            <a:off x="3172321" y="729663"/>
            <a:ext cx="5731280" cy="3495675"/>
          </a:xfrm>
          <a:prstGeom prst="rect">
            <a:avLst/>
          </a:prstGeom>
          <a:noFill/>
          <a:ln w="9525" cap="flat" cmpd="sng">
            <a:solidFill>
              <a:srgbClr val="FFFFFF"/>
            </a:solidFill>
            <a:prstDash val="solid"/>
            <a:round/>
            <a:headEnd type="none" w="sm" len="sm"/>
            <a:tailEnd type="none" w="sm" len="sm"/>
          </a:ln>
          <a:effectLst>
            <a:reflection stA="32000" endPos="22000" dist="19050" dir="5400000" fadeDir="5400012" sy="-100000" algn="bl" rotWithShape="0"/>
          </a:effectLst>
        </p:spPr>
      </p:pic>
      <p:pic>
        <p:nvPicPr>
          <p:cNvPr id="347" name="Google Shape;347;p63"/>
          <p:cNvPicPr preferRelativeResize="0"/>
          <p:nvPr/>
        </p:nvPicPr>
        <p:blipFill>
          <a:blip r:embed="rId4">
            <a:alphaModFix/>
          </a:blip>
          <a:stretch>
            <a:fillRect/>
          </a:stretch>
        </p:blipFill>
        <p:spPr>
          <a:xfrm>
            <a:off x="240250" y="5752669"/>
            <a:ext cx="1987178" cy="745412"/>
          </a:xfrm>
          <a:prstGeom prst="rect">
            <a:avLst/>
          </a:prstGeom>
          <a:noFill/>
          <a:ln>
            <a:noFill/>
          </a:ln>
        </p:spPr>
      </p:pic>
      <p:pic>
        <p:nvPicPr>
          <p:cNvPr id="348" name="Google Shape;348;p63"/>
          <p:cNvPicPr preferRelativeResize="0"/>
          <p:nvPr/>
        </p:nvPicPr>
        <p:blipFill rotWithShape="1">
          <a:blip r:embed="rId5">
            <a:alphaModFix/>
          </a:blip>
          <a:srcRect/>
          <a:stretch/>
        </p:blipFill>
        <p:spPr>
          <a:xfrm>
            <a:off x="2322732" y="5752669"/>
            <a:ext cx="1202342" cy="745413"/>
          </a:xfrm>
          <a:prstGeom prst="rect">
            <a:avLst/>
          </a:prstGeom>
          <a:noFill/>
          <a:ln>
            <a:noFill/>
          </a:ln>
        </p:spPr>
      </p:pic>
      <p:pic>
        <p:nvPicPr>
          <p:cNvPr id="349" name="Google Shape;349;p63"/>
          <p:cNvPicPr preferRelativeResize="0"/>
          <p:nvPr/>
        </p:nvPicPr>
        <p:blipFill>
          <a:blip r:embed="rId6">
            <a:alphaModFix/>
          </a:blip>
          <a:stretch>
            <a:fillRect/>
          </a:stretch>
        </p:blipFill>
        <p:spPr>
          <a:xfrm>
            <a:off x="3620385" y="5726298"/>
            <a:ext cx="2073307" cy="798154"/>
          </a:xfrm>
          <a:prstGeom prst="rect">
            <a:avLst/>
          </a:prstGeom>
          <a:noFill/>
          <a:ln>
            <a:noFill/>
          </a:ln>
        </p:spPr>
      </p:pic>
      <p:pic>
        <p:nvPicPr>
          <p:cNvPr id="350" name="Google Shape;350;p63"/>
          <p:cNvPicPr preferRelativeResize="0"/>
          <p:nvPr/>
        </p:nvPicPr>
        <p:blipFill>
          <a:blip r:embed="rId7">
            <a:alphaModFix/>
          </a:blip>
          <a:stretch>
            <a:fillRect/>
          </a:stretch>
        </p:blipFill>
        <p:spPr>
          <a:xfrm>
            <a:off x="5789006" y="5693463"/>
            <a:ext cx="1057948" cy="863825"/>
          </a:xfrm>
          <a:prstGeom prst="rect">
            <a:avLst/>
          </a:prstGeom>
          <a:noFill/>
          <a:ln>
            <a:noFill/>
          </a:ln>
        </p:spPr>
      </p:pic>
      <p:pic>
        <p:nvPicPr>
          <p:cNvPr id="351" name="Google Shape;351;p63"/>
          <p:cNvPicPr preferRelativeResize="0"/>
          <p:nvPr/>
        </p:nvPicPr>
        <p:blipFill>
          <a:blip r:embed="rId8">
            <a:alphaModFix/>
          </a:blip>
          <a:stretch>
            <a:fillRect/>
          </a:stretch>
        </p:blipFill>
        <p:spPr>
          <a:xfrm>
            <a:off x="7033416" y="5693463"/>
            <a:ext cx="863834" cy="863825"/>
          </a:xfrm>
          <a:prstGeom prst="rect">
            <a:avLst/>
          </a:prstGeom>
          <a:noFill/>
          <a:ln>
            <a:noFill/>
          </a:ln>
        </p:spPr>
      </p:pic>
      <p:pic>
        <p:nvPicPr>
          <p:cNvPr id="352" name="Google Shape;352;p63"/>
          <p:cNvPicPr preferRelativeResize="0"/>
          <p:nvPr/>
        </p:nvPicPr>
        <p:blipFill>
          <a:blip r:embed="rId9">
            <a:alphaModFix/>
          </a:blip>
          <a:stretch>
            <a:fillRect/>
          </a:stretch>
        </p:blipFill>
        <p:spPr>
          <a:xfrm>
            <a:off x="8039775" y="5693463"/>
            <a:ext cx="863825" cy="863825"/>
          </a:xfrm>
          <a:prstGeom prst="rect">
            <a:avLst/>
          </a:prstGeom>
          <a:noFill/>
          <a:ln>
            <a:noFill/>
          </a:ln>
        </p:spPr>
      </p:pic>
      <p:sp>
        <p:nvSpPr>
          <p:cNvPr id="353" name="Google Shape;353;p63"/>
          <p:cNvSpPr txBox="1">
            <a:spLocks noGrp="1"/>
          </p:cNvSpPr>
          <p:nvPr>
            <p:ph type="body" idx="4294967295"/>
          </p:nvPr>
        </p:nvSpPr>
        <p:spPr>
          <a:xfrm>
            <a:off x="275175" y="1623350"/>
            <a:ext cx="2138100" cy="19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FF9900"/>
                </a:solidFill>
                <a:highlight>
                  <a:srgbClr val="000000"/>
                </a:highlight>
                <a:latin typeface="Titillium Web"/>
                <a:ea typeface="Titillium Web"/>
                <a:cs typeface="Titillium Web"/>
                <a:sym typeface="Titillium Web"/>
              </a:rPr>
              <a:t>Profit &amp; Loss </a:t>
            </a:r>
            <a:endParaRPr sz="1800" b="1">
              <a:solidFill>
                <a:srgbClr val="FF9900"/>
              </a:solidFill>
              <a:highlight>
                <a:srgbClr val="000000"/>
              </a:highlight>
              <a:latin typeface="Titillium Web"/>
              <a:ea typeface="Titillium Web"/>
              <a:cs typeface="Titillium Web"/>
              <a:sym typeface="Titillium Web"/>
            </a:endParaRPr>
          </a:p>
          <a:p>
            <a:pPr marL="0" lvl="0" indent="0" algn="l" rtl="0">
              <a:spcBef>
                <a:spcPts val="0"/>
              </a:spcBef>
              <a:spcAft>
                <a:spcPts val="0"/>
              </a:spcAft>
              <a:buNone/>
            </a:pPr>
            <a:r>
              <a:rPr lang="en" sz="1800" i="1">
                <a:solidFill>
                  <a:srgbClr val="FFFFFF"/>
                </a:solidFill>
                <a:highlight>
                  <a:srgbClr val="000000"/>
                </a:highlight>
                <a:latin typeface="Titillium Web"/>
                <a:ea typeface="Titillium Web"/>
                <a:cs typeface="Titillium Web"/>
                <a:sym typeface="Titillium Web"/>
              </a:rPr>
              <a:t>May ‘18 - ‘19</a:t>
            </a:r>
            <a:endParaRPr sz="1800" i="1">
              <a:solidFill>
                <a:srgbClr val="FFFFFF"/>
              </a:solidFill>
              <a:highlight>
                <a:srgbClr val="000000"/>
              </a:highlight>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highlight>
                  <a:srgbClr val="000000"/>
                </a:highlight>
                <a:latin typeface="Titillium Web"/>
                <a:ea typeface="Titillium Web"/>
                <a:cs typeface="Titillium Web"/>
                <a:sym typeface="Titillium Web"/>
              </a:rPr>
              <a:t>Total Income: $163,457</a:t>
            </a:r>
            <a:endParaRPr sz="1800">
              <a:solidFill>
                <a:srgbClr val="FFFFFF"/>
              </a:solidFill>
              <a:highlight>
                <a:srgbClr val="000000"/>
              </a:highlight>
              <a:latin typeface="Titillium Web"/>
              <a:ea typeface="Titillium Web"/>
              <a:cs typeface="Titillium Web"/>
              <a:sym typeface="Titillium Web"/>
            </a:endParaRPr>
          </a:p>
          <a:p>
            <a:pPr marL="457200" lvl="0" indent="-342900" algn="l" rtl="0">
              <a:spcBef>
                <a:spcPts val="0"/>
              </a:spcBef>
              <a:spcAft>
                <a:spcPts val="0"/>
              </a:spcAft>
              <a:buClr>
                <a:srgbClr val="FFFFFF"/>
              </a:buClr>
              <a:buSzPts val="1800"/>
              <a:buFont typeface="Titillium Web"/>
              <a:buChar char="●"/>
            </a:pPr>
            <a:r>
              <a:rPr lang="en" sz="1800">
                <a:solidFill>
                  <a:srgbClr val="FFFFFF"/>
                </a:solidFill>
                <a:highlight>
                  <a:srgbClr val="000000"/>
                </a:highlight>
                <a:latin typeface="Titillium Web"/>
                <a:ea typeface="Titillium Web"/>
                <a:cs typeface="Titillium Web"/>
                <a:sym typeface="Titillium Web"/>
              </a:rPr>
              <a:t>Total Expenses: $156,300</a:t>
            </a:r>
            <a:endParaRPr sz="1800">
              <a:solidFill>
                <a:srgbClr val="FFFFFF"/>
              </a:solidFill>
              <a:highlight>
                <a:srgbClr val="000000"/>
              </a:highlight>
              <a:latin typeface="Titillium Web"/>
              <a:ea typeface="Titillium Web"/>
              <a:cs typeface="Titillium Web"/>
              <a:sym typeface="Titillium Web"/>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45"/>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183" name="Google Shape;183;p45"/>
          <p:cNvSpPr txBox="1"/>
          <p:nvPr/>
        </p:nvSpPr>
        <p:spPr>
          <a:xfrm>
            <a:off x="311700" y="3467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Titillium Web"/>
                <a:ea typeface="Titillium Web"/>
                <a:cs typeface="Titillium Web"/>
                <a:sym typeface="Titillium Web"/>
              </a:rPr>
              <a:t>Why were we founded?</a:t>
            </a:r>
            <a:endParaRPr sz="3600" b="1">
              <a:solidFill>
                <a:srgbClr val="000000"/>
              </a:solidFill>
              <a:latin typeface="Titillium Web"/>
              <a:ea typeface="Titillium Web"/>
              <a:cs typeface="Titillium Web"/>
              <a:sym typeface="Titillium Web"/>
            </a:endParaRPr>
          </a:p>
        </p:txBody>
      </p:sp>
      <p:sp>
        <p:nvSpPr>
          <p:cNvPr id="184" name="Google Shape;184;p45"/>
          <p:cNvSpPr txBox="1"/>
          <p:nvPr/>
        </p:nvSpPr>
        <p:spPr>
          <a:xfrm>
            <a:off x="311700" y="1025275"/>
            <a:ext cx="8589000" cy="24453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000"/>
              </a:spcBef>
              <a:spcAft>
                <a:spcPts val="0"/>
              </a:spcAft>
              <a:buNone/>
            </a:pPr>
            <a:r>
              <a:rPr lang="en" sz="2000">
                <a:latin typeface="Titillium Web"/>
                <a:ea typeface="Titillium Web"/>
                <a:cs typeface="Titillium Web"/>
                <a:sym typeface="Titillium Web"/>
              </a:rPr>
              <a:t>Generation Atomic is non-profit advocacy group with a mission of promoting nuclear literacy and building grassroots support for the technology, in order to defend today’s reactors from early shutdown and create the social license to deploy the reactors of tomorrow.</a:t>
            </a:r>
            <a:endParaRPr sz="2000">
              <a:latin typeface="Titillium Web"/>
              <a:ea typeface="Titillium Web"/>
              <a:cs typeface="Titillium Web"/>
              <a:sym typeface="Titillium Web"/>
            </a:endParaRPr>
          </a:p>
          <a:p>
            <a:pPr marL="0" lvl="0" indent="0" algn="l" rtl="0">
              <a:spcBef>
                <a:spcPts val="1000"/>
              </a:spcBef>
              <a:spcAft>
                <a:spcPts val="0"/>
              </a:spcAft>
              <a:buNone/>
            </a:pPr>
            <a:r>
              <a:rPr lang="en" sz="2000" b="1">
                <a:latin typeface="Titillium Web"/>
                <a:ea typeface="Titillium Web"/>
                <a:cs typeface="Titillium Web"/>
                <a:sym typeface="Titillium Web"/>
              </a:rPr>
              <a:t>Why? </a:t>
            </a:r>
            <a:endParaRPr sz="2000" b="1">
              <a:latin typeface="Titillium Web"/>
              <a:ea typeface="Titillium Web"/>
              <a:cs typeface="Titillium Web"/>
              <a:sym typeface="Titillium Web"/>
            </a:endParaRPr>
          </a:p>
          <a:p>
            <a:pPr marL="0" lvl="0" indent="0" algn="l" rtl="0">
              <a:spcBef>
                <a:spcPts val="1000"/>
              </a:spcBef>
              <a:spcAft>
                <a:spcPts val="0"/>
              </a:spcAft>
              <a:buNone/>
            </a:pPr>
            <a:r>
              <a:rPr lang="en" sz="2000">
                <a:latin typeface="Titillium Web"/>
                <a:ea typeface="Titillium Web"/>
                <a:cs typeface="Titillium Web"/>
                <a:sym typeface="Titillium Web"/>
              </a:rPr>
              <a:t>We’re trying to save the world from climate change and energy poverty.</a:t>
            </a:r>
            <a:endParaRPr sz="2000">
              <a:latin typeface="Titillium Web"/>
              <a:ea typeface="Titillium Web"/>
              <a:cs typeface="Titillium Web"/>
              <a:sym typeface="Titillium Web"/>
            </a:endParaRPr>
          </a:p>
          <a:p>
            <a:pPr marL="0" lvl="0" indent="0" algn="l" rtl="0">
              <a:spcBef>
                <a:spcPts val="1000"/>
              </a:spcBef>
              <a:spcAft>
                <a:spcPts val="1000"/>
              </a:spcAft>
              <a:buNone/>
            </a:pPr>
            <a:endParaRPr sz="2000" b="1">
              <a:latin typeface="Titillium Web"/>
              <a:ea typeface="Titillium Web"/>
              <a:cs typeface="Titillium Web"/>
              <a:sym typeface="Titillium Web"/>
            </a:endParaRPr>
          </a:p>
        </p:txBody>
      </p:sp>
      <p:pic>
        <p:nvPicPr>
          <p:cNvPr id="185" name="Google Shape;185;p45"/>
          <p:cNvPicPr preferRelativeResize="0"/>
          <p:nvPr/>
        </p:nvPicPr>
        <p:blipFill>
          <a:blip r:embed="rId4">
            <a:alphaModFix/>
          </a:blip>
          <a:stretch>
            <a:fillRect/>
          </a:stretch>
        </p:blipFill>
        <p:spPr>
          <a:xfrm>
            <a:off x="1356924" y="3650622"/>
            <a:ext cx="6498542" cy="2813277"/>
          </a:xfrm>
          <a:prstGeom prst="rect">
            <a:avLst/>
          </a:prstGeom>
          <a:noFill/>
          <a:ln w="38100" cap="flat" cmpd="sng">
            <a:solidFill>
              <a:schemeClr val="dk2"/>
            </a:solidFill>
            <a:prstDash val="solid"/>
            <a:round/>
            <a:headEnd type="none" w="sm" len="sm"/>
            <a:tailEnd type="none" w="sm" len="sm"/>
          </a:ln>
          <a:effectLst>
            <a:reflection stA="64000" endPos="22000" fadeDir="5400012" sy="-100000" algn="bl" rotWithShape="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9"/>
        <p:cNvGrpSpPr/>
        <p:nvPr/>
      </p:nvGrpSpPr>
      <p:grpSpPr>
        <a:xfrm>
          <a:off x="0" y="0"/>
          <a:ext cx="0" cy="0"/>
          <a:chOff x="0" y="0"/>
          <a:chExt cx="0" cy="0"/>
        </a:xfrm>
      </p:grpSpPr>
      <p:sp>
        <p:nvSpPr>
          <p:cNvPr id="190" name="Google Shape;190;p46"/>
          <p:cNvSpPr txBox="1">
            <a:spLocks noGrp="1"/>
          </p:cNvSpPr>
          <p:nvPr>
            <p:ph type="title"/>
          </p:nvPr>
        </p:nvSpPr>
        <p:spPr>
          <a:xfrm>
            <a:off x="39475" y="2238362"/>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Programs</a:t>
            </a:r>
            <a:endParaRPr sz="4800"/>
          </a:p>
          <a:p>
            <a:pPr marL="0" lvl="0" indent="0" algn="ctr" rtl="0">
              <a:spcBef>
                <a:spcPts val="0"/>
              </a:spcBef>
              <a:spcAft>
                <a:spcPts val="0"/>
              </a:spcAft>
              <a:buNone/>
            </a:pPr>
            <a:endParaRPr sz="3000" b="0" i="1"/>
          </a:p>
        </p:txBody>
      </p:sp>
      <p:pic>
        <p:nvPicPr>
          <p:cNvPr id="191" name="Google Shape;191;p46"/>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192" name="Google Shape;192;p46"/>
          <p:cNvSpPr txBox="1">
            <a:spLocks noGrp="1"/>
          </p:cNvSpPr>
          <p:nvPr>
            <p:ph type="title"/>
          </p:nvPr>
        </p:nvSpPr>
        <p:spPr>
          <a:xfrm>
            <a:off x="39475" y="2811079"/>
            <a:ext cx="91440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0">
                <a:solidFill>
                  <a:srgbClr val="FF9900"/>
                </a:solidFill>
              </a:rPr>
              <a:t>ENERGIZING </a:t>
            </a:r>
            <a:r>
              <a:rPr lang="en" sz="4800" b="0"/>
              <a:t>| EMPOWERING</a:t>
            </a:r>
            <a:endParaRPr sz="4800" b="0"/>
          </a:p>
        </p:txBody>
      </p:sp>
      <p:sp>
        <p:nvSpPr>
          <p:cNvPr id="193" name="Google Shape;193;p46"/>
          <p:cNvSpPr txBox="1"/>
          <p:nvPr/>
        </p:nvSpPr>
        <p:spPr>
          <a:xfrm>
            <a:off x="1754875" y="3954388"/>
            <a:ext cx="5713200" cy="84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i="1">
                <a:solidFill>
                  <a:schemeClr val="lt1"/>
                </a:solidFill>
                <a:latin typeface="Titillium Web"/>
                <a:ea typeface="Titillium Web"/>
                <a:cs typeface="Titillium Web"/>
                <a:sym typeface="Titillium Web"/>
              </a:rPr>
              <a:t>Growing the movement</a:t>
            </a:r>
            <a:endParaRPr sz="3000" i="1">
              <a:solidFill>
                <a:schemeClr val="lt1"/>
              </a:solidFill>
              <a:latin typeface="Titillium Web"/>
              <a:ea typeface="Titillium Web"/>
              <a:cs typeface="Titillium Web"/>
              <a:sym typeface="Titillium Web"/>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7"/>
        <p:cNvGrpSpPr/>
        <p:nvPr/>
      </p:nvGrpSpPr>
      <p:grpSpPr>
        <a:xfrm>
          <a:off x="0" y="0"/>
          <a:ext cx="0" cy="0"/>
          <a:chOff x="0" y="0"/>
          <a:chExt cx="0" cy="0"/>
        </a:xfrm>
      </p:grpSpPr>
      <p:pic>
        <p:nvPicPr>
          <p:cNvPr id="198" name="Google Shape;198;p47"/>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199" name="Google Shape;199;p47"/>
          <p:cNvSpPr txBox="1">
            <a:spLocks noGrp="1"/>
          </p:cNvSpPr>
          <p:nvPr>
            <p:ph type="title"/>
          </p:nvPr>
        </p:nvSpPr>
        <p:spPr>
          <a:xfrm>
            <a:off x="4716725" y="0"/>
            <a:ext cx="4427100" cy="75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a:solidFill>
                  <a:srgbClr val="FF9900"/>
                </a:solidFill>
              </a:rPr>
              <a:t>ENERGIZING </a:t>
            </a:r>
            <a:r>
              <a:rPr lang="en" sz="2400" b="0"/>
              <a:t>| EMPOWERING</a:t>
            </a:r>
            <a:endParaRPr sz="2400" b="0"/>
          </a:p>
        </p:txBody>
      </p:sp>
      <p:sp>
        <p:nvSpPr>
          <p:cNvPr id="200" name="Google Shape;200;p47"/>
          <p:cNvSpPr txBox="1"/>
          <p:nvPr/>
        </p:nvSpPr>
        <p:spPr>
          <a:xfrm>
            <a:off x="310300" y="759900"/>
            <a:ext cx="63009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YOUTH EDUCATION WITH PLAY</a:t>
            </a:r>
            <a:endParaRPr sz="3600">
              <a:solidFill>
                <a:schemeClr val="lt1"/>
              </a:solidFill>
              <a:latin typeface="Titillium Web"/>
              <a:ea typeface="Titillium Web"/>
              <a:cs typeface="Titillium Web"/>
              <a:sym typeface="Titillium Web"/>
            </a:endParaRPr>
          </a:p>
        </p:txBody>
      </p:sp>
      <p:sp>
        <p:nvSpPr>
          <p:cNvPr id="201" name="Google Shape;201;p47"/>
          <p:cNvSpPr txBox="1"/>
          <p:nvPr/>
        </p:nvSpPr>
        <p:spPr>
          <a:xfrm>
            <a:off x="241050" y="2108350"/>
            <a:ext cx="4534800" cy="7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9900"/>
                </a:solidFill>
                <a:latin typeface="Titillium Web"/>
                <a:ea typeface="Titillium Web"/>
                <a:cs typeface="Titillium Web"/>
                <a:sym typeface="Titillium Web"/>
              </a:rPr>
              <a:t>Climate Clash | Ages 6-12 </a:t>
            </a:r>
            <a:r>
              <a:rPr lang="en" sz="2400">
                <a:solidFill>
                  <a:srgbClr val="FFFFFF"/>
                </a:solidFill>
                <a:latin typeface="Titillium Web"/>
                <a:ea typeface="Titillium Web"/>
                <a:cs typeface="Titillium Web"/>
                <a:sym typeface="Titillium Web"/>
              </a:rPr>
              <a:t>Tag game teaching about decarbonization and intermittency.</a:t>
            </a:r>
            <a:endParaRPr sz="2400">
              <a:solidFill>
                <a:srgbClr val="FFFFFF"/>
              </a:solidFill>
              <a:latin typeface="Titillium Web"/>
              <a:ea typeface="Titillium Web"/>
              <a:cs typeface="Titillium Web"/>
              <a:sym typeface="Titillium Web"/>
            </a:endParaRPr>
          </a:p>
        </p:txBody>
      </p:sp>
      <p:pic>
        <p:nvPicPr>
          <p:cNvPr id="202" name="Google Shape;202;p47"/>
          <p:cNvPicPr preferRelativeResize="0"/>
          <p:nvPr/>
        </p:nvPicPr>
        <p:blipFill>
          <a:blip r:embed="rId4">
            <a:alphaModFix/>
          </a:blip>
          <a:stretch>
            <a:fillRect/>
          </a:stretch>
        </p:blipFill>
        <p:spPr>
          <a:xfrm>
            <a:off x="4966275" y="2171064"/>
            <a:ext cx="3632400" cy="20462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6"/>
        <p:cNvGrpSpPr/>
        <p:nvPr/>
      </p:nvGrpSpPr>
      <p:grpSpPr>
        <a:xfrm>
          <a:off x="0" y="0"/>
          <a:ext cx="0" cy="0"/>
          <a:chOff x="0" y="0"/>
          <a:chExt cx="0" cy="0"/>
        </a:xfrm>
      </p:grpSpPr>
      <p:pic>
        <p:nvPicPr>
          <p:cNvPr id="207" name="Google Shape;207;p48"/>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208" name="Google Shape;208;p48"/>
          <p:cNvSpPr txBox="1">
            <a:spLocks noGrp="1"/>
          </p:cNvSpPr>
          <p:nvPr>
            <p:ph type="title"/>
          </p:nvPr>
        </p:nvSpPr>
        <p:spPr>
          <a:xfrm>
            <a:off x="4716725" y="0"/>
            <a:ext cx="4427100" cy="75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a:solidFill>
                  <a:srgbClr val="FF9900"/>
                </a:solidFill>
              </a:rPr>
              <a:t>ENERGIZING </a:t>
            </a:r>
            <a:r>
              <a:rPr lang="en" sz="2400" b="0"/>
              <a:t>| EMPOWERING</a:t>
            </a:r>
            <a:endParaRPr sz="2400" b="0"/>
          </a:p>
        </p:txBody>
      </p:sp>
      <p:sp>
        <p:nvSpPr>
          <p:cNvPr id="209" name="Google Shape;209;p48"/>
          <p:cNvSpPr txBox="1"/>
          <p:nvPr/>
        </p:nvSpPr>
        <p:spPr>
          <a:xfrm>
            <a:off x="270825" y="627375"/>
            <a:ext cx="39327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ONLINE MAGAZINE</a:t>
            </a:r>
            <a:endParaRPr sz="3600">
              <a:solidFill>
                <a:schemeClr val="lt1"/>
              </a:solidFill>
              <a:latin typeface="Titillium Web"/>
              <a:ea typeface="Titillium Web"/>
              <a:cs typeface="Titillium Web"/>
              <a:sym typeface="Titillium Web"/>
            </a:endParaRPr>
          </a:p>
        </p:txBody>
      </p:sp>
      <p:pic>
        <p:nvPicPr>
          <p:cNvPr id="210" name="Google Shape;210;p48"/>
          <p:cNvPicPr preferRelativeResize="0"/>
          <p:nvPr/>
        </p:nvPicPr>
        <p:blipFill rotWithShape="1">
          <a:blip r:embed="rId4">
            <a:alphaModFix/>
          </a:blip>
          <a:srcRect t="19672" b="26593"/>
          <a:stretch/>
        </p:blipFill>
        <p:spPr>
          <a:xfrm>
            <a:off x="2217025" y="1518675"/>
            <a:ext cx="4122754" cy="4372527"/>
          </a:xfrm>
          <a:prstGeom prst="rect">
            <a:avLst/>
          </a:prstGeom>
          <a:noFill/>
          <a:ln>
            <a:noFill/>
          </a:ln>
        </p:spPr>
      </p:pic>
      <p:sp>
        <p:nvSpPr>
          <p:cNvPr id="211" name="Google Shape;211;p48"/>
          <p:cNvSpPr txBox="1"/>
          <p:nvPr/>
        </p:nvSpPr>
        <p:spPr>
          <a:xfrm>
            <a:off x="4586225" y="6041475"/>
            <a:ext cx="43383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i="1">
                <a:solidFill>
                  <a:schemeClr val="lt1"/>
                </a:solidFill>
                <a:latin typeface="Titillium Web"/>
                <a:ea typeface="Titillium Web"/>
                <a:cs typeface="Titillium Web"/>
                <a:sym typeface="Titillium Web"/>
              </a:rPr>
              <a:t>Accepting Submissions</a:t>
            </a:r>
            <a:endParaRPr sz="3600" i="1">
              <a:solidFill>
                <a:schemeClr val="lt1"/>
              </a:solidFill>
              <a:latin typeface="Titillium Web"/>
              <a:ea typeface="Titillium Web"/>
              <a:cs typeface="Titillium Web"/>
              <a:sym typeface="Titillium Web"/>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5"/>
        <p:cNvGrpSpPr/>
        <p:nvPr/>
      </p:nvGrpSpPr>
      <p:grpSpPr>
        <a:xfrm>
          <a:off x="0" y="0"/>
          <a:ext cx="0" cy="0"/>
          <a:chOff x="0" y="0"/>
          <a:chExt cx="0" cy="0"/>
        </a:xfrm>
      </p:grpSpPr>
      <p:pic>
        <p:nvPicPr>
          <p:cNvPr id="216" name="Google Shape;216;p49"/>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217" name="Google Shape;217;p49"/>
          <p:cNvSpPr txBox="1">
            <a:spLocks noGrp="1"/>
          </p:cNvSpPr>
          <p:nvPr>
            <p:ph type="title"/>
          </p:nvPr>
        </p:nvSpPr>
        <p:spPr>
          <a:xfrm>
            <a:off x="4716725" y="0"/>
            <a:ext cx="4427100" cy="75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a:solidFill>
                  <a:srgbClr val="FF9900"/>
                </a:solidFill>
              </a:rPr>
              <a:t>ENERGIZING </a:t>
            </a:r>
            <a:r>
              <a:rPr lang="en" sz="2400" b="0"/>
              <a:t>| EMPOWERING</a:t>
            </a:r>
            <a:endParaRPr sz="2400" b="0"/>
          </a:p>
        </p:txBody>
      </p:sp>
      <p:sp>
        <p:nvSpPr>
          <p:cNvPr id="218" name="Google Shape;218;p49"/>
          <p:cNvSpPr txBox="1"/>
          <p:nvPr/>
        </p:nvSpPr>
        <p:spPr>
          <a:xfrm>
            <a:off x="270825" y="666850"/>
            <a:ext cx="62220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CREATIVE OUTREACH EVENTS </a:t>
            </a:r>
            <a:endParaRPr sz="3600">
              <a:solidFill>
                <a:schemeClr val="lt1"/>
              </a:solidFill>
              <a:latin typeface="Titillium Web"/>
              <a:ea typeface="Titillium Web"/>
              <a:cs typeface="Titillium Web"/>
              <a:sym typeface="Titillium Web"/>
            </a:endParaRPr>
          </a:p>
        </p:txBody>
      </p:sp>
      <p:pic>
        <p:nvPicPr>
          <p:cNvPr id="219" name="Google Shape;219;p49"/>
          <p:cNvPicPr preferRelativeResize="0"/>
          <p:nvPr/>
        </p:nvPicPr>
        <p:blipFill>
          <a:blip r:embed="rId4">
            <a:alphaModFix/>
          </a:blip>
          <a:stretch>
            <a:fillRect/>
          </a:stretch>
        </p:blipFill>
        <p:spPr>
          <a:xfrm>
            <a:off x="5459975" y="1529649"/>
            <a:ext cx="3448301" cy="4460775"/>
          </a:xfrm>
          <a:prstGeom prst="rect">
            <a:avLst/>
          </a:prstGeom>
          <a:noFill/>
          <a:ln>
            <a:noFill/>
          </a:ln>
        </p:spPr>
      </p:pic>
      <p:pic>
        <p:nvPicPr>
          <p:cNvPr id="220" name="Google Shape;220;p49"/>
          <p:cNvPicPr preferRelativeResize="0"/>
          <p:nvPr/>
        </p:nvPicPr>
        <p:blipFill>
          <a:blip r:embed="rId5">
            <a:alphaModFix/>
          </a:blip>
          <a:stretch>
            <a:fillRect/>
          </a:stretch>
        </p:blipFill>
        <p:spPr>
          <a:xfrm>
            <a:off x="270825" y="1948387"/>
            <a:ext cx="5056475" cy="3371671"/>
          </a:xfrm>
          <a:prstGeom prst="rect">
            <a:avLst/>
          </a:prstGeom>
          <a:noFill/>
          <a:ln>
            <a:noFill/>
          </a:ln>
        </p:spPr>
      </p:pic>
      <p:sp>
        <p:nvSpPr>
          <p:cNvPr id="221" name="Google Shape;221;p49"/>
          <p:cNvSpPr txBox="1">
            <a:spLocks noGrp="1"/>
          </p:cNvSpPr>
          <p:nvPr>
            <p:ph type="title"/>
          </p:nvPr>
        </p:nvSpPr>
        <p:spPr>
          <a:xfrm>
            <a:off x="389225" y="5230525"/>
            <a:ext cx="4427100" cy="75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0" i="1">
                <a:solidFill>
                  <a:srgbClr val="FFFFFF"/>
                </a:solidFill>
              </a:rPr>
              <a:t>Nuclear Pride Fest - Munich</a:t>
            </a:r>
            <a:endParaRPr sz="1800" b="0" i="1">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5"/>
        <p:cNvGrpSpPr/>
        <p:nvPr/>
      </p:nvGrpSpPr>
      <p:grpSpPr>
        <a:xfrm>
          <a:off x="0" y="0"/>
          <a:ext cx="0" cy="0"/>
          <a:chOff x="0" y="0"/>
          <a:chExt cx="0" cy="0"/>
        </a:xfrm>
      </p:grpSpPr>
      <p:pic>
        <p:nvPicPr>
          <p:cNvPr id="226" name="Google Shape;226;p50"/>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227" name="Google Shape;227;p50"/>
          <p:cNvSpPr txBox="1">
            <a:spLocks noGrp="1"/>
          </p:cNvSpPr>
          <p:nvPr>
            <p:ph type="title"/>
          </p:nvPr>
        </p:nvSpPr>
        <p:spPr>
          <a:xfrm>
            <a:off x="4716725" y="0"/>
            <a:ext cx="4427100" cy="75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0">
                <a:solidFill>
                  <a:srgbClr val="FF9900"/>
                </a:solidFill>
              </a:rPr>
              <a:t>ENERGIZING </a:t>
            </a:r>
            <a:r>
              <a:rPr lang="en" sz="2400" b="0"/>
              <a:t>| EMPOWERING</a:t>
            </a:r>
            <a:endParaRPr sz="2400" b="0"/>
          </a:p>
        </p:txBody>
      </p:sp>
      <p:sp>
        <p:nvSpPr>
          <p:cNvPr id="228" name="Google Shape;228;p50"/>
          <p:cNvSpPr txBox="1"/>
          <p:nvPr/>
        </p:nvSpPr>
        <p:spPr>
          <a:xfrm>
            <a:off x="270825" y="627375"/>
            <a:ext cx="5195700" cy="710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latin typeface="Titillium Web"/>
                <a:ea typeface="Titillium Web"/>
                <a:cs typeface="Titillium Web"/>
                <a:sym typeface="Titillium Web"/>
              </a:rPr>
              <a:t>CREATIVE SOCIAL MEDIA</a:t>
            </a:r>
            <a:endParaRPr sz="3600">
              <a:solidFill>
                <a:schemeClr val="lt1"/>
              </a:solidFill>
              <a:latin typeface="Titillium Web"/>
              <a:ea typeface="Titillium Web"/>
              <a:cs typeface="Titillium Web"/>
              <a:sym typeface="Titillium Web"/>
            </a:endParaRPr>
          </a:p>
        </p:txBody>
      </p:sp>
      <p:pic>
        <p:nvPicPr>
          <p:cNvPr id="229" name="Google Shape;229;p50">
            <a:hlinkClick r:id="rId4"/>
          </p:cNvPr>
          <p:cNvPicPr preferRelativeResize="0"/>
          <p:nvPr/>
        </p:nvPicPr>
        <p:blipFill rotWithShape="1">
          <a:blip r:embed="rId5">
            <a:alphaModFix/>
          </a:blip>
          <a:srcRect/>
          <a:stretch/>
        </p:blipFill>
        <p:spPr>
          <a:xfrm>
            <a:off x="588876" y="1659348"/>
            <a:ext cx="3743100" cy="2105400"/>
          </a:xfrm>
          <a:prstGeom prst="rect">
            <a:avLst/>
          </a:prstGeom>
          <a:noFill/>
          <a:ln>
            <a:noFill/>
          </a:ln>
        </p:spPr>
      </p:pic>
      <p:pic>
        <p:nvPicPr>
          <p:cNvPr id="230" name="Google Shape;230;p50">
            <a:hlinkClick r:id="rId6"/>
          </p:cNvPr>
          <p:cNvPicPr preferRelativeResize="0"/>
          <p:nvPr/>
        </p:nvPicPr>
        <p:blipFill>
          <a:blip r:embed="rId7">
            <a:alphaModFix/>
          </a:blip>
          <a:stretch>
            <a:fillRect/>
          </a:stretch>
        </p:blipFill>
        <p:spPr>
          <a:xfrm>
            <a:off x="4858425" y="1657749"/>
            <a:ext cx="3743100" cy="2108606"/>
          </a:xfrm>
          <a:prstGeom prst="rect">
            <a:avLst/>
          </a:prstGeom>
          <a:noFill/>
          <a:ln>
            <a:noFill/>
          </a:ln>
        </p:spPr>
      </p:pic>
      <p:pic>
        <p:nvPicPr>
          <p:cNvPr id="231" name="Google Shape;231;p50"/>
          <p:cNvPicPr preferRelativeResize="0"/>
          <p:nvPr/>
        </p:nvPicPr>
        <p:blipFill rotWithShape="1">
          <a:blip r:embed="rId8">
            <a:alphaModFix/>
          </a:blip>
          <a:srcRect b="8667"/>
          <a:stretch/>
        </p:blipFill>
        <p:spPr>
          <a:xfrm>
            <a:off x="3267341" y="3917150"/>
            <a:ext cx="2459584" cy="2788449"/>
          </a:xfrm>
          <a:prstGeom prst="rect">
            <a:avLst/>
          </a:prstGeom>
          <a:noFill/>
          <a:ln>
            <a:noFill/>
          </a:ln>
        </p:spPr>
      </p:pic>
      <p:pic>
        <p:nvPicPr>
          <p:cNvPr id="232" name="Google Shape;232;p50"/>
          <p:cNvPicPr preferRelativeResize="0"/>
          <p:nvPr/>
        </p:nvPicPr>
        <p:blipFill rotWithShape="1">
          <a:blip r:embed="rId9">
            <a:alphaModFix/>
          </a:blip>
          <a:srcRect t="26202" b="42408"/>
          <a:stretch/>
        </p:blipFill>
        <p:spPr>
          <a:xfrm>
            <a:off x="6049450" y="4664200"/>
            <a:ext cx="2634050" cy="1233451"/>
          </a:xfrm>
          <a:prstGeom prst="rect">
            <a:avLst/>
          </a:prstGeom>
          <a:noFill/>
          <a:ln>
            <a:noFill/>
          </a:ln>
        </p:spPr>
      </p:pic>
      <p:pic>
        <p:nvPicPr>
          <p:cNvPr id="233" name="Google Shape;233;p50"/>
          <p:cNvPicPr preferRelativeResize="0"/>
          <p:nvPr/>
        </p:nvPicPr>
        <p:blipFill rotWithShape="1">
          <a:blip r:embed="rId9">
            <a:alphaModFix/>
          </a:blip>
          <a:srcRect t="78396"/>
          <a:stretch/>
        </p:blipFill>
        <p:spPr>
          <a:xfrm>
            <a:off x="6043675" y="5856650"/>
            <a:ext cx="2634050" cy="848950"/>
          </a:xfrm>
          <a:prstGeom prst="rect">
            <a:avLst/>
          </a:prstGeom>
          <a:noFill/>
          <a:ln>
            <a:noFill/>
          </a:ln>
        </p:spPr>
      </p:pic>
      <p:pic>
        <p:nvPicPr>
          <p:cNvPr id="234" name="Google Shape;234;p50"/>
          <p:cNvPicPr preferRelativeResize="0"/>
          <p:nvPr/>
        </p:nvPicPr>
        <p:blipFill rotWithShape="1">
          <a:blip r:embed="rId9">
            <a:alphaModFix/>
          </a:blip>
          <a:srcRect b="79652"/>
          <a:stretch/>
        </p:blipFill>
        <p:spPr>
          <a:xfrm>
            <a:off x="6049450" y="3917150"/>
            <a:ext cx="2634050" cy="799575"/>
          </a:xfrm>
          <a:prstGeom prst="rect">
            <a:avLst/>
          </a:prstGeom>
          <a:noFill/>
          <a:ln>
            <a:noFill/>
          </a:ln>
        </p:spPr>
      </p:pic>
      <p:pic>
        <p:nvPicPr>
          <p:cNvPr id="235" name="Google Shape;235;p50"/>
          <p:cNvPicPr preferRelativeResize="0"/>
          <p:nvPr/>
        </p:nvPicPr>
        <p:blipFill>
          <a:blip r:embed="rId10">
            <a:alphaModFix/>
          </a:blip>
          <a:stretch>
            <a:fillRect/>
          </a:stretch>
        </p:blipFill>
        <p:spPr>
          <a:xfrm>
            <a:off x="877499" y="3917148"/>
            <a:ext cx="2067332" cy="27884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9"/>
        <p:cNvGrpSpPr/>
        <p:nvPr/>
      </p:nvGrpSpPr>
      <p:grpSpPr>
        <a:xfrm>
          <a:off x="0" y="0"/>
          <a:ext cx="0" cy="0"/>
          <a:chOff x="0" y="0"/>
          <a:chExt cx="0" cy="0"/>
        </a:xfrm>
      </p:grpSpPr>
      <p:sp>
        <p:nvSpPr>
          <p:cNvPr id="240" name="Google Shape;240;p51"/>
          <p:cNvSpPr txBox="1">
            <a:spLocks noGrp="1"/>
          </p:cNvSpPr>
          <p:nvPr>
            <p:ph type="title"/>
          </p:nvPr>
        </p:nvSpPr>
        <p:spPr>
          <a:xfrm>
            <a:off x="0" y="1850792"/>
            <a:ext cx="91440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a:solidFill>
                  <a:schemeClr val="lt1"/>
                </a:solidFill>
              </a:rPr>
              <a:t>Programs</a:t>
            </a:r>
            <a:endParaRPr sz="4800"/>
          </a:p>
        </p:txBody>
      </p:sp>
      <p:pic>
        <p:nvPicPr>
          <p:cNvPr id="241" name="Google Shape;241;p51"/>
          <p:cNvPicPr preferRelativeResize="0"/>
          <p:nvPr/>
        </p:nvPicPr>
        <p:blipFill>
          <a:blip r:embed="rId3">
            <a:alphaModFix/>
          </a:blip>
          <a:stretch>
            <a:fillRect/>
          </a:stretch>
        </p:blipFill>
        <p:spPr>
          <a:xfrm>
            <a:off x="152400" y="5891200"/>
            <a:ext cx="572699" cy="572699"/>
          </a:xfrm>
          <a:prstGeom prst="rect">
            <a:avLst/>
          </a:prstGeom>
          <a:noFill/>
          <a:ln>
            <a:noFill/>
          </a:ln>
        </p:spPr>
      </p:pic>
      <p:sp>
        <p:nvSpPr>
          <p:cNvPr id="242" name="Google Shape;242;p51"/>
          <p:cNvSpPr txBox="1">
            <a:spLocks noGrp="1"/>
          </p:cNvSpPr>
          <p:nvPr>
            <p:ph type="title"/>
          </p:nvPr>
        </p:nvSpPr>
        <p:spPr>
          <a:xfrm>
            <a:off x="0" y="3039292"/>
            <a:ext cx="91440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0">
                <a:solidFill>
                  <a:srgbClr val="FFFFFF"/>
                </a:solidFill>
              </a:rPr>
              <a:t>ENERGIZING </a:t>
            </a:r>
            <a:r>
              <a:rPr lang="en" sz="4800" b="0"/>
              <a:t>| </a:t>
            </a:r>
            <a:r>
              <a:rPr lang="en" sz="4800" b="0">
                <a:solidFill>
                  <a:srgbClr val="FF9900"/>
                </a:solidFill>
              </a:rPr>
              <a:t>EMPOWERING</a:t>
            </a:r>
            <a:endParaRPr sz="4800" b="0">
              <a:solidFill>
                <a:srgbClr val="FF9900"/>
              </a:solidFill>
            </a:endParaRPr>
          </a:p>
        </p:txBody>
      </p:sp>
      <p:sp>
        <p:nvSpPr>
          <p:cNvPr id="243" name="Google Shape;243;p51"/>
          <p:cNvSpPr txBox="1"/>
          <p:nvPr/>
        </p:nvSpPr>
        <p:spPr>
          <a:xfrm>
            <a:off x="2623200" y="4227800"/>
            <a:ext cx="3897600" cy="7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i="1">
                <a:solidFill>
                  <a:schemeClr val="lt1"/>
                </a:solidFill>
                <a:latin typeface="Titillium Web"/>
                <a:ea typeface="Titillium Web"/>
                <a:cs typeface="Titillium Web"/>
                <a:sym typeface="Titillium Web"/>
              </a:rPr>
              <a:t>Building our skills</a:t>
            </a:r>
            <a:endParaRPr sz="4800" b="1">
              <a:solidFill>
                <a:schemeClr val="lt1"/>
              </a:solidFill>
              <a:latin typeface="Titillium Web"/>
              <a:ea typeface="Titillium Web"/>
              <a:cs typeface="Titillium Web"/>
              <a:sym typeface="Titillium Web"/>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thar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thar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865</Words>
  <Application>Microsoft Office PowerPoint</Application>
  <PresentationFormat>On-screen Show (4:3)</PresentationFormat>
  <Paragraphs>134</Paragraphs>
  <Slides>21</Slides>
  <Notes>21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21</vt:i4>
      </vt:variant>
    </vt:vector>
  </HeadingPairs>
  <TitlesOfParts>
    <vt:vector size="29" baseType="lpstr">
      <vt:lpstr>Titillium Web</vt:lpstr>
      <vt:lpstr>Montserrat</vt:lpstr>
      <vt:lpstr>Arial</vt:lpstr>
      <vt:lpstr>Playfair Display</vt:lpstr>
      <vt:lpstr>Simple Light</vt:lpstr>
      <vt:lpstr>Katharine template</vt:lpstr>
      <vt:lpstr>Simple Light</vt:lpstr>
      <vt:lpstr>Katharine template</vt:lpstr>
      <vt:lpstr>PowerPoint Presentation</vt:lpstr>
      <vt:lpstr>PowerPoint Presentation</vt:lpstr>
      <vt:lpstr>PowerPoint Presentation</vt:lpstr>
      <vt:lpstr>Programs </vt:lpstr>
      <vt:lpstr>ENERGIZING | EMPOWERING</vt:lpstr>
      <vt:lpstr>ENERGIZING | EMPOWERING</vt:lpstr>
      <vt:lpstr>ENERGIZING | EMPOWERING</vt:lpstr>
      <vt:lpstr>ENERGIZING | EMPOWERING</vt:lpstr>
      <vt:lpstr>Programs</vt:lpstr>
      <vt:lpstr>ENERGIZING | EMPOWERING</vt:lpstr>
      <vt:lpstr>Communications | Goal: To more effectively use print, online, and broadcast media to grow our community of nuclear supporters, move the needle on public opinion, and influence decision makers.  Activities/Tactics: Writing letters to the editor and blog posts.  Making memes. Making videos. Developing campaigns to get influencers to come out in favor of nuclear energy.   Outreach | Goal: To bring nuclear conversations into new communities.  Activities/Tactics:  Attending climate and energy themed events in your community and organizing your own. Giving presentations and finding presentation opportunities.  Bringing the nuclear message to non-nuclear conferences.   Government | Goal: To increase the quality and quantity of legislative contact in order to build support for saving existing reactors and building the reactors of tomorrow.  Activities/Tactics: Designing digital actions. Organizing and attending legislative visits. Attending hearings. </vt:lpstr>
      <vt:lpstr>ENERGIZING | EMPOWERING</vt:lpstr>
      <vt:lpstr>ENERGIZING | EMPOWERING</vt:lpstr>
      <vt:lpstr>ENERGIZING | EMPOWERING</vt:lpstr>
      <vt:lpstr>ENERGIZING | EMPOWERING</vt:lpstr>
      <vt:lpstr>WAYS TO SUPPORT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Alan Medsker</cp:lastModifiedBy>
  <cp:revision>2</cp:revision>
  <dcterms:modified xsi:type="dcterms:W3CDTF">2019-10-01T15:26:58Z</dcterms:modified>
</cp:coreProperties>
</file>