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54" r:id="rId2"/>
    <p:sldId id="324" r:id="rId3"/>
    <p:sldId id="325" r:id="rId4"/>
    <p:sldId id="363" r:id="rId5"/>
    <p:sldId id="361" r:id="rId6"/>
    <p:sldId id="365" r:id="rId7"/>
    <p:sldId id="332" r:id="rId8"/>
    <p:sldId id="366" r:id="rId9"/>
    <p:sldId id="368" r:id="rId10"/>
    <p:sldId id="369" r:id="rId11"/>
    <p:sldId id="370" r:id="rId12"/>
    <p:sldId id="285" r:id="rId13"/>
    <p:sldId id="374" r:id="rId14"/>
    <p:sldId id="383" r:id="rId15"/>
    <p:sldId id="367" r:id="rId16"/>
    <p:sldId id="381" r:id="rId17"/>
    <p:sldId id="341" r:id="rId18"/>
    <p:sldId id="375" r:id="rId19"/>
    <p:sldId id="353" r:id="rId20"/>
    <p:sldId id="326" r:id="rId21"/>
    <p:sldId id="364" r:id="rId22"/>
    <p:sldId id="371" r:id="rId23"/>
    <p:sldId id="362" r:id="rId24"/>
    <p:sldId id="378" r:id="rId25"/>
    <p:sldId id="380" r:id="rId26"/>
    <p:sldId id="379" r:id="rId27"/>
    <p:sldId id="377" r:id="rId28"/>
    <p:sldId id="384" r:id="rId29"/>
    <p:sldId id="382" r:id="rId30"/>
  </p:sldIdLst>
  <p:sldSz cx="9144000" cy="6858000" type="screen4x3"/>
  <p:notesSz cx="7315200" cy="9601200"/>
  <p:custDataLst>
    <p:tags r:id="rId33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8">
          <p15:clr>
            <a:srgbClr val="A4A3A4"/>
          </p15:clr>
        </p15:guide>
        <p15:guide id="2" pos="2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26428" initials="LP" lastIdx="1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6666"/>
    <a:srgbClr val="008080"/>
    <a:srgbClr val="FF0000"/>
    <a:srgbClr val="7A6338"/>
    <a:srgbClr val="91A09D"/>
    <a:srgbClr val="76908C"/>
    <a:srgbClr val="000000"/>
    <a:srgbClr val="4E4E4E"/>
    <a:srgbClr val="0A4191"/>
    <a:srgbClr val="184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8" autoAdjust="0"/>
    <p:restoredTop sz="84890" autoAdjust="0"/>
  </p:normalViewPr>
  <p:slideViewPr>
    <p:cSldViewPr snapToGrid="0" showGuides="1">
      <p:cViewPr varScale="1">
        <p:scale>
          <a:sx n="85" d="100"/>
          <a:sy n="85" d="100"/>
        </p:scale>
        <p:origin x="1888" y="168"/>
      </p:cViewPr>
      <p:guideLst>
        <p:guide orient="horz" pos="898"/>
        <p:guide pos="277"/>
      </p:guideLst>
    </p:cSldViewPr>
  </p:slideViewPr>
  <p:outlineViewPr>
    <p:cViewPr>
      <p:scale>
        <a:sx n="33" d="100"/>
        <a:sy n="33" d="100"/>
      </p:scale>
      <p:origin x="0" y="162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9" d="100"/>
        <a:sy n="69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-4144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gs" Target="tags/tag1.xml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Ripu/Desktop/Crane-Kinderman/BP%20Reoprts/bp-statistical-review-of-world-energy-2015-workbook.xlsx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pu:Desktop:Crane-Kinderman:BP%20Reoprts:bp-statistical-review-of-world-energy-2015-workbook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4" Type="http://schemas.openxmlformats.org/officeDocument/2006/relationships/oleObject" Target="file:////Users/Ripu/Desktop/Crane-Kinderman/BP%20Reoprts/bp-statistical-review-of-world-energy-2016-workbook.xlsx" TargetMode="Externa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pu:Desktop:CMO%20Mktg:HDI-energyuse.xlsx" TargetMode="External"/><Relationship Id="rId2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4" Type="http://schemas.openxmlformats.org/officeDocument/2006/relationships/package" Target="../embeddings/Microsoft_Excel_Worksheet2.xlsx"/><Relationship Id="rId1" Type="http://schemas.microsoft.com/office/2011/relationships/chartStyle" Target="style2.xml"/><Relationship Id="rId2" Type="http://schemas.microsoft.com/office/2011/relationships/chartColorStyle" Target="colors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4" Type="http://schemas.openxmlformats.org/officeDocument/2006/relationships/package" Target="../embeddings/Microsoft_Excel_Worksheet3.xlsx"/><Relationship Id="rId1" Type="http://schemas.microsoft.com/office/2011/relationships/chartStyle" Target="style3.xml"/><Relationship Id="rId2" Type="http://schemas.microsoft.com/office/2011/relationships/chartColorStyle" Target="colors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 baseline="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'Primary Energy - Cons by fuel'!$I$103:$O$103</c:f>
              <c:strCache>
                <c:ptCount val="7"/>
                <c:pt idx="0">
                  <c:v>Oil</c:v>
                </c:pt>
                <c:pt idx="1">
                  <c:v>Coal</c:v>
                </c:pt>
                <c:pt idx="2">
                  <c:v>Natural Gas</c:v>
                </c:pt>
                <c:pt idx="3">
                  <c:v>Nuclear</c:v>
                </c:pt>
                <c:pt idx="4">
                  <c:v>Hydro</c:v>
                </c:pt>
                <c:pt idx="5">
                  <c:v>Other Ren.</c:v>
                </c:pt>
                <c:pt idx="6">
                  <c:v>Biomass</c:v>
                </c:pt>
              </c:strCache>
            </c:strRef>
          </c:cat>
          <c:val>
            <c:numRef>
              <c:f>'Primary Energy - Cons by fuel'!$I$108:$O$108</c:f>
              <c:numCache>
                <c:formatCode>0.00</c:formatCode>
                <c:ptCount val="7"/>
                <c:pt idx="0">
                  <c:v>1.027952000239168</c:v>
                </c:pt>
                <c:pt idx="1">
                  <c:v>0.816633961942759</c:v>
                </c:pt>
                <c:pt idx="2">
                  <c:v>0.680478743661457</c:v>
                </c:pt>
                <c:pt idx="3">
                  <c:v>0.167949995418183</c:v>
                </c:pt>
                <c:pt idx="4">
                  <c:v>0.18184172992016</c:v>
                </c:pt>
                <c:pt idx="5" formatCode="General">
                  <c:v>0.02</c:v>
                </c:pt>
                <c:pt idx="6">
                  <c:v>0.3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0386943586738"/>
          <c:y val="0.090814568933173"/>
          <c:w val="0.596293322451988"/>
          <c:h val="0.8224158062401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0.102647663108753"/>
                  <c:y val="0.11698408330419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643590917772"/>
                      <c:h val="0.115280907035718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0.0480602362812956"/>
                  <c:y val="0.016993064991104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'Primary Energy - Cons by fuel'!$I$103:$O$103</c:f>
              <c:strCache>
                <c:ptCount val="7"/>
                <c:pt idx="0">
                  <c:v>Oil</c:v>
                </c:pt>
                <c:pt idx="1">
                  <c:v>Coal</c:v>
                </c:pt>
                <c:pt idx="2">
                  <c:v>Natural Gas</c:v>
                </c:pt>
                <c:pt idx="3">
                  <c:v>Nuclear</c:v>
                </c:pt>
                <c:pt idx="4">
                  <c:v>Hydro</c:v>
                </c:pt>
                <c:pt idx="5">
                  <c:v>Other Ren.</c:v>
                </c:pt>
                <c:pt idx="6">
                  <c:v>Biomass</c:v>
                </c:pt>
              </c:strCache>
            </c:strRef>
          </c:cat>
          <c:val>
            <c:numRef>
              <c:f>'Primary Energy - Cons by fuel'!$I$104:$O$104</c:f>
              <c:numCache>
                <c:formatCode>General</c:formatCode>
                <c:ptCount val="7"/>
                <c:pt idx="0">
                  <c:v>1.17</c:v>
                </c:pt>
                <c:pt idx="1">
                  <c:v>0.99</c:v>
                </c:pt>
                <c:pt idx="2">
                  <c:v>0.85</c:v>
                </c:pt>
                <c:pt idx="3">
                  <c:v>0.16</c:v>
                </c:pt>
                <c:pt idx="4">
                  <c:v>0.24</c:v>
                </c:pt>
                <c:pt idx="5">
                  <c:v>0.11</c:v>
                </c:pt>
                <c:pt idx="6">
                  <c:v>0.32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265699426461"/>
          <c:y val="0.0257690488562905"/>
          <c:w val="0.86545650209145"/>
          <c:h val="0.82008922583893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7"/>
            <c:spPr>
              <a:solidFill>
                <a:schemeClr val="accent3">
                  <a:lumMod val="75000"/>
                </a:schemeClr>
              </a:solidFill>
            </c:spPr>
          </c:marker>
          <c:xVal>
            <c:numRef>
              <c:f>Sheet1!$D$3:$D$130</c:f>
              <c:numCache>
                <c:formatCode>0</c:formatCode>
                <c:ptCount val="128"/>
                <c:pt idx="0">
                  <c:v>136.1875</c:v>
                </c:pt>
                <c:pt idx="1">
                  <c:v>86.84374999999998</c:v>
                </c:pt>
                <c:pt idx="2">
                  <c:v>92.56249999999998</c:v>
                </c:pt>
                <c:pt idx="3">
                  <c:v>187.6875</c:v>
                </c:pt>
                <c:pt idx="4">
                  <c:v>94.18749999999998</c:v>
                </c:pt>
                <c:pt idx="5">
                  <c:v>189.40625</c:v>
                </c:pt>
                <c:pt idx="6">
                  <c:v>145.28125</c:v>
                </c:pt>
                <c:pt idx="7">
                  <c:v>242.78125</c:v>
                </c:pt>
                <c:pt idx="8">
                  <c:v>62.28125</c:v>
                </c:pt>
                <c:pt idx="9">
                  <c:v>72.87499999999998</c:v>
                </c:pt>
                <c:pt idx="10">
                  <c:v>92.12499999999998</c:v>
                </c:pt>
                <c:pt idx="11">
                  <c:v>139.15625</c:v>
                </c:pt>
                <c:pt idx="12">
                  <c:v>232.4375</c:v>
                </c:pt>
                <c:pt idx="13">
                  <c:v>150.375</c:v>
                </c:pt>
                <c:pt idx="14">
                  <c:v>148.71875</c:v>
                </c:pt>
                <c:pt idx="15">
                  <c:v>84.37499999999998</c:v>
                </c:pt>
                <c:pt idx="16">
                  <c:v>135.65625</c:v>
                </c:pt>
                <c:pt idx="17">
                  <c:v>104.96875</c:v>
                </c:pt>
                <c:pt idx="18">
                  <c:v>50.28125</c:v>
                </c:pt>
                <c:pt idx="19">
                  <c:v>85.21874999999998</c:v>
                </c:pt>
                <c:pt idx="20">
                  <c:v>142.71875</c:v>
                </c:pt>
                <c:pt idx="21">
                  <c:v>125.0625</c:v>
                </c:pt>
                <c:pt idx="22">
                  <c:v>86.40625</c:v>
                </c:pt>
                <c:pt idx="23">
                  <c:v>160.125</c:v>
                </c:pt>
                <c:pt idx="24">
                  <c:v>111.65625</c:v>
                </c:pt>
                <c:pt idx="25">
                  <c:v>200.0</c:v>
                </c:pt>
                <c:pt idx="26">
                  <c:v>327.875</c:v>
                </c:pt>
                <c:pt idx="27">
                  <c:v>156.625</c:v>
                </c:pt>
                <c:pt idx="28">
                  <c:v>811.5312499999974</c:v>
                </c:pt>
                <c:pt idx="29">
                  <c:v>390.2187499999989</c:v>
                </c:pt>
                <c:pt idx="30">
                  <c:v>189.96875</c:v>
                </c:pt>
                <c:pt idx="31">
                  <c:v>157.4375</c:v>
                </c:pt>
                <c:pt idx="32">
                  <c:v>162.65625</c:v>
                </c:pt>
                <c:pt idx="33">
                  <c:v>163.09375</c:v>
                </c:pt>
                <c:pt idx="34">
                  <c:v>638.5</c:v>
                </c:pt>
                <c:pt idx="35">
                  <c:v>237.90625</c:v>
                </c:pt>
                <c:pt idx="36">
                  <c:v>246.09375</c:v>
                </c:pt>
                <c:pt idx="37">
                  <c:v>185.5625</c:v>
                </c:pt>
                <c:pt idx="38">
                  <c:v>1139.5</c:v>
                </c:pt>
                <c:pt idx="39">
                  <c:v>306.7812499999989</c:v>
                </c:pt>
                <c:pt idx="40">
                  <c:v>236.6875</c:v>
                </c:pt>
                <c:pt idx="41">
                  <c:v>324.2812499999989</c:v>
                </c:pt>
                <c:pt idx="42">
                  <c:v>168.5625</c:v>
                </c:pt>
                <c:pt idx="43">
                  <c:v>213.5</c:v>
                </c:pt>
                <c:pt idx="44">
                  <c:v>482.8437499999999</c:v>
                </c:pt>
                <c:pt idx="45">
                  <c:v>132.4375</c:v>
                </c:pt>
                <c:pt idx="46">
                  <c:v>462.5937499999989</c:v>
                </c:pt>
                <c:pt idx="47">
                  <c:v>187.71875</c:v>
                </c:pt>
                <c:pt idx="48">
                  <c:v>212.09375</c:v>
                </c:pt>
                <c:pt idx="49">
                  <c:v>635.6562499999974</c:v>
                </c:pt>
                <c:pt idx="50">
                  <c:v>260.4062499999989</c:v>
                </c:pt>
                <c:pt idx="51">
                  <c:v>164.03125</c:v>
                </c:pt>
                <c:pt idx="52">
                  <c:v>244.21875</c:v>
                </c:pt>
                <c:pt idx="53">
                  <c:v>531.2812499999999</c:v>
                </c:pt>
                <c:pt idx="54">
                  <c:v>319.5</c:v>
                </c:pt>
                <c:pt idx="55">
                  <c:v>134.84375</c:v>
                </c:pt>
                <c:pt idx="56">
                  <c:v>206.15625</c:v>
                </c:pt>
                <c:pt idx="57">
                  <c:v>345.5624999999999</c:v>
                </c:pt>
                <c:pt idx="58">
                  <c:v>355.7187499999989</c:v>
                </c:pt>
                <c:pt idx="59">
                  <c:v>288.25</c:v>
                </c:pt>
                <c:pt idx="60">
                  <c:v>439.2812499999989</c:v>
                </c:pt>
                <c:pt idx="61">
                  <c:v>927.5</c:v>
                </c:pt>
                <c:pt idx="62">
                  <c:v>199.03125</c:v>
                </c:pt>
                <c:pt idx="63">
                  <c:v>642.8124999999974</c:v>
                </c:pt>
                <c:pt idx="64">
                  <c:v>1049.6875</c:v>
                </c:pt>
                <c:pt idx="65">
                  <c:v>333.6249999999999</c:v>
                </c:pt>
                <c:pt idx="66">
                  <c:v>210.46875</c:v>
                </c:pt>
                <c:pt idx="67">
                  <c:v>410.5937499999989</c:v>
                </c:pt>
                <c:pt idx="68">
                  <c:v>1382.25</c:v>
                </c:pt>
                <c:pt idx="69">
                  <c:v>354.7187499999989</c:v>
                </c:pt>
                <c:pt idx="70">
                  <c:v>822.1562499999974</c:v>
                </c:pt>
                <c:pt idx="71">
                  <c:v>724.5</c:v>
                </c:pt>
                <c:pt idx="72">
                  <c:v>261.2187499999989</c:v>
                </c:pt>
                <c:pt idx="73">
                  <c:v>1744.4375</c:v>
                </c:pt>
                <c:pt idx="74">
                  <c:v>557.5</c:v>
                </c:pt>
                <c:pt idx="75">
                  <c:v>1554.6875</c:v>
                </c:pt>
                <c:pt idx="76">
                  <c:v>2673.46875</c:v>
                </c:pt>
                <c:pt idx="77">
                  <c:v>1001.0</c:v>
                </c:pt>
                <c:pt idx="78">
                  <c:v>783.75</c:v>
                </c:pt>
                <c:pt idx="79">
                  <c:v>479.125</c:v>
                </c:pt>
                <c:pt idx="80">
                  <c:v>292.2187499999989</c:v>
                </c:pt>
                <c:pt idx="81">
                  <c:v>274.9687499999989</c:v>
                </c:pt>
                <c:pt idx="82">
                  <c:v>606.71875</c:v>
                </c:pt>
                <c:pt idx="83">
                  <c:v>230.34375</c:v>
                </c:pt>
                <c:pt idx="84">
                  <c:v>590.21875</c:v>
                </c:pt>
                <c:pt idx="85">
                  <c:v>1147.625</c:v>
                </c:pt>
                <c:pt idx="86">
                  <c:v>821.6249999999999</c:v>
                </c:pt>
                <c:pt idx="87">
                  <c:v>1077.6875</c:v>
                </c:pt>
                <c:pt idx="88">
                  <c:v>3203.28125</c:v>
                </c:pt>
                <c:pt idx="89">
                  <c:v>516.3124999999974</c:v>
                </c:pt>
                <c:pt idx="90">
                  <c:v>3293.34375</c:v>
                </c:pt>
                <c:pt idx="91">
                  <c:v>492.1249999999999</c:v>
                </c:pt>
                <c:pt idx="92">
                  <c:v>740.5312499999974</c:v>
                </c:pt>
                <c:pt idx="93">
                  <c:v>810.9999999999999</c:v>
                </c:pt>
                <c:pt idx="94">
                  <c:v>6686.1875</c:v>
                </c:pt>
                <c:pt idx="95">
                  <c:v>700.625</c:v>
                </c:pt>
                <c:pt idx="96">
                  <c:v>1349.78125</c:v>
                </c:pt>
                <c:pt idx="97">
                  <c:v>2836.25</c:v>
                </c:pt>
                <c:pt idx="98">
                  <c:v>2339.09375</c:v>
                </c:pt>
                <c:pt idx="99">
                  <c:v>775.625</c:v>
                </c:pt>
                <c:pt idx="100">
                  <c:v>1025.34375</c:v>
                </c:pt>
                <c:pt idx="101">
                  <c:v>1113.03125</c:v>
                </c:pt>
                <c:pt idx="102">
                  <c:v>1358.28125</c:v>
                </c:pt>
                <c:pt idx="103">
                  <c:v>1612.09375</c:v>
                </c:pt>
                <c:pt idx="104">
                  <c:v>843.3124999999974</c:v>
                </c:pt>
                <c:pt idx="105">
                  <c:v>996.21875</c:v>
                </c:pt>
                <c:pt idx="106">
                  <c:v>1313.46875</c:v>
                </c:pt>
                <c:pt idx="107">
                  <c:v>749.6562499999974</c:v>
                </c:pt>
                <c:pt idx="108">
                  <c:v>977.2499999999999</c:v>
                </c:pt>
                <c:pt idx="109">
                  <c:v>1368.3125</c:v>
                </c:pt>
                <c:pt idx="110">
                  <c:v>2940.25</c:v>
                </c:pt>
                <c:pt idx="111">
                  <c:v>1782.3125</c:v>
                </c:pt>
                <c:pt idx="112">
                  <c:v>1224.40625</c:v>
                </c:pt>
                <c:pt idx="113">
                  <c:v>1266.625</c:v>
                </c:pt>
                <c:pt idx="114">
                  <c:v>1197.75</c:v>
                </c:pt>
                <c:pt idx="115">
                  <c:v>1008.875</c:v>
                </c:pt>
                <c:pt idx="116">
                  <c:v>2435.875</c:v>
                </c:pt>
                <c:pt idx="117">
                  <c:v>2255.65625</c:v>
                </c:pt>
                <c:pt idx="118">
                  <c:v>1412.0</c:v>
                </c:pt>
                <c:pt idx="119">
                  <c:v>1262.625</c:v>
                </c:pt>
                <c:pt idx="120">
                  <c:v>1566.3125</c:v>
                </c:pt>
                <c:pt idx="121">
                  <c:v>1162.0625</c:v>
                </c:pt>
                <c:pt idx="122">
                  <c:v>1801.5</c:v>
                </c:pt>
                <c:pt idx="123">
                  <c:v>1175.40625</c:v>
                </c:pt>
                <c:pt idx="124">
                  <c:v>2593.96875</c:v>
                </c:pt>
                <c:pt idx="125">
                  <c:v>1788.53125</c:v>
                </c:pt>
                <c:pt idx="126">
                  <c:v>3661.875</c:v>
                </c:pt>
                <c:pt idx="127">
                  <c:v>1854.25</c:v>
                </c:pt>
              </c:numCache>
            </c:numRef>
          </c:xVal>
          <c:yVal>
            <c:numRef>
              <c:f>Sheet1!$B$3:$B$130</c:f>
              <c:numCache>
                <c:formatCode>General</c:formatCode>
                <c:ptCount val="128"/>
                <c:pt idx="0">
                  <c:v>0.384</c:v>
                </c:pt>
                <c:pt idx="1">
                  <c:v>0.406</c:v>
                </c:pt>
                <c:pt idx="2">
                  <c:v>0.411</c:v>
                </c:pt>
                <c:pt idx="3">
                  <c:v>0.434</c:v>
                </c:pt>
                <c:pt idx="4">
                  <c:v>0.437</c:v>
                </c:pt>
                <c:pt idx="5">
                  <c:v>0.446</c:v>
                </c:pt>
                <c:pt idx="6">
                  <c:v>0.467</c:v>
                </c:pt>
                <c:pt idx="7">
                  <c:v>0.47</c:v>
                </c:pt>
                <c:pt idx="8">
                  <c:v>0.483</c:v>
                </c:pt>
                <c:pt idx="9">
                  <c:v>0.499</c:v>
                </c:pt>
                <c:pt idx="10">
                  <c:v>0.508</c:v>
                </c:pt>
                <c:pt idx="11">
                  <c:v>0.512</c:v>
                </c:pt>
                <c:pt idx="12">
                  <c:v>0.513</c:v>
                </c:pt>
                <c:pt idx="13">
                  <c:v>0.521</c:v>
                </c:pt>
                <c:pt idx="14">
                  <c:v>0.526</c:v>
                </c:pt>
                <c:pt idx="15">
                  <c:v>0.529</c:v>
                </c:pt>
                <c:pt idx="16">
                  <c:v>0.532</c:v>
                </c:pt>
                <c:pt idx="17">
                  <c:v>0.534</c:v>
                </c:pt>
                <c:pt idx="18">
                  <c:v>0.547</c:v>
                </c:pt>
                <c:pt idx="19">
                  <c:v>0.548</c:v>
                </c:pt>
                <c:pt idx="20">
                  <c:v>0.551</c:v>
                </c:pt>
                <c:pt idx="21">
                  <c:v>0.553</c:v>
                </c:pt>
                <c:pt idx="22">
                  <c:v>0.583</c:v>
                </c:pt>
                <c:pt idx="23">
                  <c:v>0.619</c:v>
                </c:pt>
                <c:pt idx="24">
                  <c:v>0.646</c:v>
                </c:pt>
                <c:pt idx="25">
                  <c:v>0.65</c:v>
                </c:pt>
                <c:pt idx="26">
                  <c:v>0.654</c:v>
                </c:pt>
                <c:pt idx="27">
                  <c:v>0.673</c:v>
                </c:pt>
                <c:pt idx="28">
                  <c:v>0.674</c:v>
                </c:pt>
                <c:pt idx="29">
                  <c:v>0.677</c:v>
                </c:pt>
                <c:pt idx="30">
                  <c:v>0.689</c:v>
                </c:pt>
                <c:pt idx="31">
                  <c:v>0.695</c:v>
                </c:pt>
                <c:pt idx="32">
                  <c:v>0.696</c:v>
                </c:pt>
                <c:pt idx="33">
                  <c:v>0.7</c:v>
                </c:pt>
                <c:pt idx="34">
                  <c:v>0.702</c:v>
                </c:pt>
                <c:pt idx="35">
                  <c:v>0.708</c:v>
                </c:pt>
                <c:pt idx="36">
                  <c:v>0.708</c:v>
                </c:pt>
                <c:pt idx="37">
                  <c:v>0.71</c:v>
                </c:pt>
                <c:pt idx="38">
                  <c:v>0.713</c:v>
                </c:pt>
                <c:pt idx="39">
                  <c:v>0.724</c:v>
                </c:pt>
                <c:pt idx="40">
                  <c:v>0.728</c:v>
                </c:pt>
                <c:pt idx="41">
                  <c:v>0.733</c:v>
                </c:pt>
                <c:pt idx="42">
                  <c:v>0.733</c:v>
                </c:pt>
                <c:pt idx="43">
                  <c:v>0.735</c:v>
                </c:pt>
                <c:pt idx="44">
                  <c:v>0.736</c:v>
                </c:pt>
                <c:pt idx="45">
                  <c:v>0.743</c:v>
                </c:pt>
                <c:pt idx="46">
                  <c:v>0.746</c:v>
                </c:pt>
                <c:pt idx="47">
                  <c:v>0.754</c:v>
                </c:pt>
                <c:pt idx="48">
                  <c:v>0.755</c:v>
                </c:pt>
                <c:pt idx="49">
                  <c:v>0.759</c:v>
                </c:pt>
                <c:pt idx="50">
                  <c:v>0.766</c:v>
                </c:pt>
                <c:pt idx="51">
                  <c:v>0.771</c:v>
                </c:pt>
                <c:pt idx="52">
                  <c:v>0.772</c:v>
                </c:pt>
                <c:pt idx="53">
                  <c:v>0.772</c:v>
                </c:pt>
                <c:pt idx="54">
                  <c:v>0.773</c:v>
                </c:pt>
                <c:pt idx="55">
                  <c:v>0.773</c:v>
                </c:pt>
                <c:pt idx="56">
                  <c:v>0.775</c:v>
                </c:pt>
                <c:pt idx="57">
                  <c:v>0.775</c:v>
                </c:pt>
                <c:pt idx="58">
                  <c:v>0.777</c:v>
                </c:pt>
                <c:pt idx="59">
                  <c:v>0.779</c:v>
                </c:pt>
                <c:pt idx="60">
                  <c:v>0.781</c:v>
                </c:pt>
                <c:pt idx="61">
                  <c:v>0.788</c:v>
                </c:pt>
                <c:pt idx="62">
                  <c:v>0.791</c:v>
                </c:pt>
                <c:pt idx="63">
                  <c:v>0.792</c:v>
                </c:pt>
                <c:pt idx="64">
                  <c:v>0.794</c:v>
                </c:pt>
                <c:pt idx="65">
                  <c:v>0.8</c:v>
                </c:pt>
                <c:pt idx="66">
                  <c:v>0.801</c:v>
                </c:pt>
                <c:pt idx="67">
                  <c:v>0.801</c:v>
                </c:pt>
                <c:pt idx="68">
                  <c:v>0.802</c:v>
                </c:pt>
                <c:pt idx="69">
                  <c:v>0.803</c:v>
                </c:pt>
                <c:pt idx="70">
                  <c:v>0.804</c:v>
                </c:pt>
                <c:pt idx="71">
                  <c:v>0.811</c:v>
                </c:pt>
                <c:pt idx="72">
                  <c:v>0.812</c:v>
                </c:pt>
                <c:pt idx="73">
                  <c:v>0.812</c:v>
                </c:pt>
                <c:pt idx="74">
                  <c:v>0.813</c:v>
                </c:pt>
                <c:pt idx="75">
                  <c:v>0.814</c:v>
                </c:pt>
                <c:pt idx="76">
                  <c:v>0.814</c:v>
                </c:pt>
                <c:pt idx="77">
                  <c:v>0.818</c:v>
                </c:pt>
                <c:pt idx="78">
                  <c:v>0.824</c:v>
                </c:pt>
                <c:pt idx="79">
                  <c:v>0.829</c:v>
                </c:pt>
                <c:pt idx="80">
                  <c:v>0.838</c:v>
                </c:pt>
                <c:pt idx="81">
                  <c:v>0.846</c:v>
                </c:pt>
                <c:pt idx="82">
                  <c:v>0.85</c:v>
                </c:pt>
                <c:pt idx="83">
                  <c:v>0.852</c:v>
                </c:pt>
                <c:pt idx="84">
                  <c:v>0.855</c:v>
                </c:pt>
                <c:pt idx="85">
                  <c:v>0.86</c:v>
                </c:pt>
                <c:pt idx="86">
                  <c:v>0.862</c:v>
                </c:pt>
                <c:pt idx="87">
                  <c:v>0.863</c:v>
                </c:pt>
                <c:pt idx="88">
                  <c:v>0.866</c:v>
                </c:pt>
                <c:pt idx="89">
                  <c:v>0.867</c:v>
                </c:pt>
                <c:pt idx="90">
                  <c:v>0.868</c:v>
                </c:pt>
                <c:pt idx="91">
                  <c:v>0.869</c:v>
                </c:pt>
                <c:pt idx="92">
                  <c:v>0.87</c:v>
                </c:pt>
                <c:pt idx="93">
                  <c:v>0.874</c:v>
                </c:pt>
                <c:pt idx="94">
                  <c:v>0.875</c:v>
                </c:pt>
                <c:pt idx="95">
                  <c:v>0.878</c:v>
                </c:pt>
                <c:pt idx="96">
                  <c:v>0.891</c:v>
                </c:pt>
                <c:pt idx="97">
                  <c:v>0.891</c:v>
                </c:pt>
                <c:pt idx="98">
                  <c:v>0.894</c:v>
                </c:pt>
                <c:pt idx="99">
                  <c:v>0.897</c:v>
                </c:pt>
                <c:pt idx="100">
                  <c:v>0.903</c:v>
                </c:pt>
                <c:pt idx="101">
                  <c:v>0.917</c:v>
                </c:pt>
                <c:pt idx="102">
                  <c:v>0.921</c:v>
                </c:pt>
                <c:pt idx="103">
                  <c:v>0.922</c:v>
                </c:pt>
                <c:pt idx="104">
                  <c:v>0.926</c:v>
                </c:pt>
                <c:pt idx="105">
                  <c:v>0.932</c:v>
                </c:pt>
                <c:pt idx="106">
                  <c:v>0.935</c:v>
                </c:pt>
                <c:pt idx="107">
                  <c:v>0.937</c:v>
                </c:pt>
                <c:pt idx="108">
                  <c:v>0.941</c:v>
                </c:pt>
                <c:pt idx="109">
                  <c:v>0.943</c:v>
                </c:pt>
                <c:pt idx="110">
                  <c:v>0.944</c:v>
                </c:pt>
                <c:pt idx="111">
                  <c:v>0.946</c:v>
                </c:pt>
                <c:pt idx="112">
                  <c:v>0.946</c:v>
                </c:pt>
                <c:pt idx="113">
                  <c:v>0.948</c:v>
                </c:pt>
                <c:pt idx="114">
                  <c:v>0.949</c:v>
                </c:pt>
                <c:pt idx="115">
                  <c:v>0.949</c:v>
                </c:pt>
                <c:pt idx="116">
                  <c:v>0.951</c:v>
                </c:pt>
                <c:pt idx="117">
                  <c:v>0.952</c:v>
                </c:pt>
                <c:pt idx="118">
                  <c:v>0.952</c:v>
                </c:pt>
                <c:pt idx="119">
                  <c:v>0.953</c:v>
                </c:pt>
                <c:pt idx="120">
                  <c:v>0.953</c:v>
                </c:pt>
                <c:pt idx="121">
                  <c:v>0.955</c:v>
                </c:pt>
                <c:pt idx="122">
                  <c:v>0.956</c:v>
                </c:pt>
                <c:pt idx="123">
                  <c:v>0.959</c:v>
                </c:pt>
                <c:pt idx="124">
                  <c:v>0.961</c:v>
                </c:pt>
                <c:pt idx="125">
                  <c:v>0.962</c:v>
                </c:pt>
                <c:pt idx="126">
                  <c:v>0.968</c:v>
                </c:pt>
                <c:pt idx="127">
                  <c:v>0.968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04147200"/>
        <c:axId val="-1904144768"/>
      </c:scatterChart>
      <c:valAx>
        <c:axId val="-1904147200"/>
        <c:scaling>
          <c:orientation val="minMax"/>
          <c:max val="2000.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Per Capita Energy Consumption (Gallons </a:t>
                </a:r>
                <a:r>
                  <a:rPr lang="en-US" sz="1600" dirty="0" smtClean="0"/>
                  <a:t>Oil/year</a:t>
                </a:r>
                <a:r>
                  <a:rPr lang="en-US" sz="1600" dirty="0"/>
                  <a:t>)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1904144768"/>
        <c:crosses val="autoZero"/>
        <c:crossBetween val="midCat"/>
      </c:valAx>
      <c:valAx>
        <c:axId val="-1904144768"/>
        <c:scaling>
          <c:orientation val="minMax"/>
          <c:max val="1.0"/>
          <c:min val="0.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UN Human Development</a:t>
                </a:r>
                <a:r>
                  <a:rPr lang="en-US" sz="1600" baseline="0" dirty="0"/>
                  <a:t> </a:t>
                </a:r>
                <a:r>
                  <a:rPr lang="en-US" sz="1600" baseline="0" dirty="0" smtClean="0"/>
                  <a:t>Index, 2003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19041472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1786077977248"/>
          <c:y val="0.0626816798892855"/>
          <c:w val="0.83181835317121"/>
          <c:h val="0.75851643392506"/>
        </c:manualLayout>
      </c:layout>
      <c:scatterChart>
        <c:scatterStyle val="lineMarker"/>
        <c:varyColors val="0"/>
        <c:ser>
          <c:idx val="0"/>
          <c:order val="0"/>
          <c:tx>
            <c:v>Solar</c:v>
          </c:tx>
          <c:spPr>
            <a:ln w="53975">
              <a:solidFill>
                <a:schemeClr val="accent1"/>
              </a:solidFill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63500" cap="flat" cmpd="sng" algn="ctr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'Solar Consumption - TWh'!$AK$3:$BA$3</c:f>
              <c:numCache>
                <c:formatCode>General</c:formatCode>
                <c:ptCount val="17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</c:numCache>
            </c:numRef>
          </c:xVal>
          <c:yVal>
            <c:numRef>
              <c:f>'Solar Consumption - TWh'!$AK$90:$BA$90</c:f>
              <c:numCache>
                <c:formatCode>[&gt;0.05]0.0;[=0]\-;\^</c:formatCode>
                <c:ptCount val="17"/>
                <c:pt idx="0">
                  <c:v>1.150853936396063</c:v>
                </c:pt>
                <c:pt idx="1">
                  <c:v>1.425708425085241</c:v>
                </c:pt>
                <c:pt idx="2">
                  <c:v>1.807259554912291</c:v>
                </c:pt>
                <c:pt idx="3">
                  <c:v>2.294241983284608</c:v>
                </c:pt>
                <c:pt idx="4">
                  <c:v>3.009475065324434</c:v>
                </c:pt>
                <c:pt idx="5">
                  <c:v>4.229917053360664</c:v>
                </c:pt>
                <c:pt idx="6">
                  <c:v>5.782574850575512</c:v>
                </c:pt>
                <c:pt idx="7">
                  <c:v>7.702112601714519</c:v>
                </c:pt>
                <c:pt idx="8">
                  <c:v>12.59123049676326</c:v>
                </c:pt>
                <c:pt idx="9">
                  <c:v>20.91791860695777</c:v>
                </c:pt>
                <c:pt idx="10">
                  <c:v>33.81625431470319</c:v>
                </c:pt>
                <c:pt idx="11">
                  <c:v>64.69511238378944</c:v>
                </c:pt>
                <c:pt idx="12">
                  <c:v>100.0339073675933</c:v>
                </c:pt>
                <c:pt idx="13">
                  <c:v>137.5611537983899</c:v>
                </c:pt>
                <c:pt idx="14">
                  <c:v>196.3329875161174</c:v>
                </c:pt>
                <c:pt idx="15">
                  <c:v>256.1909288132038</c:v>
                </c:pt>
                <c:pt idx="16">
                  <c:v>333.0524925053244</c:v>
                </c:pt>
              </c:numCache>
            </c:numRef>
          </c:yVal>
          <c:smooth val="0"/>
        </c:ser>
        <c:ser>
          <c:idx val="1"/>
          <c:order val="1"/>
          <c:tx>
            <c:v>Wind</c:v>
          </c:tx>
          <c:spPr>
            <a:ln w="53975">
              <a:solidFill>
                <a:schemeClr val="accent2"/>
              </a:solidFill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63500" cap="flat" cmpd="sng" algn="ctr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'Solar Consumption - TWh'!$AK$3:$BA$3</c:f>
              <c:numCache>
                <c:formatCode>General</c:formatCode>
                <c:ptCount val="17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</c:numCache>
            </c:numRef>
          </c:xVal>
          <c:yVal>
            <c:numRef>
              <c:f>'Wind Consumption - TWh '!$AK$90:$BA$90</c:f>
              <c:numCache>
                <c:formatCode>[&gt;0.05]0.0;[=0]\-;\^</c:formatCode>
                <c:ptCount val="17"/>
                <c:pt idx="0">
                  <c:v>31.50290163342617</c:v>
                </c:pt>
                <c:pt idx="1">
                  <c:v>38.6392824266696</c:v>
                </c:pt>
                <c:pt idx="2">
                  <c:v>52.9792914129619</c:v>
                </c:pt>
                <c:pt idx="3">
                  <c:v>63.39100599781747</c:v>
                </c:pt>
                <c:pt idx="4">
                  <c:v>85.58007667484969</c:v>
                </c:pt>
                <c:pt idx="5">
                  <c:v>104.2193111249231</c:v>
                </c:pt>
                <c:pt idx="6">
                  <c:v>133.0357515167492</c:v>
                </c:pt>
                <c:pt idx="7">
                  <c:v>170.8424246083986</c:v>
                </c:pt>
                <c:pt idx="8">
                  <c:v>219.0594312284305</c:v>
                </c:pt>
                <c:pt idx="9">
                  <c:v>277.8990720070511</c:v>
                </c:pt>
                <c:pt idx="10">
                  <c:v>341.4172769982241</c:v>
                </c:pt>
                <c:pt idx="11">
                  <c:v>436.5405909965058</c:v>
                </c:pt>
                <c:pt idx="12">
                  <c:v>526.8814283830392</c:v>
                </c:pt>
                <c:pt idx="13">
                  <c:v>644.4102387889266</c:v>
                </c:pt>
                <c:pt idx="14">
                  <c:v>709.2977719729985</c:v>
                </c:pt>
                <c:pt idx="15">
                  <c:v>828.0351755945172</c:v>
                </c:pt>
                <c:pt idx="16">
                  <c:v>959.5295060515962</c:v>
                </c:pt>
              </c:numCache>
            </c:numRef>
          </c:yVal>
          <c:smooth val="1"/>
        </c:ser>
        <c:ser>
          <c:idx val="2"/>
          <c:order val="2"/>
          <c:tx>
            <c:v>Other Renewables</c:v>
          </c:tx>
          <c:spPr>
            <a:ln w="50800">
              <a:solidFill>
                <a:schemeClr val="accent3"/>
              </a:solidFill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63500" cap="flat" cmpd="sng" algn="ctr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'Solar Consumption - TWh'!$AK$3:$BA$3</c:f>
              <c:numCache>
                <c:formatCode>General</c:formatCode>
                <c:ptCount val="17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</c:numCache>
            </c:numRef>
          </c:xVal>
          <c:yVal>
            <c:numRef>
              <c:f>'Other renewables -TWh'!$AK$90:$BA$90</c:f>
              <c:numCache>
                <c:formatCode>[&gt;0.05]0.0;[=0]\-;\^</c:formatCode>
                <c:ptCount val="17"/>
                <c:pt idx="0">
                  <c:v>216.5597181781201</c:v>
                </c:pt>
                <c:pt idx="1">
                  <c:v>230.6245601723936</c:v>
                </c:pt>
                <c:pt idx="2">
                  <c:v>259.4001484415026</c:v>
                </c:pt>
                <c:pt idx="3">
                  <c:v>282.5203971622534</c:v>
                </c:pt>
                <c:pt idx="4">
                  <c:v>322.8164104406733</c:v>
                </c:pt>
                <c:pt idx="5">
                  <c:v>363.5851319939191</c:v>
                </c:pt>
                <c:pt idx="6">
                  <c:v>411.8448778576266</c:v>
                </c:pt>
                <c:pt idx="7">
                  <c:v>473.679361332802</c:v>
                </c:pt>
                <c:pt idx="8">
                  <c:v>545.1581609024277</c:v>
                </c:pt>
                <c:pt idx="9">
                  <c:v>635.7873795495385</c:v>
                </c:pt>
                <c:pt idx="10">
                  <c:v>751.7301639310328</c:v>
                </c:pt>
                <c:pt idx="11">
                  <c:v>899.791091374322</c:v>
                </c:pt>
                <c:pt idx="12">
                  <c:v>1054.13782120168</c:v>
                </c:pt>
                <c:pt idx="13">
                  <c:v>1240.714334723242</c:v>
                </c:pt>
                <c:pt idx="14">
                  <c:v>1402.145685498842</c:v>
                </c:pt>
                <c:pt idx="15">
                  <c:v>1620.637050758535</c:v>
                </c:pt>
                <c:pt idx="16">
                  <c:v>1854.248062666568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0477632"/>
        <c:axId val="-1990363856"/>
      </c:scatterChart>
      <c:valAx>
        <c:axId val="-1990477632"/>
        <c:scaling>
          <c:orientation val="minMax"/>
          <c:min val="2000.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90363856"/>
        <c:crosses val="autoZero"/>
        <c:crossBetween val="midCat"/>
      </c:valAx>
      <c:valAx>
        <c:axId val="-1990363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Electricity Produced (TWh)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317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904776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1238200796296"/>
          <c:y val="0.0574965417970503"/>
          <c:w val="0.804586880274358"/>
          <c:h val="0.731453091308479"/>
        </c:manualLayout>
      </c:layout>
      <c:scatterChart>
        <c:scatterStyle val="lineMarker"/>
        <c:varyColors val="0"/>
        <c:ser>
          <c:idx val="0"/>
          <c:order val="0"/>
          <c:tx>
            <c:v>Solar</c:v>
          </c:tx>
          <c:spPr>
            <a:ln w="53975">
              <a:solidFill>
                <a:schemeClr val="accent1"/>
              </a:solidFill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63500" cap="flat" cmpd="sng" algn="ctr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'Solar Consumption - TWh'!$AK$3:$BA$3</c:f>
              <c:numCache>
                <c:formatCode>General</c:formatCode>
                <c:ptCount val="17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</c:numCache>
            </c:numRef>
          </c:xVal>
          <c:yVal>
            <c:numRef>
              <c:f>'Solar Consumption - TWh'!$AK$90:$BA$90</c:f>
              <c:numCache>
                <c:formatCode>[&gt;0.05]0.0;[=0]\-;\^</c:formatCode>
                <c:ptCount val="17"/>
                <c:pt idx="0">
                  <c:v>1.150853936396063</c:v>
                </c:pt>
                <c:pt idx="1">
                  <c:v>1.425708425085241</c:v>
                </c:pt>
                <c:pt idx="2">
                  <c:v>1.807259554912291</c:v>
                </c:pt>
                <c:pt idx="3">
                  <c:v>2.294241983284607</c:v>
                </c:pt>
                <c:pt idx="4">
                  <c:v>3.009475065324434</c:v>
                </c:pt>
                <c:pt idx="5">
                  <c:v>4.229917053360664</c:v>
                </c:pt>
                <c:pt idx="6">
                  <c:v>5.78257485057551</c:v>
                </c:pt>
                <c:pt idx="7">
                  <c:v>7.702112601714519</c:v>
                </c:pt>
                <c:pt idx="8">
                  <c:v>12.59123049676326</c:v>
                </c:pt>
                <c:pt idx="9">
                  <c:v>20.91791860695777</c:v>
                </c:pt>
                <c:pt idx="10">
                  <c:v>33.81625431470319</c:v>
                </c:pt>
                <c:pt idx="11">
                  <c:v>64.69511238378942</c:v>
                </c:pt>
                <c:pt idx="12">
                  <c:v>100.0339073675933</c:v>
                </c:pt>
                <c:pt idx="13">
                  <c:v>137.5611537983899</c:v>
                </c:pt>
                <c:pt idx="14">
                  <c:v>196.3329875161174</c:v>
                </c:pt>
                <c:pt idx="15">
                  <c:v>256.1909288132038</c:v>
                </c:pt>
                <c:pt idx="16">
                  <c:v>333.0524925053244</c:v>
                </c:pt>
              </c:numCache>
            </c:numRef>
          </c:yVal>
          <c:smooth val="0"/>
        </c:ser>
        <c:ser>
          <c:idx val="1"/>
          <c:order val="1"/>
          <c:tx>
            <c:v>Wind</c:v>
          </c:tx>
          <c:spPr>
            <a:ln w="53975">
              <a:solidFill>
                <a:schemeClr val="accent2"/>
              </a:solidFill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63500" cap="flat" cmpd="sng" algn="ctr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'Solar Consumption - TWh'!$AK$3:$BA$3</c:f>
              <c:numCache>
                <c:formatCode>General</c:formatCode>
                <c:ptCount val="17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</c:numCache>
            </c:numRef>
          </c:xVal>
          <c:yVal>
            <c:numRef>
              <c:f>'Wind Consumption - TWh '!$AK$90:$BA$90</c:f>
              <c:numCache>
                <c:formatCode>[&gt;0.05]0.0;[=0]\-;\^</c:formatCode>
                <c:ptCount val="17"/>
                <c:pt idx="0">
                  <c:v>31.50290163342617</c:v>
                </c:pt>
                <c:pt idx="1">
                  <c:v>38.6392824266696</c:v>
                </c:pt>
                <c:pt idx="2">
                  <c:v>52.9792914129619</c:v>
                </c:pt>
                <c:pt idx="3">
                  <c:v>63.39100599781747</c:v>
                </c:pt>
                <c:pt idx="4">
                  <c:v>85.58007667484968</c:v>
                </c:pt>
                <c:pt idx="5">
                  <c:v>104.2193111249231</c:v>
                </c:pt>
                <c:pt idx="6">
                  <c:v>133.0357515167492</c:v>
                </c:pt>
                <c:pt idx="7">
                  <c:v>170.8424246083986</c:v>
                </c:pt>
                <c:pt idx="8">
                  <c:v>219.0594312284305</c:v>
                </c:pt>
                <c:pt idx="9">
                  <c:v>277.8990720070511</c:v>
                </c:pt>
                <c:pt idx="10">
                  <c:v>341.417276998224</c:v>
                </c:pt>
                <c:pt idx="11">
                  <c:v>436.5405909965058</c:v>
                </c:pt>
                <c:pt idx="12">
                  <c:v>526.8814283830391</c:v>
                </c:pt>
                <c:pt idx="13">
                  <c:v>644.4102387889264</c:v>
                </c:pt>
                <c:pt idx="14">
                  <c:v>709.2977719729985</c:v>
                </c:pt>
                <c:pt idx="15">
                  <c:v>828.0351755945172</c:v>
                </c:pt>
                <c:pt idx="16">
                  <c:v>959.5295060515962</c:v>
                </c:pt>
              </c:numCache>
            </c:numRef>
          </c:yVal>
          <c:smooth val="1"/>
        </c:ser>
        <c:ser>
          <c:idx val="2"/>
          <c:order val="2"/>
          <c:tx>
            <c:v>Other Renewables</c:v>
          </c:tx>
          <c:spPr>
            <a:ln w="50800">
              <a:solidFill>
                <a:schemeClr val="accent3"/>
              </a:solidFill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63500" cap="flat" cmpd="sng" algn="ctr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'Solar Consumption - TWh'!$AK$3:$BA$3</c:f>
              <c:numCache>
                <c:formatCode>General</c:formatCode>
                <c:ptCount val="17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</c:numCache>
            </c:numRef>
          </c:xVal>
          <c:yVal>
            <c:numRef>
              <c:f>'Other renewables -TWh'!$AK$90:$BA$90</c:f>
              <c:numCache>
                <c:formatCode>[&gt;0.05]0.0;[=0]\-;\^</c:formatCode>
                <c:ptCount val="17"/>
                <c:pt idx="0">
                  <c:v>216.5597181781201</c:v>
                </c:pt>
                <c:pt idx="1">
                  <c:v>230.6245601723936</c:v>
                </c:pt>
                <c:pt idx="2">
                  <c:v>259.4001484415025</c:v>
                </c:pt>
                <c:pt idx="3">
                  <c:v>282.5203971622533</c:v>
                </c:pt>
                <c:pt idx="4">
                  <c:v>322.8164104406732</c:v>
                </c:pt>
                <c:pt idx="5">
                  <c:v>363.585131993919</c:v>
                </c:pt>
                <c:pt idx="6">
                  <c:v>411.8448778576266</c:v>
                </c:pt>
                <c:pt idx="7">
                  <c:v>473.679361332802</c:v>
                </c:pt>
                <c:pt idx="8">
                  <c:v>545.1581609024277</c:v>
                </c:pt>
                <c:pt idx="9">
                  <c:v>635.7873795495386</c:v>
                </c:pt>
                <c:pt idx="10">
                  <c:v>751.7301639310328</c:v>
                </c:pt>
                <c:pt idx="11">
                  <c:v>899.791091374322</c:v>
                </c:pt>
                <c:pt idx="12">
                  <c:v>1054.13782120168</c:v>
                </c:pt>
                <c:pt idx="13">
                  <c:v>1240.714334723242</c:v>
                </c:pt>
                <c:pt idx="14">
                  <c:v>1402.145685498842</c:v>
                </c:pt>
                <c:pt idx="15">
                  <c:v>1620.637050758535</c:v>
                </c:pt>
                <c:pt idx="16">
                  <c:v>1854.248062666568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04024880"/>
        <c:axId val="-1904021760"/>
      </c:scatterChart>
      <c:valAx>
        <c:axId val="-1904024880"/>
        <c:scaling>
          <c:orientation val="minMax"/>
          <c:max val="2040.0"/>
          <c:min val="2000.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021760"/>
        <c:crosses val="autoZero"/>
        <c:crossBetween val="midCat"/>
      </c:valAx>
      <c:valAx>
        <c:axId val="-1904021760"/>
        <c:scaling>
          <c:logBase val="10.0"/>
          <c:orientation val="minMax"/>
          <c:max val="100000.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Electricity Produced (TWh)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317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040248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600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600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0.72197</cdr:x>
      <cdr:y>0.73321</cdr:y>
    </cdr:from>
    <cdr:to>
      <cdr:x>1</cdr:x>
      <cdr:y>0.82128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264064" y="4612393"/>
          <a:ext cx="2412291" cy="553998"/>
        </a:xfrm>
        <a:prstGeom xmlns:a="http://schemas.openxmlformats.org/drawingml/2006/main" prst="rect">
          <a:avLst/>
        </a:prstGeom>
        <a:gradFill xmlns:a="http://schemas.openxmlformats.org/drawingml/2006/main">
          <a:gsLst>
            <a:gs pos="0">
              <a:schemeClr val="accent3"/>
            </a:gs>
            <a:gs pos="100000">
              <a:schemeClr val="accent3">
                <a:lumMod val="20000"/>
                <a:lumOff val="80000"/>
              </a:schemeClr>
            </a:gs>
          </a:gsLst>
        </a:gra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tIns="91440" bIns="91440" rtlCol="0" anchor="ctr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dirty="0" smtClean="0">
              <a:solidFill>
                <a:srgbClr val="800000"/>
              </a:solidFill>
              <a:cs typeface="Arial"/>
            </a:rPr>
            <a:t>Total 3.19 CMO</a:t>
          </a:r>
          <a:endParaRPr lang="en-US" sz="2400" dirty="0">
            <a:solidFill>
              <a:srgbClr val="800000"/>
            </a:solidFill>
            <a:cs typeface="Arial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0.17352</cdr:x>
      <cdr:y>0.64877</cdr:y>
    </cdr:from>
    <cdr:to>
      <cdr:x>0.28463</cdr:x>
      <cdr:y>0.69616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7989" y="3197377"/>
          <a:ext cx="914400" cy="2335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 smtClean="0"/>
            <a:t>Mozambique</a:t>
          </a:r>
          <a:endParaRPr lang="en-US" sz="1200" dirty="0"/>
        </a:p>
      </cdr:txBody>
    </cdr:sp>
  </cdr:relSizeAnchor>
  <cdr:relSizeAnchor xmlns:cdr="http://schemas.openxmlformats.org/drawingml/2006/chartDrawing">
    <cdr:from>
      <cdr:x>0.21185</cdr:x>
      <cdr:y>0.11306</cdr:y>
    </cdr:from>
    <cdr:to>
      <cdr:x>0.32296</cdr:x>
      <cdr:y>0.16046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43419" y="557203"/>
          <a:ext cx="914400" cy="2335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 smtClean="0"/>
            <a:t>Uruguay</a:t>
          </a:r>
          <a:endParaRPr lang="en-US" sz="1200" dirty="0"/>
        </a:p>
      </cdr:txBody>
    </cdr:sp>
  </cdr:relSizeAnchor>
  <cdr:relSizeAnchor xmlns:cdr="http://schemas.openxmlformats.org/drawingml/2006/chartDrawing">
    <cdr:from>
      <cdr:x>0.18575</cdr:x>
      <cdr:y>0.41585</cdr:y>
    </cdr:from>
    <cdr:to>
      <cdr:x>0.24981</cdr:x>
      <cdr:y>0.46481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28612" y="2049461"/>
          <a:ext cx="527200" cy="241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 smtClean="0"/>
            <a:t>India</a:t>
          </a:r>
          <a:endParaRPr lang="en-US" sz="1200" dirty="0"/>
        </a:p>
      </cdr:txBody>
    </cdr:sp>
  </cdr:relSizeAnchor>
  <cdr:relSizeAnchor xmlns:cdr="http://schemas.openxmlformats.org/drawingml/2006/chartDrawing">
    <cdr:from>
      <cdr:x>0.42337</cdr:x>
      <cdr:y>0.21854</cdr:y>
    </cdr:from>
    <cdr:to>
      <cdr:x>0.53448</cdr:x>
      <cdr:y>0.26594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484194" y="1077049"/>
          <a:ext cx="914400" cy="2335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 smtClean="0"/>
            <a:t>Malaysia</a:t>
          </a:r>
          <a:endParaRPr lang="en-US" sz="1200" dirty="0"/>
        </a:p>
      </cdr:txBody>
    </cdr:sp>
  </cdr:relSizeAnchor>
  <cdr:relSizeAnchor xmlns:cdr="http://schemas.openxmlformats.org/drawingml/2006/chartDrawing">
    <cdr:from>
      <cdr:x>0.20817</cdr:x>
      <cdr:y>0.51656</cdr:y>
    </cdr:from>
    <cdr:to>
      <cdr:x>0.30459</cdr:x>
      <cdr:y>0.56552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713154" y="2545820"/>
          <a:ext cx="793508" cy="241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en-US" sz="1200" dirty="0" smtClean="0"/>
            <a:t>Zimbabwe</a:t>
          </a:r>
          <a:endParaRPr lang="en-US" sz="1200" dirty="0"/>
        </a:p>
      </cdr:txBody>
    </cdr:sp>
  </cdr:relSizeAnchor>
  <cdr:relSizeAnchor xmlns:cdr="http://schemas.openxmlformats.org/drawingml/2006/chartDrawing">
    <cdr:from>
      <cdr:x>0.46393</cdr:x>
      <cdr:y>0.35765</cdr:y>
    </cdr:from>
    <cdr:to>
      <cdr:x>0.56035</cdr:x>
      <cdr:y>0.40661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817937" y="1762655"/>
          <a:ext cx="793508" cy="241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en-US" sz="1200" dirty="0" smtClean="0"/>
            <a:t>South Africa</a:t>
          </a:r>
          <a:endParaRPr lang="en-US" sz="1200" dirty="0"/>
        </a:p>
      </cdr:txBody>
    </cdr:sp>
  </cdr:relSizeAnchor>
  <cdr:relSizeAnchor xmlns:cdr="http://schemas.openxmlformats.org/drawingml/2006/chartDrawing">
    <cdr:from>
      <cdr:x>0.44309</cdr:x>
      <cdr:y>0.02266</cdr:y>
    </cdr:from>
    <cdr:to>
      <cdr:x>0.53952</cdr:x>
      <cdr:y>0.07162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646487" y="111654"/>
          <a:ext cx="793508" cy="241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en-US" sz="1200" dirty="0" smtClean="0"/>
            <a:t>Hong Kong</a:t>
          </a:r>
          <a:endParaRPr lang="en-US" sz="1200" dirty="0"/>
        </a:p>
      </cdr:txBody>
    </cdr:sp>
  </cdr:relSizeAnchor>
  <cdr:relSizeAnchor xmlns:cdr="http://schemas.openxmlformats.org/drawingml/2006/chartDrawing">
    <cdr:from>
      <cdr:x>0.73167</cdr:x>
      <cdr:y>0.01321</cdr:y>
    </cdr:from>
    <cdr:to>
      <cdr:x>0.8281</cdr:x>
      <cdr:y>0.06217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6021387" y="65088"/>
          <a:ext cx="793508" cy="241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en-US" sz="1200" dirty="0" smtClean="0"/>
            <a:t>France</a:t>
          </a:r>
          <a:endParaRPr lang="en-US" sz="1200" dirty="0"/>
        </a:p>
      </cdr:txBody>
    </cdr:sp>
  </cdr:relSizeAnchor>
  <cdr:relSizeAnchor xmlns:cdr="http://schemas.openxmlformats.org/drawingml/2006/chartDrawing">
    <cdr:from>
      <cdr:x>0.91843</cdr:x>
      <cdr:y>0.0641</cdr:y>
    </cdr:from>
    <cdr:to>
      <cdr:x>0.9946</cdr:x>
      <cdr:y>0.11306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7558330" y="315916"/>
          <a:ext cx="626820" cy="241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en-US" sz="1200" dirty="0" smtClean="0"/>
            <a:t>Norway</a:t>
          </a:r>
          <a:endParaRPr lang="en-US" sz="1200" dirty="0"/>
        </a:p>
      </cdr:txBody>
    </cdr:sp>
  </cdr:relSizeAnchor>
  <cdr:relSizeAnchor xmlns:cdr="http://schemas.openxmlformats.org/drawingml/2006/chartDrawing">
    <cdr:from>
      <cdr:x>0.87289</cdr:x>
      <cdr:y>0.22215</cdr:y>
    </cdr:from>
    <cdr:to>
      <cdr:x>0.96931</cdr:x>
      <cdr:y>0.27111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7183558" y="1094847"/>
          <a:ext cx="793508" cy="241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en-US" sz="1200" dirty="0" smtClean="0"/>
            <a:t>Saudi Arabia</a:t>
          </a:r>
          <a:endParaRPr lang="en-US" sz="1200" dirty="0"/>
        </a:p>
      </cdr:txBody>
    </cdr:sp>
  </cdr:relSizeAnchor>
  <cdr:relSizeAnchor xmlns:cdr="http://schemas.openxmlformats.org/drawingml/2006/chartDrawing">
    <cdr:from>
      <cdr:x>0.70467</cdr:x>
      <cdr:y>0.15064</cdr:y>
    </cdr:from>
    <cdr:to>
      <cdr:x>0.9224</cdr:x>
      <cdr:y>0.19681</cdr:y>
    </cdr:to>
    <cdr:pic>
      <cdr:nvPicPr>
        <cdr:cNvPr id="1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99136" y="742426"/>
          <a:ext cx="1791845" cy="22753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0.71933</cdr:x>
      <cdr:y>0.24062</cdr:y>
    </cdr:from>
    <cdr:to>
      <cdr:x>0.87519</cdr:x>
      <cdr:y>0.29863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5919787" y="1185863"/>
          <a:ext cx="1282666" cy="2858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 smtClean="0"/>
            <a:t>Russian Federation</a:t>
          </a:r>
          <a:endParaRPr lang="en-US" sz="1200" dirty="0"/>
        </a:p>
      </cdr:txBody>
    </cdr:sp>
  </cdr:relSizeAnchor>
  <cdr:relSizeAnchor xmlns:cdr="http://schemas.openxmlformats.org/drawingml/2006/chartDrawing">
    <cdr:from>
      <cdr:x>0.60089</cdr:x>
      <cdr:y>0.32865</cdr:y>
    </cdr:from>
    <cdr:to>
      <cdr:x>0.75675</cdr:x>
      <cdr:y>0.38666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4945062" y="1619707"/>
          <a:ext cx="1282666" cy="2858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 smtClean="0"/>
            <a:t>Turkmenistan</a:t>
          </a:r>
          <a:endParaRPr lang="en-US" sz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1D716-24D4-5E4E-A8C1-F953489EDBB1}" type="datetimeFigureOut">
              <a:rPr lang="en-US" smtClean="0"/>
              <a:pPr/>
              <a:t>8/14/17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5B831-52CE-EF42-8EE7-75F6221E43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32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-65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65" charset="0"/>
              </a:defRPr>
            </a:lvl1pPr>
          </a:lstStyle>
          <a:p>
            <a:fld id="{EDD8B026-26FF-7545-AB19-912D0D0B60BD}" type="datetimeFigureOut">
              <a:rPr lang="en-US"/>
              <a:pPr/>
              <a:t>8/14/17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-65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65" charset="0"/>
              </a:defRPr>
            </a:lvl1pPr>
          </a:lstStyle>
          <a:p>
            <a:fld id="{0FE6934C-9CFB-7B48-A6D0-7C600C119A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969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77F6F1-2E06-BA41-9FEC-DE5F04FF980F}" type="slidenum">
              <a:rPr lang="en-US">
                <a:latin typeface="Arial" pitchFamily="-65" charset="0"/>
              </a:rPr>
              <a:pPr/>
              <a:t>1</a:t>
            </a:fld>
            <a:endParaRPr lang="en-US">
              <a:latin typeface="Arial" pitchFamily="-65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474254">
              <a:defRPr/>
            </a:pPr>
            <a:r>
              <a:rPr lang="en-US" baseline="0" dirty="0" smtClean="0">
                <a:latin typeface="Arial" pitchFamily="-65" charset="0"/>
              </a:rPr>
              <a:t>Thank you; Show of hands</a:t>
            </a:r>
          </a:p>
        </p:txBody>
      </p:sp>
    </p:spTree>
    <p:extLst>
      <p:ext uri="{BB962C8B-B14F-4D97-AF65-F5344CB8AC3E}">
        <p14:creationId xmlns:p14="http://schemas.microsoft.com/office/powerpoint/2010/main" val="326864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6934C-9CFB-7B48-A6D0-7C600C119AB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76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C0D0A9-DD1C-434A-9AD7-5261CEC1433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5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CAISO's  (California Independent</a:t>
            </a:r>
            <a:r>
              <a:rPr lang="en-US" baseline="0" dirty="0" smtClean="0"/>
              <a:t> System Operator) </a:t>
            </a:r>
            <a:r>
              <a:rPr lang="en-US" dirty="0" smtClean="0"/>
              <a:t>minimum non-</a:t>
            </a:r>
            <a:r>
              <a:rPr lang="en-US" dirty="0" err="1" smtClean="0"/>
              <a:t>dispatchable</a:t>
            </a:r>
            <a:r>
              <a:rPr lang="en-US" dirty="0" smtClean="0"/>
              <a:t> power production is about 15,000 MW - meaning the power grid's online generators cannot produce less than 15,000 MW at any one time.  If solar installations are increased, we run the risk of </a:t>
            </a:r>
            <a:r>
              <a:rPr lang="en-US" dirty="0" err="1" smtClean="0"/>
              <a:t>overgeneration</a:t>
            </a:r>
            <a:r>
              <a:rPr lang="en-US" dirty="0" smtClean="0"/>
              <a:t>.  Need Storage on the order of several </a:t>
            </a:r>
            <a:r>
              <a:rPr lang="en-US" dirty="0" err="1" smtClean="0"/>
              <a:t>GWh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6934C-9CFB-7B48-A6D0-7C600C119AB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0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ALARA: As Low as Reasonably Achievable</a:t>
            </a:r>
          </a:p>
          <a:p>
            <a:r>
              <a:rPr lang="en-US" dirty="0" smtClean="0"/>
              <a:t>AHARS: As High as Reasonably Safe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6934C-9CFB-7B48-A6D0-7C600C119AB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87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Alvin Weinberg</a:t>
            </a:r>
            <a:r>
              <a:rPr lang="en-US" baseline="0" dirty="0" smtClean="0"/>
              <a:t> warned of safety concerns of light water reactors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6934C-9CFB-7B48-A6D0-7C600C119AB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27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069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B0E63-A3C1-4316-BD06-4DECB2432030}" type="slidenum">
              <a:rPr lang="en-US" smtClean="0">
                <a:latin typeface="Arial" charset="0"/>
                <a:cs typeface="Arial" charset="0"/>
              </a:rPr>
              <a:pPr/>
              <a:t>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85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DC3AAC-9012-4A5B-A9AC-2F529C934AF5}" type="slidenum">
              <a:rPr lang="en-US" smtClean="0">
                <a:latin typeface="Arial" charset="0"/>
                <a:cs typeface="Arial" charset="0"/>
              </a:rPr>
              <a:pPr/>
              <a:t>3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z="1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24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891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1000</a:t>
            </a:r>
            <a:r>
              <a:rPr lang="en-US" baseline="0" dirty="0" smtClean="0"/>
              <a:t> GO/cap/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needed to achieve 0.9 on HDI and stabilize population growth.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6934C-9CFB-7B48-A6D0-7C600C119AB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32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6934C-9CFB-7B48-A6D0-7C600C119AB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67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Wind plus solar increase 2.5X during Bush years, and another 2.5X during Obama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6934C-9CFB-7B48-A6D0-7C600C119AB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16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-65" charset="0"/>
              </a:rPr>
              <a:t>An</a:t>
            </a:r>
            <a:r>
              <a:rPr lang="en-US" baseline="0" dirty="0" smtClean="0">
                <a:latin typeface="Arial" pitchFamily="-65" charset="0"/>
              </a:rPr>
              <a:t> alternative that should not be dismissed out of hand, but considered in light of risks posed by others</a:t>
            </a:r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646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855D272-2CCA-314B-8890-70C4F7319830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3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382588" y="2436556"/>
            <a:ext cx="82296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>
            <a:off x="4513263" y="1"/>
            <a:ext cx="1405466" cy="412749"/>
          </a:xfrm>
          <a:prstGeom prst="rect">
            <a:avLst/>
          </a:prstGeom>
          <a:solidFill>
            <a:srgbClr val="E8A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6034088" y="1"/>
            <a:ext cx="3109911" cy="412749"/>
          </a:xfrm>
          <a:prstGeom prst="rect">
            <a:avLst/>
          </a:prstGeom>
          <a:solidFill>
            <a:srgbClr val="7690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387850" cy="409575"/>
          </a:xfrm>
          <a:prstGeom prst="rect">
            <a:avLst/>
          </a:prstGeom>
          <a:solidFill>
            <a:srgbClr val="7171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44577C"/>
              </a:buClr>
              <a:defRPr>
                <a:solidFill>
                  <a:srgbClr val="000000"/>
                </a:solidFill>
              </a:defRPr>
            </a:lvl1pPr>
            <a:lvl2pPr>
              <a:buClr>
                <a:srgbClr val="44577C"/>
              </a:buClr>
              <a:defRPr>
                <a:solidFill>
                  <a:srgbClr val="000000"/>
                </a:solidFill>
              </a:defRPr>
            </a:lvl2pPr>
            <a:lvl3pPr>
              <a:buClr>
                <a:srgbClr val="44577C"/>
              </a:buClr>
              <a:defRPr>
                <a:solidFill>
                  <a:srgbClr val="000000"/>
                </a:solidFill>
              </a:defRPr>
            </a:lvl3pPr>
            <a:lvl4pPr>
              <a:buClr>
                <a:srgbClr val="44577C"/>
              </a:buClr>
              <a:defRPr>
                <a:solidFill>
                  <a:srgbClr val="000000"/>
                </a:solidFill>
              </a:defRPr>
            </a:lvl4pPr>
            <a:lvl5pPr>
              <a:buClr>
                <a:srgbClr val="44577C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86FE33-7CC4-FA4C-BF26-2AD52AA43E2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4509030" y="0"/>
            <a:ext cx="1405466" cy="407988"/>
          </a:xfrm>
          <a:prstGeom prst="rect">
            <a:avLst/>
          </a:prstGeom>
          <a:solidFill>
            <a:srgbClr val="E8A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034088" y="0"/>
            <a:ext cx="3109911" cy="407988"/>
          </a:xfrm>
          <a:prstGeom prst="rect">
            <a:avLst/>
          </a:prstGeom>
          <a:solidFill>
            <a:srgbClr val="7690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4379310" cy="407988"/>
          </a:xfrm>
          <a:prstGeom prst="rect">
            <a:avLst/>
          </a:prstGeom>
          <a:solidFill>
            <a:srgbClr val="0A41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44577C"/>
              </a:buClr>
              <a:defRPr>
                <a:solidFill>
                  <a:srgbClr val="000000"/>
                </a:solidFill>
              </a:defRPr>
            </a:lvl1pPr>
            <a:lvl2pPr>
              <a:buClr>
                <a:srgbClr val="44577C"/>
              </a:buClr>
              <a:defRPr>
                <a:solidFill>
                  <a:srgbClr val="000000"/>
                </a:solidFill>
              </a:defRPr>
            </a:lvl2pPr>
            <a:lvl3pPr>
              <a:buClr>
                <a:srgbClr val="44577C"/>
              </a:buClr>
              <a:defRPr>
                <a:solidFill>
                  <a:srgbClr val="000000"/>
                </a:solidFill>
              </a:defRPr>
            </a:lvl3pPr>
            <a:lvl4pPr>
              <a:buClr>
                <a:srgbClr val="44577C"/>
              </a:buClr>
              <a:defRPr>
                <a:solidFill>
                  <a:srgbClr val="000000"/>
                </a:solidFill>
              </a:defRPr>
            </a:lvl4pPr>
            <a:lvl5pPr>
              <a:buClr>
                <a:srgbClr val="44577C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86FE33-7CC4-FA4C-BF26-2AD52AA43E2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509030" y="0"/>
            <a:ext cx="1405466" cy="407988"/>
          </a:xfrm>
          <a:prstGeom prst="rect">
            <a:avLst/>
          </a:prstGeom>
          <a:solidFill>
            <a:srgbClr val="E8A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034088" y="0"/>
            <a:ext cx="3109911" cy="407988"/>
          </a:xfrm>
          <a:prstGeom prst="rect">
            <a:avLst/>
          </a:prstGeom>
          <a:solidFill>
            <a:srgbClr val="7690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4379310" cy="407988"/>
          </a:xfrm>
          <a:prstGeom prst="rect">
            <a:avLst/>
          </a:prstGeom>
          <a:solidFill>
            <a:srgbClr val="0A41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2250" y="1600200"/>
            <a:ext cx="4038600" cy="452596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250" y="1600200"/>
            <a:ext cx="4038600" cy="452596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2D4E545-8550-1F4C-87FE-68D69155DA6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509030" y="0"/>
            <a:ext cx="1405466" cy="407988"/>
          </a:xfrm>
          <a:prstGeom prst="rect">
            <a:avLst/>
          </a:prstGeom>
          <a:solidFill>
            <a:srgbClr val="E8A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034088" y="0"/>
            <a:ext cx="3109911" cy="407988"/>
          </a:xfrm>
          <a:prstGeom prst="rect">
            <a:avLst/>
          </a:prstGeom>
          <a:solidFill>
            <a:srgbClr val="7690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4379310" cy="407988"/>
          </a:xfrm>
          <a:prstGeom prst="rect">
            <a:avLst/>
          </a:prstGeom>
          <a:solidFill>
            <a:srgbClr val="0A41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05E294-9D3F-AF49-9CD2-D723A19B1CE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09030" y="0"/>
            <a:ext cx="1405466" cy="407988"/>
          </a:xfrm>
          <a:prstGeom prst="rect">
            <a:avLst/>
          </a:prstGeom>
          <a:solidFill>
            <a:srgbClr val="E8A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034088" y="0"/>
            <a:ext cx="3109911" cy="407988"/>
          </a:xfrm>
          <a:prstGeom prst="rect">
            <a:avLst/>
          </a:prstGeom>
          <a:solidFill>
            <a:srgbClr val="7690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4379310" cy="407988"/>
          </a:xfrm>
          <a:prstGeom prst="rect">
            <a:avLst/>
          </a:prstGeom>
          <a:solidFill>
            <a:srgbClr val="0A41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C14899-6511-1B40-B675-C28D8AF1315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509030" y="0"/>
            <a:ext cx="1405466" cy="407988"/>
          </a:xfrm>
          <a:prstGeom prst="rect">
            <a:avLst/>
          </a:prstGeom>
          <a:solidFill>
            <a:srgbClr val="E8A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034088" y="0"/>
            <a:ext cx="3109911" cy="407988"/>
          </a:xfrm>
          <a:prstGeom prst="rect">
            <a:avLst/>
          </a:prstGeom>
          <a:solidFill>
            <a:srgbClr val="7690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4379310" cy="407988"/>
          </a:xfrm>
          <a:prstGeom prst="rect">
            <a:avLst/>
          </a:prstGeom>
          <a:solidFill>
            <a:srgbClr val="0A41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339054" y="0"/>
            <a:ext cx="2812380" cy="1538936"/>
          </a:xfrm>
          <a:prstGeom prst="rect">
            <a:avLst/>
          </a:prstGeom>
          <a:solidFill>
            <a:srgbClr val="0A4191"/>
          </a:solidFill>
        </p:spPr>
      </p:pic>
      <p:pic>
        <p:nvPicPr>
          <p:cNvPr id="5" name="Picture 7" descr="SRIlogoWhite.gif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23038" y="779463"/>
            <a:ext cx="6572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396606" y="1462781"/>
            <a:ext cx="6273384" cy="519001"/>
          </a:xfrm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3200">
                <a:solidFill>
                  <a:srgbClr val="1E56A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340930" y="1534709"/>
            <a:ext cx="2803070" cy="377297"/>
          </a:xfrm>
          <a:prstGeom prst="rect">
            <a:avLst/>
          </a:prstGeom>
          <a:solidFill>
            <a:srgbClr val="7690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451943" y="2142392"/>
            <a:ext cx="2534051" cy="4576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  <a:spcBef>
                <a:spcPts val="0"/>
              </a:spcBef>
            </a:pPr>
            <a:r>
              <a:rPr lang="en-US" sz="1400" i="1" dirty="0" smtClean="0">
                <a:solidFill>
                  <a:srgbClr val="000000"/>
                </a:solidFill>
                <a:latin typeface="Calibri"/>
                <a:cs typeface="Calibri"/>
              </a:rPr>
              <a:t>Headquarters: Silicon Valley</a:t>
            </a:r>
          </a:p>
          <a:p>
            <a:pPr>
              <a:lnSpc>
                <a:spcPts val="800"/>
              </a:lnSpc>
              <a:spcBef>
                <a:spcPts val="0"/>
              </a:spcBef>
            </a:pPr>
            <a:endParaRPr lang="en-US" sz="1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ts val="1400"/>
              </a:lnSpc>
              <a:spcBef>
                <a:spcPts val="0"/>
              </a:spcBef>
            </a:pPr>
            <a:r>
              <a:rPr lang="en-US" sz="1200" b="1" dirty="0" smtClean="0">
                <a:solidFill>
                  <a:srgbClr val="000000"/>
                </a:solidFill>
                <a:latin typeface="Calibri"/>
                <a:cs typeface="Calibri"/>
              </a:rPr>
              <a:t>SRI International</a:t>
            </a:r>
          </a:p>
          <a:p>
            <a:pPr>
              <a:lnSpc>
                <a:spcPts val="14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333 Ravenswood Avenue</a:t>
            </a:r>
          </a:p>
          <a:p>
            <a:pPr>
              <a:lnSpc>
                <a:spcPts val="14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Menlo Park, CA 94025-3493</a:t>
            </a:r>
          </a:p>
          <a:p>
            <a:pPr>
              <a:lnSpc>
                <a:spcPts val="14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650.859.2000</a:t>
            </a:r>
            <a:b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endParaRPr lang="en-US" sz="1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ts val="1400"/>
              </a:lnSpc>
              <a:spcBef>
                <a:spcPts val="0"/>
              </a:spcBef>
            </a:pPr>
            <a:endParaRPr lang="en-US" sz="1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ts val="800"/>
              </a:lnSpc>
              <a:spcBef>
                <a:spcPts val="0"/>
              </a:spcBef>
            </a:pPr>
            <a:r>
              <a:rPr lang="en-US" sz="1400" i="1" dirty="0" smtClean="0">
                <a:solidFill>
                  <a:srgbClr val="000000"/>
                </a:solidFill>
                <a:latin typeface="Calibri"/>
                <a:cs typeface="Calibri"/>
              </a:rPr>
              <a:t>Washington, D.C. </a:t>
            </a:r>
          </a:p>
          <a:p>
            <a:pPr>
              <a:lnSpc>
                <a:spcPts val="800"/>
              </a:lnSpc>
              <a:spcBef>
                <a:spcPts val="0"/>
              </a:spcBef>
            </a:pPr>
            <a:endParaRPr lang="en-US" sz="800" i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ts val="1400"/>
              </a:lnSpc>
              <a:spcBef>
                <a:spcPts val="0"/>
              </a:spcBef>
            </a:pPr>
            <a:r>
              <a:rPr lang="en-US" sz="1200" b="1" dirty="0" smtClean="0">
                <a:solidFill>
                  <a:srgbClr val="000000"/>
                </a:solidFill>
                <a:latin typeface="Calibri"/>
                <a:cs typeface="Calibri"/>
              </a:rPr>
              <a:t>SRI International</a:t>
            </a:r>
          </a:p>
          <a:p>
            <a:pPr>
              <a:lnSpc>
                <a:spcPts val="14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1100 Wilson Blvd., Suite 2800</a:t>
            </a:r>
          </a:p>
          <a:p>
            <a:pPr>
              <a:lnSpc>
                <a:spcPts val="14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Arlington, VA 22209-3915</a:t>
            </a:r>
          </a:p>
          <a:p>
            <a:pPr>
              <a:lnSpc>
                <a:spcPts val="14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703.524.2053</a:t>
            </a:r>
          </a:p>
          <a:p>
            <a:pPr>
              <a:lnSpc>
                <a:spcPts val="14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endParaRPr lang="en-US" sz="1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ts val="800"/>
              </a:lnSpc>
              <a:spcBef>
                <a:spcPts val="0"/>
              </a:spcBef>
            </a:pPr>
            <a:r>
              <a:rPr lang="en-US" sz="1400" i="1" dirty="0" smtClean="0">
                <a:solidFill>
                  <a:srgbClr val="000000"/>
                </a:solidFill>
                <a:latin typeface="Calibri"/>
                <a:cs typeface="Calibri"/>
              </a:rPr>
              <a:t>Princeton, New Jersey</a:t>
            </a:r>
          </a:p>
          <a:p>
            <a:pPr>
              <a:lnSpc>
                <a:spcPts val="800"/>
              </a:lnSpc>
              <a:spcBef>
                <a:spcPts val="0"/>
              </a:spcBef>
            </a:pPr>
            <a:endParaRPr lang="en-US" sz="800" i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ts val="1400"/>
              </a:lnSpc>
              <a:spcBef>
                <a:spcPts val="0"/>
              </a:spcBef>
            </a:pPr>
            <a:r>
              <a:rPr lang="en-US" sz="1200" b="1" dirty="0" smtClean="0">
                <a:solidFill>
                  <a:srgbClr val="000000"/>
                </a:solidFill>
                <a:latin typeface="Calibri"/>
                <a:cs typeface="Calibri"/>
              </a:rPr>
              <a:t>SRI International Sarnoff</a:t>
            </a:r>
          </a:p>
          <a:p>
            <a:pPr>
              <a:lnSpc>
                <a:spcPts val="14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201 Washington Road</a:t>
            </a:r>
          </a:p>
          <a:p>
            <a:pPr>
              <a:lnSpc>
                <a:spcPts val="14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Princeton, NJ 08540</a:t>
            </a:r>
          </a:p>
          <a:p>
            <a:pPr>
              <a:lnSpc>
                <a:spcPts val="1400"/>
              </a:lnSpc>
              <a:spcBef>
                <a:spcPts val="0"/>
              </a:spcBef>
            </a:pP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609.734.2553</a:t>
            </a:r>
          </a:p>
          <a:p>
            <a:pPr>
              <a:lnSpc>
                <a:spcPts val="1400"/>
              </a:lnSpc>
              <a:spcBef>
                <a:spcPts val="0"/>
              </a:spcBef>
            </a:pPr>
            <a:endParaRPr lang="en-US" sz="1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ts val="1400"/>
              </a:lnSpc>
              <a:spcBef>
                <a:spcPts val="0"/>
              </a:spcBef>
            </a:pPr>
            <a:r>
              <a:rPr lang="en-US" sz="1400" i="1" kern="1200" dirty="0" smtClean="0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Additional U.S. and </a:t>
            </a:r>
            <a:br>
              <a:rPr lang="en-US" sz="1400" i="1" kern="1200" dirty="0" smtClean="0">
                <a:solidFill>
                  <a:srgbClr val="000000"/>
                </a:solidFill>
                <a:latin typeface="Calibri"/>
                <a:ea typeface="+mn-ea"/>
                <a:cs typeface="Calibri"/>
              </a:rPr>
            </a:br>
            <a:r>
              <a:rPr lang="en-US" sz="1400" i="1" kern="1200" dirty="0" smtClean="0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international locations</a:t>
            </a:r>
            <a:endParaRPr lang="en-US" sz="1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ts val="1400"/>
              </a:lnSpc>
              <a:spcBef>
                <a:spcPts val="0"/>
              </a:spcBef>
            </a:pPr>
            <a:endParaRPr lang="en-US" sz="12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ts val="1400"/>
              </a:lnSpc>
              <a:spcBef>
                <a:spcPts val="0"/>
              </a:spcBef>
            </a:pPr>
            <a:r>
              <a:rPr lang="en-US" sz="1400" b="1" dirty="0" smtClean="0">
                <a:solidFill>
                  <a:srgbClr val="000000"/>
                </a:solidFill>
                <a:latin typeface="Calibri"/>
                <a:cs typeface="Calibri"/>
              </a:rPr>
              <a:t>www.sri.com</a:t>
            </a:r>
            <a:endParaRPr lang="en-US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52600"/>
            <a:ext cx="9144000" cy="1066800"/>
          </a:xfrm>
          <a:prstGeom prst="rect">
            <a:avLst/>
          </a:prstGeom>
          <a:gradFill>
            <a:gsLst>
              <a:gs pos="0">
                <a:srgbClr val="004B8E"/>
              </a:gs>
              <a:gs pos="100000">
                <a:schemeClr val="accent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1371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5" name="Picture 4" descr="SRI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1" y="5481198"/>
            <a:ext cx="1211190" cy="856102"/>
          </a:xfrm>
          <a:prstGeom prst="rect">
            <a:avLst/>
          </a:prstGeom>
          <a:effectLst>
            <a:reflection stA="70000" endPos="48000" dist="88900" dir="5400000" sy="-100000" algn="bl" rotWithShape="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71800"/>
            <a:ext cx="80010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1981200"/>
            <a:ext cx="8001000" cy="838202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81E71-F61F-4F1F-9F84-EFC04EBC38B5}" type="datetime1">
              <a:rPr lang="en-US"/>
              <a:pPr>
                <a:defRPr/>
              </a:pPr>
              <a:t>8/14/17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25EBC-ECBF-4EE0-BE38-F2473876B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2588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2588" y="1436688"/>
            <a:ext cx="822960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663" y="6553201"/>
            <a:ext cx="795337" cy="30480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Calibri" pitchFamily="-65" charset="0"/>
              </a:defRPr>
            </a:lvl1pPr>
          </a:lstStyle>
          <a:p>
            <a:fld id="{B6B458F9-9C5A-D94F-A853-7378C04DD7C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3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6" r:id="rId8"/>
  </p:sldLayoutIdLst>
  <p:txStyles>
    <p:titleStyle>
      <a:lvl1pPr algn="l" defTabSz="457200" rtl="0" fontAlgn="base">
        <a:lnSpc>
          <a:spcPct val="80000"/>
        </a:lnSpc>
        <a:spcBef>
          <a:spcPct val="0"/>
        </a:spcBef>
        <a:spcAft>
          <a:spcPct val="0"/>
        </a:spcAft>
        <a:defRPr sz="28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2800">
          <a:solidFill>
            <a:srgbClr val="404040"/>
          </a:solidFill>
          <a:latin typeface="Calibri" pitchFamily="-65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2800">
          <a:solidFill>
            <a:srgbClr val="404040"/>
          </a:solidFill>
          <a:latin typeface="Calibri" pitchFamily="-65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2800">
          <a:solidFill>
            <a:srgbClr val="404040"/>
          </a:solidFill>
          <a:latin typeface="Calibri" pitchFamily="-65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2800">
          <a:solidFill>
            <a:srgbClr val="404040"/>
          </a:solidFill>
          <a:latin typeface="Calibri" pitchFamily="-65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rgbClr val="404040"/>
          </a:solidFill>
          <a:latin typeface="Calibri" pitchFamily="-65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rgbClr val="404040"/>
          </a:solidFill>
          <a:latin typeface="Calibri" pitchFamily="-65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rgbClr val="404040"/>
          </a:solidFill>
          <a:latin typeface="Calibri" pitchFamily="-65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rgbClr val="404040"/>
          </a:solidFill>
          <a:latin typeface="Calibri" pitchFamily="-65" charset="0"/>
        </a:defRPr>
      </a:lvl9pPr>
    </p:titleStyle>
    <p:bodyStyle>
      <a:lvl1pPr marL="230188" indent="-230188" algn="l" defTabSz="457200" rtl="0" fontAlgn="base">
        <a:spcBef>
          <a:spcPct val="20000"/>
        </a:spcBef>
        <a:spcAft>
          <a:spcPct val="0"/>
        </a:spcAft>
        <a:buClr>
          <a:srgbClr val="E8A333"/>
        </a:buClr>
        <a:buFont typeface="Arial" pitchFamily="-65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460375" indent="-230188" algn="l" defTabSz="457200" rtl="0" fontAlgn="base">
        <a:spcBef>
          <a:spcPct val="20000"/>
        </a:spcBef>
        <a:spcAft>
          <a:spcPct val="0"/>
        </a:spcAft>
        <a:buClr>
          <a:srgbClr val="E8A333"/>
        </a:buClr>
        <a:buFont typeface="Arial" pitchFamily="-65" charset="0"/>
        <a:buChar char="–"/>
        <a:defRPr kern="1200">
          <a:solidFill>
            <a:srgbClr val="000000"/>
          </a:solidFill>
          <a:latin typeface="+mn-lt"/>
          <a:ea typeface="ＭＳ Ｐゴシック" pitchFamily="-65" charset="-128"/>
          <a:cs typeface="+mn-cs"/>
        </a:defRPr>
      </a:lvl2pPr>
      <a:lvl3pPr marL="627063" indent="-166688" algn="l" defTabSz="457200" rtl="0" fontAlgn="base">
        <a:spcBef>
          <a:spcPct val="20000"/>
        </a:spcBef>
        <a:spcAft>
          <a:spcPct val="0"/>
        </a:spcAft>
        <a:buClr>
          <a:srgbClr val="E8A333"/>
        </a:buClr>
        <a:buFont typeface="Arial" pitchFamily="-65" charset="0"/>
        <a:buChar char="•"/>
        <a:defRPr sz="1600" kern="1200">
          <a:solidFill>
            <a:srgbClr val="000000"/>
          </a:solidFill>
          <a:latin typeface="+mn-lt"/>
          <a:ea typeface="ＭＳ Ｐゴシック" pitchFamily="-65" charset="-128"/>
          <a:cs typeface="+mn-cs"/>
        </a:defRPr>
      </a:lvl3pPr>
      <a:lvl4pPr marL="798513" indent="-171450" algn="l" defTabSz="457200" rtl="0" fontAlgn="base">
        <a:spcBef>
          <a:spcPct val="20000"/>
        </a:spcBef>
        <a:spcAft>
          <a:spcPct val="0"/>
        </a:spcAft>
        <a:buClr>
          <a:srgbClr val="E8A333"/>
        </a:buClr>
        <a:buFont typeface="Arial" pitchFamily="-65" charset="0"/>
        <a:buChar char="–"/>
        <a:defRPr sz="1400" kern="1200">
          <a:solidFill>
            <a:srgbClr val="000000"/>
          </a:solidFill>
          <a:latin typeface="+mn-lt"/>
          <a:ea typeface="ＭＳ Ｐゴシック" pitchFamily="-65" charset="-128"/>
          <a:cs typeface="+mn-cs"/>
        </a:defRPr>
      </a:lvl4pPr>
      <a:lvl5pPr marL="971550" indent="-173038" algn="l" defTabSz="457200" rtl="0" fontAlgn="base">
        <a:spcBef>
          <a:spcPct val="20000"/>
        </a:spcBef>
        <a:spcAft>
          <a:spcPct val="0"/>
        </a:spcAft>
        <a:buClr>
          <a:srgbClr val="E8A333"/>
        </a:buClr>
        <a:buFont typeface="Arial" pitchFamily="-65" charset="0"/>
        <a:buChar char="»"/>
        <a:defRPr sz="1400" kern="1200">
          <a:solidFill>
            <a:srgbClr val="000000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noFill/>
          <a:effectLst/>
        </p:spPr>
        <p:txBody>
          <a:bodyPr anchor="t" anchorCtr="0"/>
          <a:lstStyle/>
          <a:p>
            <a:pPr eaLnBrk="1" hangingPunct="1">
              <a:lnSpc>
                <a:spcPct val="150000"/>
              </a:lnSpc>
              <a:spcAft>
                <a:spcPts val="5400"/>
              </a:spcAft>
            </a:pPr>
            <a:r>
              <a:rPr lang="en-US" sz="4800" smtClean="0">
                <a:solidFill>
                  <a:srgbClr val="184A91"/>
                </a:solidFill>
              </a:rPr>
              <a:t>Replacing Cubic Miles </a:t>
            </a:r>
            <a:r>
              <a:rPr lang="en-US" sz="4800" dirty="0" smtClean="0">
                <a:solidFill>
                  <a:srgbClr val="184A91"/>
                </a:solidFill>
              </a:rPr>
              <a:t>of Oil</a:t>
            </a:r>
            <a:endParaRPr lang="en-US" sz="4800" dirty="0">
              <a:solidFill>
                <a:srgbClr val="184A91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4294967295"/>
          </p:nvPr>
        </p:nvSpPr>
        <p:spPr>
          <a:xfrm>
            <a:off x="331295" y="3431913"/>
            <a:ext cx="8703571" cy="990600"/>
          </a:xfrm>
        </p:spPr>
        <p:txBody>
          <a:bodyPr/>
          <a:lstStyle/>
          <a:p>
            <a:pPr>
              <a:buNone/>
            </a:pPr>
            <a:r>
              <a:rPr lang="en-US" sz="2400" i="1" dirty="0" smtClean="0"/>
              <a:t>Get Real! Energy for the 21</a:t>
            </a:r>
            <a:r>
              <a:rPr lang="en-US" sz="2400" i="1" baseline="30000" dirty="0" smtClean="0"/>
              <a:t>st</a:t>
            </a:r>
            <a:r>
              <a:rPr lang="en-US" sz="2400" i="1" dirty="0" smtClean="0"/>
              <a:t> Century</a:t>
            </a:r>
            <a:endParaRPr lang="en-US" sz="2400" dirty="0"/>
          </a:p>
        </p:txBody>
      </p:sp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7072313" y="657542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77916" y="4388247"/>
            <a:ext cx="6400800" cy="208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400" b="1" dirty="0">
              <a:solidFill>
                <a:srgbClr val="004B8E"/>
              </a:solidFill>
              <a:latin typeface="+mn-lt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B8E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Ripudaman Malhotra, Ph.D.</a:t>
            </a:r>
          </a:p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b="1" dirty="0" smtClean="0">
                <a:solidFill>
                  <a:srgbClr val="004B8E"/>
                </a:solidFill>
                <a:latin typeface="+mn-lt"/>
                <a:cs typeface="Arial" charset="0"/>
              </a:rPr>
              <a:t>TEAC 8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4B8E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b="1" dirty="0" smtClean="0">
                <a:solidFill>
                  <a:srgbClr val="004B8E"/>
                </a:solidFill>
                <a:latin typeface="+mn-lt"/>
                <a:cs typeface="Arial" charset="0"/>
              </a:rPr>
              <a:t>August 22, 2017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4B8E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b="1" dirty="0" err="1" smtClean="0">
                <a:solidFill>
                  <a:srgbClr val="004B8E"/>
                </a:solidFill>
                <a:latin typeface="+mn-lt"/>
                <a:cs typeface="Arial" charset="0"/>
              </a:rPr>
              <a:t>cmo-ripu.blogspot.com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4B8E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381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a long way to go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90858" y="789333"/>
            <a:ext cx="882996" cy="78350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 smtClean="0">
              <a:solidFill>
                <a:srgbClr val="008080"/>
              </a:solidFill>
            </a:endParaRPr>
          </a:p>
          <a:p>
            <a:pPr algn="ctr"/>
            <a:r>
              <a:rPr lang="en-US" sz="2800" dirty="0" smtClean="0">
                <a:solidFill>
                  <a:srgbClr val="008080"/>
                </a:solidFill>
              </a:rPr>
              <a:t>✭</a:t>
            </a:r>
            <a:endParaRPr lang="en-US" sz="2800" dirty="0">
              <a:solidFill>
                <a:srgbClr val="008080"/>
              </a:solidFill>
            </a:endParaRPr>
          </a:p>
          <a:p>
            <a:pPr algn="ctr"/>
            <a:r>
              <a:rPr lang="en-US" sz="1600" dirty="0" smtClean="0">
                <a:solidFill>
                  <a:srgbClr val="008080"/>
                </a:solidFill>
              </a:rPr>
              <a:t>Target</a:t>
            </a:r>
            <a:endParaRPr lang="en-US" sz="1600" dirty="0">
              <a:solidFill>
                <a:srgbClr val="008080"/>
              </a:solidFill>
            </a:endParaRP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938400"/>
              </p:ext>
            </p:extLst>
          </p:nvPr>
        </p:nvGraphicFramePr>
        <p:xfrm>
          <a:off x="588914" y="1181086"/>
          <a:ext cx="7816947" cy="5200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98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hallenges for All-Renewable 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Wind and solar are intermittent sources </a:t>
            </a:r>
          </a:p>
          <a:p>
            <a:pPr lvl="1"/>
            <a:r>
              <a:rPr lang="en-US" sz="2000" dirty="0" smtClean="0"/>
              <a:t>Capacity factor is less than 30%</a:t>
            </a:r>
          </a:p>
          <a:p>
            <a:pPr lvl="2"/>
            <a:r>
              <a:rPr lang="en-US" sz="1800" dirty="0" smtClean="0"/>
              <a:t>Increases requirement for installed capacity (to about 42 TW)</a:t>
            </a:r>
          </a:p>
          <a:p>
            <a:pPr lvl="1"/>
            <a:r>
              <a:rPr lang="en-US" sz="2000" dirty="0" smtClean="0"/>
              <a:t>Materials intensive: energy recovered per ton of material is low</a:t>
            </a:r>
          </a:p>
          <a:p>
            <a:pPr lvl="2"/>
            <a:r>
              <a:rPr lang="en-US" sz="1800" dirty="0" smtClean="0"/>
              <a:t>Strains global supply chain for basic raw materials such as copper, steel, cement</a:t>
            </a:r>
          </a:p>
          <a:p>
            <a:pPr lvl="1"/>
            <a:r>
              <a:rPr lang="en-US" sz="2000" dirty="0" smtClean="0"/>
              <a:t>Requires spinning reserves of gas turbines for back-up </a:t>
            </a:r>
          </a:p>
          <a:p>
            <a:pPr lvl="2"/>
            <a:r>
              <a:rPr lang="en-US" sz="1800" dirty="0" smtClean="0"/>
              <a:t>GHG emissions from CCNG &lt; (PV + NG)</a:t>
            </a:r>
          </a:p>
          <a:p>
            <a:pPr lvl="1"/>
            <a:r>
              <a:rPr lang="en-US" sz="2000" dirty="0" smtClean="0"/>
              <a:t>Add comparable storage (</a:t>
            </a:r>
            <a:r>
              <a:rPr lang="en-US" sz="2000" dirty="0" err="1" smtClean="0"/>
              <a:t>TWh</a:t>
            </a:r>
            <a:r>
              <a:rPr lang="en-US" sz="2000" dirty="0" smtClean="0"/>
              <a:t>, not just a few MWh)</a:t>
            </a:r>
          </a:p>
          <a:p>
            <a:r>
              <a:rPr lang="en-US" sz="2400" dirty="0" smtClean="0"/>
              <a:t>Industrial development requires reliable supply</a:t>
            </a:r>
          </a:p>
          <a:p>
            <a:r>
              <a:rPr lang="en-US" sz="2400" dirty="0" smtClean="0"/>
              <a:t>High penetration of wind and solar exacerbates the ”duck curve”</a:t>
            </a:r>
          </a:p>
        </p:txBody>
      </p:sp>
    </p:spTree>
    <p:extLst>
      <p:ext uri="{BB962C8B-B14F-4D97-AF65-F5344CB8AC3E}">
        <p14:creationId xmlns:p14="http://schemas.microsoft.com/office/powerpoint/2010/main" val="160909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66894" y="270580"/>
            <a:ext cx="8229600" cy="1026430"/>
          </a:xfrm>
        </p:spPr>
        <p:txBody>
          <a:bodyPr/>
          <a:lstStyle/>
          <a:p>
            <a:r>
              <a:rPr lang="en-US" dirty="0" smtClean="0"/>
              <a:t>Nuclear Power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005490"/>
                </a:solidFill>
              </a:rPr>
              <a:t>An option we cannot ignore</a:t>
            </a:r>
            <a:endParaRPr lang="en-US" sz="2800" dirty="0">
              <a:solidFill>
                <a:srgbClr val="005490"/>
              </a:solidFill>
            </a:endParaRPr>
          </a:p>
        </p:txBody>
      </p:sp>
      <p:sp>
        <p:nvSpPr>
          <p:cNvPr id="304131" name="Rectangle 3"/>
          <p:cNvSpPr>
            <a:spLocks noGrp="1" noChangeArrowheads="1"/>
          </p:cNvSpPr>
          <p:nvPr>
            <p:ph idx="1"/>
          </p:nvPr>
        </p:nvSpPr>
        <p:spPr>
          <a:xfrm>
            <a:off x="434109" y="1297010"/>
            <a:ext cx="4737247" cy="4848476"/>
          </a:xfrm>
        </p:spPr>
        <p:txBody>
          <a:bodyPr/>
          <a:lstStyle/>
          <a:p>
            <a:pPr>
              <a:lnSpc>
                <a:spcPts val="22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Opportunity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Established scalable technology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Low footprint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Safest: least no. of casualties/</a:t>
            </a:r>
            <a:r>
              <a:rPr lang="en-US" sz="2000" dirty="0" err="1" smtClean="0"/>
              <a:t>TWh</a:t>
            </a:r>
            <a:endParaRPr lang="en-US" sz="2000" dirty="0" smtClean="0"/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300"/>
              </a:spcAft>
            </a:pPr>
            <a:endParaRPr lang="en-US" sz="2400" b="1" dirty="0" smtClean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Risks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Fears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Political Challenges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Technical</a:t>
            </a:r>
          </a:p>
          <a:p>
            <a:pPr lvl="1">
              <a:lnSpc>
                <a:spcPts val="22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Cost (in part fed by fears)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300"/>
              </a:spcAft>
            </a:pPr>
            <a:endParaRPr lang="en-US" sz="2400" b="1" dirty="0" smtClean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Many newer designs, including those using </a:t>
            </a:r>
            <a:r>
              <a:rPr lang="en-US" sz="2400" b="1" dirty="0" err="1" smtClean="0">
                <a:solidFill>
                  <a:schemeClr val="tx1"/>
                </a:solidFill>
              </a:rPr>
              <a:t>Th</a:t>
            </a:r>
            <a:r>
              <a:rPr lang="en-US" sz="2400" b="1" dirty="0" smtClean="0">
                <a:solidFill>
                  <a:schemeClr val="tx1"/>
                </a:solidFill>
              </a:rPr>
              <a:t>, reduce </a:t>
            </a:r>
            <a:r>
              <a:rPr lang="en-US" sz="2400" b="1" dirty="0">
                <a:solidFill>
                  <a:schemeClr val="tx1"/>
                </a:solidFill>
              </a:rPr>
              <a:t>the </a:t>
            </a:r>
            <a:r>
              <a:rPr lang="en-US" sz="2400" b="1" dirty="0" smtClean="0">
                <a:solidFill>
                  <a:schemeClr val="tx1"/>
                </a:solidFill>
              </a:rPr>
              <a:t>risks substantially 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300"/>
              </a:spcAft>
            </a:pPr>
            <a:endParaRPr lang="en-US" sz="2400" b="1" dirty="0" smtClean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b="1" dirty="0" smtClean="0">
                <a:solidFill>
                  <a:schemeClr val="tx1"/>
                </a:solidFill>
              </a:rPr>
              <a:t>Nuclear fusion, </a:t>
            </a:r>
            <a:r>
              <a:rPr lang="en-US" sz="2400" b="1" i="1" dirty="0" smtClean="0">
                <a:solidFill>
                  <a:srgbClr val="C00000"/>
                </a:solidFill>
              </a:rPr>
              <a:t>if</a:t>
            </a:r>
            <a:r>
              <a:rPr lang="en-US" sz="2400" b="1" dirty="0" smtClean="0">
                <a:solidFill>
                  <a:schemeClr val="tx1"/>
                </a:solidFill>
              </a:rPr>
              <a:t> realized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Nu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356" y="1172077"/>
            <a:ext cx="3728832" cy="432928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Power </a:t>
            </a:r>
            <a:r>
              <a:rPr lang="en-US" dirty="0"/>
              <a:t>R</a:t>
            </a:r>
            <a:r>
              <a:rPr lang="en-US" dirty="0" smtClean="0"/>
              <a:t>esults in Fewest </a:t>
            </a:r>
            <a:r>
              <a:rPr lang="en-US" dirty="0"/>
              <a:t>F</a:t>
            </a:r>
            <a:r>
              <a:rPr lang="en-US" dirty="0" smtClean="0"/>
              <a:t>atalities</a:t>
            </a:r>
            <a:endParaRPr lang="en-US" dirty="0"/>
          </a:p>
        </p:txBody>
      </p:sp>
      <p:pic>
        <p:nvPicPr>
          <p:cNvPr id="78854" name="Picture 6" descr="ttp://talknuclear.ca/wp-content/uploads/2014/10/Deaths-per-TWh-of-power-produced-vs.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53" y="1672471"/>
            <a:ext cx="7797435" cy="334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1057" y="6220918"/>
            <a:ext cx="2863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Canadian </a:t>
            </a:r>
            <a:r>
              <a:rPr lang="en-US" sz="1400" smtClean="0"/>
              <a:t>Nuclear Assoc.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7251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Concerns about Nuclear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Risks</a:t>
            </a:r>
          </a:p>
          <a:p>
            <a:pPr lvl="1"/>
            <a:r>
              <a:rPr lang="en-US" sz="2600" dirty="0" smtClean="0"/>
              <a:t>Explosions</a:t>
            </a:r>
          </a:p>
          <a:p>
            <a:pPr lvl="1"/>
            <a:r>
              <a:rPr lang="en-US" sz="2600" dirty="0" smtClean="0"/>
              <a:t>Radiation exposure</a:t>
            </a:r>
          </a:p>
          <a:p>
            <a:r>
              <a:rPr lang="en-US" sz="2800" dirty="0" smtClean="0"/>
              <a:t>Technical</a:t>
            </a:r>
          </a:p>
          <a:p>
            <a:pPr lvl="1"/>
            <a:r>
              <a:rPr lang="en-US" sz="2600" dirty="0" smtClean="0"/>
              <a:t>Long-term storage of “waste”</a:t>
            </a:r>
          </a:p>
          <a:p>
            <a:pPr lvl="1"/>
            <a:r>
              <a:rPr lang="en-US" sz="2600" dirty="0" smtClean="0"/>
              <a:t>Lack of sufficient fuel resources</a:t>
            </a:r>
          </a:p>
          <a:p>
            <a:r>
              <a:rPr lang="en-US" sz="2800" dirty="0" smtClean="0"/>
              <a:t>Political</a:t>
            </a:r>
          </a:p>
          <a:p>
            <a:pPr lvl="1"/>
            <a:r>
              <a:rPr lang="en-US" sz="2600" dirty="0" smtClean="0"/>
              <a:t>Nuclear proliferation</a:t>
            </a:r>
          </a:p>
          <a:p>
            <a:r>
              <a:rPr lang="en-US" sz="2800" dirty="0" smtClean="0"/>
              <a:t>Too expensive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 rot="19536890">
            <a:off x="681915" y="2912201"/>
            <a:ext cx="7630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66"/>
                </a:solidFill>
              </a:rPr>
              <a:t>But facts don’t matter</a:t>
            </a:r>
            <a:endParaRPr lang="en-US" sz="6000" dirty="0">
              <a:solidFill>
                <a:srgbClr val="FF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9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Unreasonable Standards Have Consequences</a:t>
            </a:r>
            <a:br>
              <a:rPr lang="en-US" dirty="0" smtClean="0"/>
            </a:b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High cost of nuclear power and increased use of fossil fuels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419" y="1436688"/>
            <a:ext cx="7543938" cy="4689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2766" y="6355829"/>
            <a:ext cx="18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</a:t>
            </a:r>
            <a:r>
              <a:rPr lang="en-US" sz="1400" smtClean="0"/>
              <a:t>: Wade </a:t>
            </a:r>
            <a:r>
              <a:rPr lang="en-US" sz="1400" dirty="0" smtClean="0"/>
              <a:t>Allison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479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 look at nuclear power, 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demand for cubic miles of oil worth of electricity</a:t>
            </a:r>
          </a:p>
          <a:p>
            <a:r>
              <a:rPr lang="en-US" dirty="0" smtClean="0"/>
              <a:t>The world also faces enormous risks of climate change from greenhouse gas emissions</a:t>
            </a:r>
          </a:p>
          <a:p>
            <a:r>
              <a:rPr lang="en-US" dirty="0" smtClean="0"/>
              <a:t>Nuclear power is a scalable, safe, and carbon-free source of energy</a:t>
            </a:r>
          </a:p>
          <a:p>
            <a:r>
              <a:rPr lang="en-US" dirty="0" smtClean="0"/>
              <a:t>Cost </a:t>
            </a:r>
            <a:r>
              <a:rPr lang="mr-IN" dirty="0" smtClean="0"/>
              <a:t>–</a:t>
            </a:r>
            <a:r>
              <a:rPr lang="en-US" dirty="0" smtClean="0"/>
              <a:t> the final barrier</a:t>
            </a:r>
          </a:p>
          <a:p>
            <a:pPr lvl="1"/>
            <a:r>
              <a:rPr lang="en-US" dirty="0" smtClean="0"/>
              <a:t>Higher installation cost: $5-10/W for conventional nuclear vs. $2-3/W for wind and solar</a:t>
            </a:r>
          </a:p>
          <a:p>
            <a:pPr lvl="1"/>
            <a:r>
              <a:rPr lang="en-US" dirty="0" smtClean="0"/>
              <a:t>Over their long life (60 y vs. 30) and high capacity factor (90% vs 30%), nuclear plants produce six times as much electricity</a:t>
            </a:r>
          </a:p>
          <a:p>
            <a:pPr lvl="1"/>
            <a:r>
              <a:rPr lang="en-US" dirty="0" smtClean="0"/>
              <a:t>Higher degree of safety and smaller modular designs of MSRs reduce the upfront investment, lowering the financial barrier</a:t>
            </a:r>
          </a:p>
          <a:p>
            <a:r>
              <a:rPr lang="en-US" dirty="0" smtClean="0"/>
              <a:t>Nuclear </a:t>
            </a:r>
            <a:r>
              <a:rPr lang="en-US" dirty="0" smtClean="0"/>
              <a:t>power </a:t>
            </a:r>
            <a:r>
              <a:rPr lang="en-US" dirty="0" smtClean="0"/>
              <a:t>deserves </a:t>
            </a:r>
            <a:r>
              <a:rPr lang="en-US" dirty="0" smtClean="0"/>
              <a:t>the </a:t>
            </a:r>
            <a:r>
              <a:rPr lang="en-US" dirty="0" smtClean="0"/>
              <a:t>tax </a:t>
            </a:r>
            <a:r>
              <a:rPr lang="en-US" dirty="0" smtClean="0"/>
              <a:t>credits afforded other carbon-free sources</a:t>
            </a:r>
          </a:p>
        </p:txBody>
      </p:sp>
    </p:spTree>
    <p:extLst>
      <p:ext uri="{BB962C8B-B14F-4D97-AF65-F5344CB8AC3E}">
        <p14:creationId xmlns:p14="http://schemas.microsoft.com/office/powerpoint/2010/main" val="128856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Placeholder 2"/>
          <p:cNvSpPr>
            <a:spLocks noGrp="1"/>
          </p:cNvSpPr>
          <p:nvPr>
            <p:ph type="body" idx="4294967295"/>
          </p:nvPr>
        </p:nvSpPr>
        <p:spPr>
          <a:xfrm>
            <a:off x="284813" y="723952"/>
            <a:ext cx="6385810" cy="939956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Thank </a:t>
            </a:r>
            <a:r>
              <a:rPr lang="en-US" sz="4000" dirty="0" smtClean="0">
                <a:solidFill>
                  <a:schemeClr val="tx1"/>
                </a:solidFill>
              </a:rPr>
              <a:t>You!</a:t>
            </a:r>
            <a:endParaRPr lang="en-US" sz="4000" dirty="0" smtClean="0">
              <a:solidFill>
                <a:schemeClr val="tx1"/>
              </a:solidFill>
            </a:endParaRPr>
          </a:p>
          <a:p>
            <a:endParaRPr lang="en-US" sz="4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645203" y="2626601"/>
            <a:ext cx="2601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/>
              </a:rPr>
              <a:t>Don’t waste</a:t>
            </a:r>
          </a:p>
          <a:p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/>
              </a:rPr>
              <a:t>Be informed</a:t>
            </a:r>
          </a:p>
          <a:p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/>
              </a:rPr>
              <a:t>Get involved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/>
            </a:endParaRPr>
          </a:p>
        </p:txBody>
      </p:sp>
      <p:pic>
        <p:nvPicPr>
          <p:cNvPr id="4" name="Picture 3" descr="BookCover.jpg"/>
          <p:cNvPicPr>
            <a:picLocks noChangeAspect="1"/>
          </p:cNvPicPr>
          <p:nvPr/>
        </p:nvPicPr>
        <p:blipFill>
          <a:blip r:embed="rId3"/>
          <a:srcRect l="4160"/>
          <a:stretch>
            <a:fillRect/>
          </a:stretch>
        </p:blipFill>
        <p:spPr>
          <a:xfrm>
            <a:off x="4724789" y="911390"/>
            <a:ext cx="3429860" cy="50785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29984" y="5989953"/>
            <a:ext cx="4177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cmo-ripu.blogspot.com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6921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of a Pressurized Water-Cooled Reactor </a:t>
            </a:r>
            <a:endParaRPr lang="en-US" dirty="0"/>
          </a:p>
        </p:txBody>
      </p:sp>
      <p:pic>
        <p:nvPicPr>
          <p:cNvPr id="79874" name="Picture 2" descr="mage result for nuclear power plant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08" y="1528997"/>
            <a:ext cx="7375160" cy="491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55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Cubic Mile of 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to CMO</a:t>
            </a:r>
          </a:p>
          <a:p>
            <a:pPr lvl="1"/>
            <a:r>
              <a:rPr lang="en-US" dirty="0" smtClean="0"/>
              <a:t>Why talk about energy in CMO units?</a:t>
            </a:r>
          </a:p>
          <a:p>
            <a:r>
              <a:rPr lang="en-US" dirty="0" smtClean="0"/>
              <a:t>Global production and consumption statistics</a:t>
            </a:r>
          </a:p>
          <a:p>
            <a:pPr lvl="1"/>
            <a:r>
              <a:rPr lang="en-US" dirty="0" smtClean="0"/>
              <a:t>Evolving contribution of different sources</a:t>
            </a:r>
          </a:p>
          <a:p>
            <a:pPr lvl="1"/>
            <a:r>
              <a:rPr lang="en-US" dirty="0" smtClean="0"/>
              <a:t>Rapid rise in wind and solar</a:t>
            </a:r>
          </a:p>
          <a:p>
            <a:r>
              <a:rPr lang="en-US" dirty="0" smtClean="0"/>
              <a:t>Path forward</a:t>
            </a:r>
          </a:p>
          <a:p>
            <a:pPr lvl="1"/>
            <a:r>
              <a:rPr lang="en-US" dirty="0" smtClean="0"/>
              <a:t>Estimating energy electrical needs for 2050</a:t>
            </a:r>
          </a:p>
          <a:p>
            <a:pPr lvl="1"/>
            <a:r>
              <a:rPr lang="en-US" dirty="0" smtClean="0"/>
              <a:t>Wind and solar unlikely to displace fossil fuels</a:t>
            </a:r>
          </a:p>
          <a:p>
            <a:r>
              <a:rPr lang="en-US" dirty="0" smtClean="0"/>
              <a:t>Nuclear Power: a safe and reliable resource</a:t>
            </a:r>
          </a:p>
          <a:p>
            <a:pPr lvl="1"/>
            <a:r>
              <a:rPr lang="en-US" dirty="0" smtClean="0"/>
              <a:t>Fears over radiation exposure from power nuclear are largely unfounded </a:t>
            </a:r>
          </a:p>
          <a:p>
            <a:pPr lvl="1"/>
            <a:r>
              <a:rPr lang="en-US" dirty="0" smtClean="0"/>
              <a:t>Nuclear waste is a resource for energy </a:t>
            </a:r>
          </a:p>
          <a:p>
            <a:pPr lvl="1"/>
            <a:r>
              <a:rPr lang="en-US" dirty="0" smtClean="0"/>
              <a:t>Thorium-based nuclear power (LIFTR) is an inherently safe technology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61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gOfWa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4095" y="3286264"/>
            <a:ext cx="5949234" cy="3469657"/>
          </a:xfrm>
          <a:prstGeom prst="rect">
            <a:avLst/>
          </a:prstGeom>
        </p:spPr>
      </p:pic>
      <p:pic>
        <p:nvPicPr>
          <p:cNvPr id="7" name="Picture 6" descr="PoorHands.jpg"/>
          <p:cNvPicPr>
            <a:picLocks noChangeAspect="1"/>
          </p:cNvPicPr>
          <p:nvPr/>
        </p:nvPicPr>
        <p:blipFill>
          <a:blip r:embed="rId4"/>
          <a:srcRect l="-7904" r="12962"/>
          <a:stretch>
            <a:fillRect/>
          </a:stretch>
        </p:blipFill>
        <p:spPr>
          <a:xfrm flipH="1">
            <a:off x="0" y="2949977"/>
            <a:ext cx="4904978" cy="39080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361" name="Picture 4" descr="Live-Green-for-the-Future-5-716986.jpg"/>
          <p:cNvPicPr>
            <a:picLocks noChangeAspect="1"/>
          </p:cNvPicPr>
          <p:nvPr/>
        </p:nvPicPr>
        <p:blipFill>
          <a:blip r:embed="rId5"/>
          <a:srcRect t="15665" r="5235"/>
          <a:stretch>
            <a:fillRect/>
          </a:stretch>
        </p:blipFill>
        <p:spPr bwMode="auto">
          <a:xfrm>
            <a:off x="4883165" y="3079078"/>
            <a:ext cx="4260835" cy="377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33972" y="274638"/>
            <a:ext cx="8229600" cy="1143000"/>
          </a:xfrm>
        </p:spPr>
        <p:txBody>
          <a:bodyPr/>
          <a:lstStyle/>
          <a:p>
            <a:r>
              <a:rPr lang="en-US" dirty="0" smtClean="0"/>
              <a:t>Energy Challenge: Tough Choices Ahead</a:t>
            </a:r>
            <a:br>
              <a:rPr lang="en-US" dirty="0" smtClean="0"/>
            </a:br>
            <a:r>
              <a:rPr lang="en-US" sz="2000" i="1" dirty="0" smtClean="0">
                <a:solidFill>
                  <a:srgbClr val="184A91"/>
                </a:solidFill>
              </a:rPr>
              <a:t>Time to reframe the debate about energy supply</a:t>
            </a:r>
            <a:endParaRPr lang="en-US" sz="2000" i="1" dirty="0">
              <a:solidFill>
                <a:srgbClr val="184A91"/>
              </a:solidFill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339752" y="1374428"/>
            <a:ext cx="8229600" cy="2440068"/>
          </a:xfrm>
        </p:spPr>
        <p:txBody>
          <a:bodyPr/>
          <a:lstStyle/>
          <a:p>
            <a:r>
              <a:rPr lang="en-US" dirty="0" smtClean="0"/>
              <a:t>Current practices of energy production and consumption are unsustainable</a:t>
            </a:r>
          </a:p>
          <a:p>
            <a:r>
              <a:rPr lang="en-US" dirty="0" smtClean="0"/>
              <a:t>Energy use is central to our way of life, and the consequences of not meeting future energy demands are dire</a:t>
            </a:r>
          </a:p>
          <a:p>
            <a:r>
              <a:rPr lang="en-US" dirty="0" smtClean="0"/>
              <a:t>Tension between protecting the environment and social justice</a:t>
            </a:r>
          </a:p>
          <a:p>
            <a:r>
              <a:rPr lang="en-US" dirty="0" smtClean="0"/>
              <a:t>A comprehensive energy policy must acknowledge the magnitude of        the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2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ube.jpg"/>
          <p:cNvPicPr>
            <a:picLocks noChangeAspect="1"/>
          </p:cNvPicPr>
          <p:nvPr/>
        </p:nvPicPr>
        <p:blipFill>
          <a:blip r:embed="rId3">
            <a:lum bright="20000" contrast="12000"/>
          </a:blip>
          <a:srcRect t="9348" b="7055"/>
          <a:stretch>
            <a:fillRect/>
          </a:stretch>
        </p:blipFill>
        <p:spPr>
          <a:xfrm>
            <a:off x="0" y="1124857"/>
            <a:ext cx="9141311" cy="5733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03" y="274638"/>
            <a:ext cx="8229600" cy="1143000"/>
          </a:xfrm>
        </p:spPr>
        <p:txBody>
          <a:bodyPr/>
          <a:lstStyle/>
          <a:p>
            <a:r>
              <a:rPr lang="en-US" dirty="0" smtClean="0"/>
              <a:t>A Cubic Mile of Oil – CMO</a:t>
            </a:r>
            <a:br>
              <a:rPr lang="en-US" dirty="0" smtClean="0"/>
            </a:br>
            <a:r>
              <a:rPr lang="en-US" sz="2000" i="1" dirty="0" smtClean="0">
                <a:solidFill>
                  <a:srgbClr val="184A91"/>
                </a:solidFill>
              </a:rPr>
              <a:t>Understandable unit: mental image</a:t>
            </a:r>
            <a:endParaRPr lang="en-US" sz="2000" i="1" dirty="0">
              <a:solidFill>
                <a:srgbClr val="184A9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203" y="1436688"/>
            <a:ext cx="8229600" cy="46894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CMO is a unit of energy coined by SRI’s Hew Crane in the 1970s while waiting in line to buy gasoline. His realization: annual global oil consumption was then approaching one cubic mile!</a:t>
            </a:r>
            <a:endParaRPr lang="en-US" dirty="0"/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 rot="21159356">
            <a:off x="2048099" y="2640941"/>
            <a:ext cx="1824009" cy="337078"/>
            <a:chOff x="2643" y="2817"/>
            <a:chExt cx="672" cy="98"/>
          </a:xfrm>
        </p:grpSpPr>
        <p:sp>
          <p:nvSpPr>
            <p:cNvPr id="129031" name="Line 13"/>
            <p:cNvSpPr>
              <a:spLocks noChangeShapeType="1"/>
            </p:cNvSpPr>
            <p:nvPr/>
          </p:nvSpPr>
          <p:spPr bwMode="auto">
            <a:xfrm>
              <a:off x="2643" y="290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032" name="Text Box 14"/>
            <p:cNvSpPr txBox="1">
              <a:spLocks noChangeArrowheads="1"/>
            </p:cNvSpPr>
            <p:nvPr/>
          </p:nvSpPr>
          <p:spPr bwMode="auto">
            <a:xfrm>
              <a:off x="2886" y="2817"/>
              <a:ext cx="163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2" charset="0"/>
                </a:rPr>
                <a:t>mile</a:t>
              </a: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 rot="5223266">
            <a:off x="914708" y="4053588"/>
            <a:ext cx="1893738" cy="340519"/>
            <a:chOff x="2636" y="2891"/>
            <a:chExt cx="672" cy="99"/>
          </a:xfrm>
        </p:grpSpPr>
        <p:sp>
          <p:nvSpPr>
            <p:cNvPr id="129035" name="Text Box 17"/>
            <p:cNvSpPr txBox="1">
              <a:spLocks noChangeArrowheads="1"/>
            </p:cNvSpPr>
            <p:nvPr/>
          </p:nvSpPr>
          <p:spPr bwMode="auto">
            <a:xfrm>
              <a:off x="2810" y="2892"/>
              <a:ext cx="351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noFill/>
                  <a:effectLst/>
                  <a:latin typeface="Arial" pitchFamily="32" charset="0"/>
                </a:rPr>
                <a:t>mile</a:t>
              </a:r>
            </a:p>
          </p:txBody>
        </p:sp>
        <p:sp>
          <p:nvSpPr>
            <p:cNvPr id="129034" name="Line 16"/>
            <p:cNvSpPr>
              <a:spLocks noChangeShapeType="1"/>
            </p:cNvSpPr>
            <p:nvPr/>
          </p:nvSpPr>
          <p:spPr bwMode="auto">
            <a:xfrm>
              <a:off x="2636" y="2891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9028" name="Line 9"/>
          <p:cNvSpPr>
            <a:spLocks noChangeShapeType="1"/>
          </p:cNvSpPr>
          <p:nvPr/>
        </p:nvSpPr>
        <p:spPr bwMode="auto">
          <a:xfrm rot="20153009" flipH="1" flipV="1">
            <a:off x="2336550" y="5054554"/>
            <a:ext cx="597398" cy="14240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36" name="Text Box 18"/>
          <p:cNvSpPr txBox="1">
            <a:spLocks noChangeArrowheads="1"/>
          </p:cNvSpPr>
          <p:nvPr/>
        </p:nvSpPr>
        <p:spPr bwMode="auto">
          <a:xfrm rot="2769336">
            <a:off x="2153018" y="5684346"/>
            <a:ext cx="6072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2" charset="0"/>
              </a:rPr>
              <a:t>mile</a:t>
            </a:r>
          </a:p>
        </p:txBody>
      </p:sp>
      <p:pic>
        <p:nvPicPr>
          <p:cNvPr id="16" name="Picture 15" descr="Liberty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579" y="5124352"/>
            <a:ext cx="109374" cy="290079"/>
          </a:xfrm>
          <a:prstGeom prst="rect">
            <a:avLst/>
          </a:prstGeom>
        </p:spPr>
      </p:pic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5561060" y="5127678"/>
            <a:ext cx="26032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2" charset="0"/>
              </a:rPr>
              <a:t>Statue of Liberty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2" charset="0"/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rot="20153009">
            <a:off x="5357708" y="5267544"/>
            <a:ext cx="242869" cy="1087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949734" y="5000557"/>
            <a:ext cx="553936" cy="55393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Changes in Energy Landscape: 2006 to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2017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Overall energy use increased  20% over the 10 years</a:t>
            </a:r>
          </a:p>
          <a:p>
            <a:pPr lvl="1"/>
            <a:r>
              <a:rPr lang="en-US" dirty="0" smtClean="0"/>
              <a:t>There was a marked decline in 2009 and 2010 following the economic crisis, but it rebounded in 2011</a:t>
            </a:r>
          </a:p>
          <a:p>
            <a:pPr lvl="1"/>
            <a:r>
              <a:rPr lang="en-US" dirty="0" smtClean="0"/>
              <a:t>Net increase by 0.65 </a:t>
            </a:r>
            <a:r>
              <a:rPr lang="en-US" dirty="0" err="1" smtClean="0"/>
              <a:t>cmo</a:t>
            </a:r>
            <a:endParaRPr lang="en-US" dirty="0" smtClean="0"/>
          </a:p>
          <a:p>
            <a:r>
              <a:rPr lang="en-US" dirty="0" smtClean="0"/>
              <a:t>Wind and solar generation increased 9-fold (138 </a:t>
            </a:r>
            <a:r>
              <a:rPr lang="en-US" dirty="0" err="1" smtClean="0"/>
              <a:t>TWh</a:t>
            </a:r>
            <a:r>
              <a:rPr lang="en-US" dirty="0" smtClean="0"/>
              <a:t> to 1292 </a:t>
            </a:r>
            <a:r>
              <a:rPr lang="en-US" dirty="0" err="1" smtClean="0"/>
              <a:t>TWh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Installed capacity for wind increased almost 6.3-fold: </a:t>
            </a:r>
            <a:r>
              <a:rPr lang="en-US" dirty="0"/>
              <a:t>74 GW ➟ </a:t>
            </a:r>
            <a:r>
              <a:rPr lang="en-US" dirty="0" smtClean="0"/>
              <a:t>469 </a:t>
            </a:r>
            <a:r>
              <a:rPr lang="en-US" dirty="0"/>
              <a:t>GW </a:t>
            </a:r>
            <a:endParaRPr lang="en-US" dirty="0" smtClean="0"/>
          </a:p>
          <a:p>
            <a:pPr lvl="1"/>
            <a:r>
              <a:rPr lang="en-US" dirty="0" smtClean="0"/>
              <a:t>Installed capacity for PV solar increased 44-fold: 6.7 GW ➟ 301 GW</a:t>
            </a:r>
          </a:p>
          <a:p>
            <a:pPr lvl="1"/>
            <a:r>
              <a:rPr lang="en-US" dirty="0" smtClean="0"/>
              <a:t>In </a:t>
            </a:r>
            <a:r>
              <a:rPr lang="en-US" dirty="0" err="1" smtClean="0"/>
              <a:t>cmo</a:t>
            </a:r>
            <a:r>
              <a:rPr lang="en-US" dirty="0" smtClean="0"/>
              <a:t> units, total energy from wind and solar:  0.009 ➟ 0.084</a:t>
            </a:r>
          </a:p>
          <a:p>
            <a:r>
              <a:rPr lang="en-US" dirty="0" smtClean="0"/>
              <a:t>Most of the energy increase came from fossil sources</a:t>
            </a:r>
          </a:p>
          <a:p>
            <a:pPr lvl="1"/>
            <a:r>
              <a:rPr lang="en-US" dirty="0" smtClean="0"/>
              <a:t>Coal: 0.17 </a:t>
            </a:r>
            <a:r>
              <a:rPr lang="en-US" dirty="0" err="1" smtClean="0"/>
              <a:t>cmo</a:t>
            </a:r>
            <a:endParaRPr lang="en-US" dirty="0" smtClean="0"/>
          </a:p>
          <a:p>
            <a:pPr lvl="1"/>
            <a:r>
              <a:rPr lang="en-US" dirty="0" smtClean="0"/>
              <a:t>Natural gas: 0.17 </a:t>
            </a:r>
            <a:r>
              <a:rPr lang="en-US" dirty="0" err="1" smtClean="0"/>
              <a:t>cmo</a:t>
            </a:r>
            <a:endParaRPr lang="en-US" dirty="0" smtClean="0"/>
          </a:p>
          <a:p>
            <a:pPr lvl="1"/>
            <a:r>
              <a:rPr lang="en-US" dirty="0" smtClean="0"/>
              <a:t>Oil: 0.14 </a:t>
            </a:r>
            <a:r>
              <a:rPr lang="en-US" dirty="0" err="1" smtClean="0"/>
              <a:t>cmo</a:t>
            </a:r>
            <a:endParaRPr lang="en-US" dirty="0" smtClean="0"/>
          </a:p>
          <a:p>
            <a:r>
              <a:rPr lang="en-US" dirty="0" smtClean="0"/>
              <a:t>Global CO</a:t>
            </a:r>
            <a:r>
              <a:rPr lang="en-US" baseline="-25000" dirty="0" smtClean="0"/>
              <a:t>2</a:t>
            </a:r>
            <a:r>
              <a:rPr lang="en-US" dirty="0" smtClean="0"/>
              <a:t> emissions from energy use: 29.4 Gt ➟ 33.5 Gt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23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ttps://upload.wikimedia.org/wikipedia/commons/a/ab/Duck_Curve_CA-ISO_2016-10-22.ag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11" y="1053081"/>
            <a:ext cx="6505731" cy="557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Duck Curve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10457" y="6487751"/>
            <a:ext cx="1271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CA ISO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682743" y="3303054"/>
            <a:ext cx="2461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Steep rise of 5 GW between 5 and 6 pm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417757" y="3949385"/>
            <a:ext cx="256331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88016" y="4249071"/>
            <a:ext cx="2293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Minimum non-</a:t>
            </a:r>
            <a:r>
              <a:rPr lang="en-US" dirty="0" err="1" smtClean="0"/>
              <a:t>dispatchable</a:t>
            </a:r>
            <a:r>
              <a:rPr lang="en-US" dirty="0" smtClean="0"/>
              <a:t> power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711252" y="3949385"/>
            <a:ext cx="689549" cy="44273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0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348" y="385505"/>
            <a:ext cx="8229600" cy="1143000"/>
          </a:xfrm>
        </p:spPr>
        <p:txBody>
          <a:bodyPr/>
          <a:lstStyle/>
          <a:p>
            <a:r>
              <a:rPr lang="en-US" dirty="0" smtClean="0"/>
              <a:t>What Radiation Exposure Level Is Acceptable?</a:t>
            </a:r>
            <a:br>
              <a:rPr lang="en-US" dirty="0" smtClean="0"/>
            </a:br>
            <a:r>
              <a:rPr lang="en-US" i="1" dirty="0">
                <a:solidFill>
                  <a:srgbClr val="0070C0"/>
                </a:solidFill>
              </a:rPr>
              <a:t>Living on earth: 200 </a:t>
            </a:r>
            <a:r>
              <a:rPr lang="en-US" i="1" dirty="0" err="1">
                <a:solidFill>
                  <a:srgbClr val="0070C0"/>
                </a:solidFill>
              </a:rPr>
              <a:t>mSv</a:t>
            </a:r>
            <a:r>
              <a:rPr lang="en-US" i="1" dirty="0">
                <a:solidFill>
                  <a:srgbClr val="0070C0"/>
                </a:solidFill>
              </a:rPr>
              <a:t>/</a:t>
            </a:r>
            <a:r>
              <a:rPr lang="en-US" i="1" dirty="0" err="1">
                <a:solidFill>
                  <a:srgbClr val="0070C0"/>
                </a:solidFill>
              </a:rPr>
              <a:t>mo</a:t>
            </a:r>
            <a:r>
              <a:rPr lang="en-US" i="1" dirty="0">
                <a:solidFill>
                  <a:srgbClr val="0070C0"/>
                </a:solidFill>
              </a:rPr>
              <a:t/>
            </a:r>
            <a:br>
              <a:rPr lang="en-US" i="1" dirty="0">
                <a:solidFill>
                  <a:srgbClr val="0070C0"/>
                </a:solidFill>
              </a:rPr>
            </a:b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 descr="Screen Shot 2015-06-24 at 8.11.03 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r="180"/>
          <a:stretch>
            <a:fillRect/>
          </a:stretch>
        </p:blipFill>
        <p:spPr>
          <a:xfrm>
            <a:off x="127755" y="1166866"/>
            <a:ext cx="8816787" cy="5024072"/>
          </a:xfrm>
        </p:spPr>
      </p:pic>
      <p:sp>
        <p:nvSpPr>
          <p:cNvPr id="6" name="TextBox 5"/>
          <p:cNvSpPr txBox="1"/>
          <p:nvPr/>
        </p:nvSpPr>
        <p:spPr>
          <a:xfrm>
            <a:off x="7062808" y="6400799"/>
            <a:ext cx="18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</a:t>
            </a:r>
            <a:r>
              <a:rPr lang="en-US" sz="1400" smtClean="0"/>
              <a:t>: Wade </a:t>
            </a:r>
            <a:r>
              <a:rPr lang="en-US" sz="1400" dirty="0" smtClean="0"/>
              <a:t>Allison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27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Major Nuclear Accidents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3-Mile Island, Harrisburg, PA, 1979</a:t>
            </a:r>
          </a:p>
          <a:p>
            <a:pPr lvl="1"/>
            <a:r>
              <a:rPr lang="en-US" dirty="0" smtClean="0"/>
              <a:t>Loss of cooling, partial melt down of core</a:t>
            </a:r>
          </a:p>
          <a:p>
            <a:pPr lvl="1"/>
            <a:r>
              <a:rPr lang="en-US" dirty="0" smtClean="0"/>
              <a:t>Containment held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ome radioactive gases released</a:t>
            </a:r>
          </a:p>
          <a:p>
            <a:pPr lvl="1"/>
            <a:r>
              <a:rPr lang="en-US" dirty="0" smtClean="0"/>
              <a:t>No casualties, no ill health effects from exposure</a:t>
            </a:r>
          </a:p>
          <a:p>
            <a:r>
              <a:rPr lang="en-US" dirty="0" smtClean="0"/>
              <a:t>Chernobyl, Ukraine, 1989</a:t>
            </a:r>
          </a:p>
          <a:p>
            <a:pPr lvl="1"/>
            <a:r>
              <a:rPr lang="en-US" dirty="0" smtClean="0"/>
              <a:t>Steam explosion during a flawed experimental safety test</a:t>
            </a:r>
          </a:p>
          <a:p>
            <a:pPr lvl="1"/>
            <a:r>
              <a:rPr lang="en-US" dirty="0" smtClean="0"/>
              <a:t>Reactor had no containment, roof was blown off </a:t>
            </a:r>
          </a:p>
          <a:p>
            <a:pPr lvl="1"/>
            <a:r>
              <a:rPr lang="en-US" dirty="0" smtClean="0"/>
              <a:t>Fire as oxygen contacted hot graphite in the core releasing more radioactivity and exposing 600,000 people</a:t>
            </a:r>
          </a:p>
          <a:p>
            <a:pPr lvl="1"/>
            <a:r>
              <a:rPr lang="en-US" dirty="0" smtClean="0"/>
              <a:t>50 Workers died from acute radiation exposure, 231 suffered radiation illness</a:t>
            </a:r>
          </a:p>
          <a:p>
            <a:pPr lvl="1"/>
            <a:r>
              <a:rPr lang="en-US" dirty="0" smtClean="0"/>
              <a:t>IAEA estimates 4,000 </a:t>
            </a:r>
            <a:r>
              <a:rPr lang="en-US" i="1" dirty="0" smtClean="0"/>
              <a:t>additional</a:t>
            </a:r>
            <a:r>
              <a:rPr lang="en-US" dirty="0" smtClean="0"/>
              <a:t> cancers among the exposed population over their lifetime </a:t>
            </a:r>
          </a:p>
          <a:p>
            <a:pPr lvl="2"/>
            <a:r>
              <a:rPr lang="en-US" dirty="0" smtClean="0"/>
              <a:t>As such, 120,000 cases of cancer anticipated in that population from all causes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43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Nuclear </a:t>
            </a:r>
            <a:r>
              <a:rPr lang="en-US" dirty="0" smtClean="0"/>
              <a:t>Accidents, Fukushima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Power plant shut down according to plan</a:t>
            </a:r>
          </a:p>
          <a:p>
            <a:r>
              <a:rPr lang="en-US" sz="2400" dirty="0" smtClean="0"/>
              <a:t>Loss </a:t>
            </a:r>
            <a:r>
              <a:rPr lang="en-US" sz="2400" dirty="0"/>
              <a:t>of </a:t>
            </a:r>
            <a:r>
              <a:rPr lang="en-US" sz="2400" dirty="0" smtClean="0"/>
              <a:t>power meant cooling water could not be circulated; back-up diesel generators flooded; partial meltdown of fuel rods</a:t>
            </a:r>
            <a:endParaRPr lang="en-US" sz="2400" dirty="0"/>
          </a:p>
          <a:p>
            <a:r>
              <a:rPr lang="en-US" sz="2400" dirty="0"/>
              <a:t>Primary containment held; hydrogen explosions in secondary confinement led to release of radioactivity</a:t>
            </a:r>
          </a:p>
          <a:p>
            <a:r>
              <a:rPr lang="en-US" sz="2400" dirty="0"/>
              <a:t>Over 100,000 people </a:t>
            </a:r>
            <a:r>
              <a:rPr lang="en-US" sz="2400" dirty="0" smtClean="0"/>
              <a:t>displaced</a:t>
            </a:r>
          </a:p>
          <a:p>
            <a:r>
              <a:rPr lang="en-US" sz="2400" dirty="0" smtClean="0"/>
              <a:t>Radiation levels 3 to 7 </a:t>
            </a:r>
            <a:r>
              <a:rPr lang="en-US" sz="2400" dirty="0" err="1" smtClean="0"/>
              <a:t>mSV</a:t>
            </a:r>
            <a:r>
              <a:rPr lang="en-US" sz="2400" dirty="0" smtClean="0"/>
              <a:t>/</a:t>
            </a:r>
            <a:r>
              <a:rPr lang="en-US" sz="2400" dirty="0" err="1" smtClean="0"/>
              <a:t>mo</a:t>
            </a:r>
            <a:r>
              <a:rPr lang="en-US" sz="2400" dirty="0" smtClean="0"/>
              <a:t> detected in the neighboring areas; compare with 200 </a:t>
            </a:r>
            <a:r>
              <a:rPr lang="en-US" sz="2400" dirty="0" err="1" smtClean="0"/>
              <a:t>mSv</a:t>
            </a:r>
            <a:r>
              <a:rPr lang="en-US" sz="2400" dirty="0" smtClean="0"/>
              <a:t>/</a:t>
            </a:r>
            <a:r>
              <a:rPr lang="en-US" sz="2400" dirty="0" err="1" smtClean="0"/>
              <a:t>mo</a:t>
            </a:r>
            <a:r>
              <a:rPr lang="en-US" sz="2400" dirty="0" smtClean="0"/>
              <a:t> of ambient exposure</a:t>
            </a:r>
          </a:p>
          <a:p>
            <a:r>
              <a:rPr lang="en-US" sz="2400" dirty="0" smtClean="0"/>
              <a:t>No </a:t>
            </a:r>
            <a:r>
              <a:rPr lang="en-US" sz="2400" dirty="0"/>
              <a:t>casualties from radiation, but </a:t>
            </a:r>
            <a:r>
              <a:rPr lang="en-US" sz="2400" dirty="0" smtClean="0"/>
              <a:t>1,600 </a:t>
            </a:r>
            <a:r>
              <a:rPr lang="en-US" sz="2400" dirty="0"/>
              <a:t>lives lost due to mental </a:t>
            </a:r>
            <a:r>
              <a:rPr lang="en-US" sz="2400" dirty="0" smtClean="0"/>
              <a:t>distress from forced evacuation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40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Molten Salt Reactors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Brief History</a:t>
            </a:r>
          </a:p>
          <a:p>
            <a:pPr lvl="1"/>
            <a:r>
              <a:rPr lang="en-US" sz="2000" dirty="0" smtClean="0"/>
              <a:t>Developed at Oak Ridge National Labs in 1960s</a:t>
            </a:r>
          </a:p>
          <a:p>
            <a:pPr lvl="1"/>
            <a:r>
              <a:rPr lang="en-US" sz="2000" dirty="0" smtClean="0"/>
              <a:t>Test reactor (without breeder) ran for over four years (1965-69)</a:t>
            </a:r>
          </a:p>
          <a:p>
            <a:pPr lvl="1"/>
            <a:r>
              <a:rPr lang="en-US" sz="2000" dirty="0" smtClean="0"/>
              <a:t>Other designs with breeder blanket developed</a:t>
            </a:r>
          </a:p>
          <a:p>
            <a:pPr lvl="1"/>
            <a:r>
              <a:rPr lang="en-US" sz="2000" dirty="0" smtClean="0"/>
              <a:t>Lost out to Liquid Metal Fast Breeder Reactor (higher yield of weapons-grade materials)</a:t>
            </a:r>
            <a:endParaRPr lang="en-US" sz="2000" dirty="0"/>
          </a:p>
          <a:p>
            <a:r>
              <a:rPr lang="en-US" sz="2400" dirty="0" smtClean="0"/>
              <a:t>Aim of MSR</a:t>
            </a:r>
          </a:p>
          <a:p>
            <a:pPr lvl="1"/>
            <a:r>
              <a:rPr lang="en-US" sz="2000" dirty="0" smtClean="0"/>
              <a:t>Improved safety</a:t>
            </a:r>
          </a:p>
          <a:p>
            <a:pPr lvl="1"/>
            <a:r>
              <a:rPr lang="en-US" sz="2000" dirty="0" smtClean="0"/>
              <a:t>Minimize waste</a:t>
            </a:r>
          </a:p>
          <a:p>
            <a:pPr lvl="1"/>
            <a:r>
              <a:rPr lang="en-US" sz="2000" dirty="0" smtClean="0"/>
              <a:t>Proliferation resistant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30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of a Thorium Molten Salt Reactor (LIFTR)</a:t>
            </a:r>
            <a:endParaRPr lang="en-US" dirty="0"/>
          </a:p>
        </p:txBody>
      </p:sp>
      <p:pic>
        <p:nvPicPr>
          <p:cNvPr id="81922" name="Picture 2" descr="mage result for Thorium LF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3"/>
          <a:stretch/>
        </p:blipFill>
        <p:spPr bwMode="auto">
          <a:xfrm>
            <a:off x="382588" y="1417638"/>
            <a:ext cx="5733399" cy="480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0120" y="1852353"/>
            <a:ext cx="31479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 </a:t>
            </a:r>
            <a:r>
              <a:rPr lang="en-US" dirty="0"/>
              <a:t>c</a:t>
            </a:r>
            <a:r>
              <a:rPr lang="en-US" dirty="0" smtClean="0"/>
              <a:t>oncrete dome </a:t>
            </a:r>
            <a:r>
              <a:rPr lang="en-US" dirty="0"/>
              <a:t>to contain high pressure steam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Liquid fuel precludes problems with </a:t>
            </a:r>
            <a:r>
              <a:rPr lang="en-US" dirty="0" smtClean="0"/>
              <a:t>cladding failure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Longer hold times burn fissile materials to completion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 long-lived actinides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Higher temperature steam cycle for greater efficiency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34594" y="6415791"/>
            <a:ext cx="2103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</a:t>
            </a:r>
            <a:r>
              <a:rPr lang="en-US" sz="1200" smtClean="0"/>
              <a:t>: Hargraves and Moir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978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solidFill>
                  <a:srgbClr val="3B3B3B"/>
                </a:solidFill>
              </a:rPr>
              <a:t>Producing 1 CMO Per Year from Various Sources</a:t>
            </a:r>
            <a:r>
              <a:rPr lang="en-US" smtClean="0"/>
              <a:t/>
            </a:r>
            <a:br>
              <a:rPr lang="en-US" smtClean="0"/>
            </a:br>
            <a:r>
              <a:rPr lang="en-US" sz="2000" i="1" smtClean="0">
                <a:solidFill>
                  <a:srgbClr val="184A91"/>
                </a:solidFill>
              </a:rPr>
              <a:t>Enormous task requiring trillions of dollars over decades</a:t>
            </a:r>
            <a:endParaRPr lang="en-US" sz="2400" i="1" dirty="0">
              <a:solidFill>
                <a:srgbClr val="184A91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ct val="15000"/>
              </a:spcBef>
              <a:buFont typeface="Arial" charset="0"/>
              <a:buChar char="•"/>
              <a:defRPr/>
            </a:pPr>
            <a:r>
              <a:rPr lang="en-US" sz="2400" b="1" smtClean="0">
                <a:solidFill>
                  <a:srgbClr val="336699"/>
                </a:solidFill>
              </a:rPr>
              <a:t>Hydro</a:t>
            </a:r>
            <a:r>
              <a:rPr lang="en-US" sz="2400" smtClean="0">
                <a:solidFill>
                  <a:srgbClr val="336699"/>
                </a:solidFill>
              </a:rPr>
              <a:t>: </a:t>
            </a:r>
            <a:r>
              <a:rPr lang="en-US" sz="2400" b="1" smtClean="0">
                <a:solidFill>
                  <a:srgbClr val="3B3B3B"/>
                </a:solidFill>
              </a:rPr>
              <a:t>200 dams</a:t>
            </a:r>
            <a:endParaRPr lang="en-US" sz="2000" b="1" smtClean="0">
              <a:solidFill>
                <a:srgbClr val="3B3B3B"/>
              </a:solidFill>
            </a:endParaRPr>
          </a:p>
          <a:p>
            <a:pPr lvl="1">
              <a:lnSpc>
                <a:spcPct val="80000"/>
              </a:lnSpc>
              <a:spcBef>
                <a:spcPct val="15000"/>
              </a:spcBef>
              <a:buFont typeface="Arial" charset="0"/>
              <a:buChar char="•"/>
              <a:defRPr/>
            </a:pPr>
            <a:r>
              <a:rPr lang="en-US" sz="2000" smtClean="0">
                <a:solidFill>
                  <a:srgbClr val="3B3B3B"/>
                </a:solidFill>
              </a:rPr>
              <a:t>1 every quarter for 50 years </a:t>
            </a:r>
          </a:p>
          <a:p>
            <a:pPr lvl="1">
              <a:lnSpc>
                <a:spcPct val="80000"/>
              </a:lnSpc>
              <a:spcBef>
                <a:spcPct val="15000"/>
              </a:spcBef>
              <a:buFont typeface="Wingdings" pitchFamily="2" charset="2"/>
              <a:buChar char="§"/>
              <a:defRPr/>
            </a:pPr>
            <a:r>
              <a:rPr lang="en-US" sz="2000" smtClean="0">
                <a:solidFill>
                  <a:srgbClr val="3B3B3B"/>
                </a:solidFill>
              </a:rPr>
              <a:t>18 GW with 50% availability </a:t>
            </a:r>
            <a:r>
              <a:rPr lang="en-US" sz="1400" smtClean="0">
                <a:solidFill>
                  <a:srgbClr val="3B3B3B"/>
                </a:solidFill>
              </a:rPr>
              <a:t>(3 Gorges Dam)</a:t>
            </a:r>
            <a:endParaRPr lang="en-US" sz="2000" smtClean="0">
              <a:solidFill>
                <a:srgbClr val="3B3B3B"/>
              </a:solidFill>
            </a:endParaRPr>
          </a:p>
          <a:p>
            <a:pPr>
              <a:lnSpc>
                <a:spcPct val="80000"/>
              </a:lnSpc>
              <a:spcBef>
                <a:spcPct val="15000"/>
              </a:spcBef>
              <a:buFont typeface="Arial" charset="0"/>
              <a:buChar char="•"/>
              <a:defRPr/>
            </a:pPr>
            <a:r>
              <a:rPr lang="en-US" sz="2400" b="1" smtClean="0">
                <a:solidFill>
                  <a:srgbClr val="336699"/>
                </a:solidFill>
              </a:rPr>
              <a:t>Nuclear: </a:t>
            </a:r>
            <a:r>
              <a:rPr lang="en-US" sz="2400" b="1" smtClean="0">
                <a:solidFill>
                  <a:srgbClr val="3B3B3B"/>
                </a:solidFill>
              </a:rPr>
              <a:t>2,500 plants </a:t>
            </a:r>
            <a:endParaRPr lang="en-US" sz="2400" smtClean="0">
              <a:solidFill>
                <a:srgbClr val="3B3B3B"/>
              </a:solidFill>
            </a:endParaRPr>
          </a:p>
          <a:p>
            <a:pPr lvl="1">
              <a:lnSpc>
                <a:spcPct val="80000"/>
              </a:lnSpc>
              <a:spcBef>
                <a:spcPct val="15000"/>
              </a:spcBef>
              <a:buFont typeface="Wingdings" pitchFamily="2" charset="2"/>
              <a:buChar char="§"/>
              <a:defRPr/>
            </a:pPr>
            <a:r>
              <a:rPr lang="en-US" sz="2000" smtClean="0">
                <a:solidFill>
                  <a:srgbClr val="3B3B3B"/>
                </a:solidFill>
              </a:rPr>
              <a:t>1 a week for 50 years</a:t>
            </a:r>
          </a:p>
          <a:p>
            <a:pPr lvl="1">
              <a:lnSpc>
                <a:spcPct val="80000"/>
              </a:lnSpc>
              <a:spcBef>
                <a:spcPct val="15000"/>
              </a:spcBef>
              <a:buFont typeface="Wingdings" pitchFamily="2" charset="2"/>
              <a:buChar char="§"/>
              <a:defRPr/>
            </a:pPr>
            <a:r>
              <a:rPr lang="en-US" sz="2000" smtClean="0">
                <a:solidFill>
                  <a:srgbClr val="3B3B3B"/>
                </a:solidFill>
              </a:rPr>
              <a:t>900 MW with 90% av.</a:t>
            </a:r>
          </a:p>
          <a:p>
            <a:pPr>
              <a:lnSpc>
                <a:spcPct val="80000"/>
              </a:lnSpc>
              <a:spcBef>
                <a:spcPct val="15000"/>
              </a:spcBef>
              <a:buFont typeface="Arial" charset="0"/>
              <a:buChar char="•"/>
              <a:defRPr/>
            </a:pPr>
            <a:r>
              <a:rPr lang="en-US" sz="2400" b="1" smtClean="0">
                <a:solidFill>
                  <a:srgbClr val="336699"/>
                </a:solidFill>
              </a:rPr>
              <a:t>Solar CSP</a:t>
            </a:r>
            <a:r>
              <a:rPr lang="en-US" sz="2400" b="1" smtClean="0">
                <a:solidFill>
                  <a:srgbClr val="3B3B3B"/>
                </a:solidFill>
              </a:rPr>
              <a:t>: 7,700 solar parks </a:t>
            </a:r>
          </a:p>
          <a:p>
            <a:pPr lvl="1">
              <a:lnSpc>
                <a:spcPct val="80000"/>
              </a:lnSpc>
              <a:spcBef>
                <a:spcPct val="15000"/>
              </a:spcBef>
              <a:buFont typeface="Wingdings" pitchFamily="2" charset="2"/>
              <a:buChar char="§"/>
              <a:defRPr/>
            </a:pPr>
            <a:r>
              <a:rPr lang="en-US" sz="2000" smtClean="0">
                <a:solidFill>
                  <a:srgbClr val="3B3B3B"/>
                </a:solidFill>
              </a:rPr>
              <a:t>3 a week for 50 years</a:t>
            </a:r>
          </a:p>
          <a:p>
            <a:pPr lvl="1">
              <a:lnSpc>
                <a:spcPct val="80000"/>
              </a:lnSpc>
              <a:spcBef>
                <a:spcPct val="15000"/>
              </a:spcBef>
              <a:buFont typeface="Wingdings" pitchFamily="2" charset="2"/>
              <a:buChar char="§"/>
              <a:defRPr/>
            </a:pPr>
            <a:r>
              <a:rPr lang="en-US" sz="2000" smtClean="0">
                <a:solidFill>
                  <a:srgbClr val="3B3B3B"/>
                </a:solidFill>
              </a:rPr>
              <a:t>900 MW with 25% av.  </a:t>
            </a:r>
            <a:r>
              <a:rPr lang="en-US" sz="1400" smtClean="0">
                <a:solidFill>
                  <a:srgbClr val="3B3B3B"/>
                </a:solidFill>
              </a:rPr>
              <a:t>(10X Andasol)</a:t>
            </a:r>
          </a:p>
          <a:p>
            <a:pPr>
              <a:lnSpc>
                <a:spcPct val="80000"/>
              </a:lnSpc>
              <a:spcBef>
                <a:spcPct val="15000"/>
              </a:spcBef>
              <a:buFont typeface="Arial" charset="0"/>
              <a:buChar char="•"/>
              <a:defRPr/>
            </a:pPr>
            <a:r>
              <a:rPr lang="en-US" sz="2400" b="1" smtClean="0">
                <a:solidFill>
                  <a:srgbClr val="336699"/>
                </a:solidFill>
              </a:rPr>
              <a:t>Windmills: </a:t>
            </a:r>
            <a:r>
              <a:rPr lang="en-US" sz="2400" b="1" smtClean="0">
                <a:solidFill>
                  <a:srgbClr val="3B3B3B"/>
                </a:solidFill>
              </a:rPr>
              <a:t>3 million </a:t>
            </a:r>
          </a:p>
          <a:p>
            <a:pPr lvl="1">
              <a:lnSpc>
                <a:spcPct val="80000"/>
              </a:lnSpc>
              <a:spcBef>
                <a:spcPct val="15000"/>
              </a:spcBef>
              <a:buFont typeface="Wingdings" pitchFamily="2" charset="2"/>
              <a:buChar char="§"/>
              <a:defRPr/>
            </a:pPr>
            <a:r>
              <a:rPr lang="en-US" sz="2000" smtClean="0">
                <a:solidFill>
                  <a:srgbClr val="3B3B3B"/>
                </a:solidFill>
              </a:rPr>
              <a:t>1200 a week for 50 years</a:t>
            </a:r>
          </a:p>
          <a:p>
            <a:pPr lvl="1">
              <a:lnSpc>
                <a:spcPct val="80000"/>
              </a:lnSpc>
              <a:spcBef>
                <a:spcPct val="15000"/>
              </a:spcBef>
              <a:buFont typeface="Wingdings" pitchFamily="2" charset="2"/>
              <a:buChar char="§"/>
              <a:defRPr/>
            </a:pPr>
            <a:r>
              <a:rPr lang="en-US" sz="2000" smtClean="0">
                <a:solidFill>
                  <a:srgbClr val="3B3B3B"/>
                </a:solidFill>
              </a:rPr>
              <a:t>1.65 MW with 35% av.</a:t>
            </a:r>
          </a:p>
          <a:p>
            <a:pPr>
              <a:lnSpc>
                <a:spcPct val="80000"/>
              </a:lnSpc>
              <a:spcBef>
                <a:spcPct val="15000"/>
              </a:spcBef>
              <a:buFont typeface="Arial" charset="0"/>
              <a:buChar char="•"/>
              <a:defRPr/>
            </a:pPr>
            <a:r>
              <a:rPr lang="en-US" sz="2400" b="1" smtClean="0">
                <a:solidFill>
                  <a:srgbClr val="336699"/>
                </a:solidFill>
              </a:rPr>
              <a:t>Solar Roofs:</a:t>
            </a:r>
            <a:r>
              <a:rPr lang="en-US" sz="2400" b="1" smtClean="0"/>
              <a:t> </a:t>
            </a:r>
            <a:r>
              <a:rPr lang="en-US" sz="2400" b="1" smtClean="0">
                <a:solidFill>
                  <a:srgbClr val="3B3B3B"/>
                </a:solidFill>
              </a:rPr>
              <a:t>4.2 billion </a:t>
            </a:r>
          </a:p>
          <a:p>
            <a:pPr lvl="1">
              <a:lnSpc>
                <a:spcPct val="80000"/>
              </a:lnSpc>
              <a:spcBef>
                <a:spcPct val="15000"/>
              </a:spcBef>
              <a:buFont typeface="Wingdings" pitchFamily="2" charset="2"/>
              <a:buChar char="§"/>
              <a:defRPr/>
            </a:pPr>
            <a:r>
              <a:rPr lang="en-US" sz="2000" smtClean="0">
                <a:solidFill>
                  <a:srgbClr val="3B3B3B"/>
                </a:solidFill>
              </a:rPr>
              <a:t>250k roofs a day for 50 years</a:t>
            </a:r>
          </a:p>
          <a:p>
            <a:pPr lvl="1">
              <a:lnSpc>
                <a:spcPct val="80000"/>
              </a:lnSpc>
              <a:spcBef>
                <a:spcPct val="15000"/>
              </a:spcBef>
              <a:buFont typeface="Wingdings" pitchFamily="2" charset="2"/>
              <a:buChar char="§"/>
              <a:defRPr/>
            </a:pPr>
            <a:r>
              <a:rPr lang="en-US" sz="2000" smtClean="0">
                <a:solidFill>
                  <a:srgbClr val="3B3B3B"/>
                </a:solidFill>
              </a:rPr>
              <a:t>2.1 kW with 20% av.</a:t>
            </a:r>
            <a:endParaRPr lang="en-US" sz="2000" dirty="0" smtClean="0">
              <a:solidFill>
                <a:srgbClr val="3B3B3B"/>
              </a:solidFill>
            </a:endParaRPr>
          </a:p>
        </p:txBody>
      </p:sp>
      <p:pic>
        <p:nvPicPr>
          <p:cNvPr id="17412" name="Picture 8" descr="http://www.alphabetics.info/international/wp-content/uploads/2009/11/nuclear-power-plants-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2259013"/>
            <a:ext cx="17526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2" descr="https://summerbridge3.wikispaces.com/file/view/windmills.jpg/30944543/windmill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4191000"/>
            <a:ext cx="172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4" descr="http://www.inhabitat.com/wp-content/uploads/Solar-Home-Tour-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5029200"/>
            <a:ext cx="173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1" descr="http://www.export.gov.il/Eng/_Uploads/3575dum.jpg"/>
          <p:cNvPicPr>
            <a:picLocks noChangeAspect="1" noChangeArrowheads="1"/>
          </p:cNvPicPr>
          <p:nvPr/>
        </p:nvPicPr>
        <p:blipFill>
          <a:blip r:embed="rId6"/>
          <a:srcRect t="19453" r="21819"/>
          <a:stretch>
            <a:fillRect/>
          </a:stretch>
        </p:blipFill>
        <p:spPr bwMode="auto">
          <a:xfrm>
            <a:off x="5410200" y="1223963"/>
            <a:ext cx="16764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8167" y="3286455"/>
            <a:ext cx="1682123" cy="113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Concerns about Nuclear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Risks</a:t>
            </a:r>
          </a:p>
          <a:p>
            <a:pPr lvl="1"/>
            <a:r>
              <a:rPr lang="en-US" sz="2600" dirty="0" smtClean="0"/>
              <a:t>Explosions</a:t>
            </a:r>
          </a:p>
          <a:p>
            <a:pPr lvl="1"/>
            <a:r>
              <a:rPr lang="en-US" sz="2600" dirty="0" smtClean="0"/>
              <a:t>Radiation exposure</a:t>
            </a:r>
          </a:p>
          <a:p>
            <a:r>
              <a:rPr lang="en-US" sz="2800" dirty="0" smtClean="0"/>
              <a:t>Technical</a:t>
            </a:r>
          </a:p>
          <a:p>
            <a:pPr lvl="1"/>
            <a:r>
              <a:rPr lang="en-US" sz="2600" dirty="0" smtClean="0"/>
              <a:t>Long-term storage of “waste”</a:t>
            </a:r>
          </a:p>
          <a:p>
            <a:pPr lvl="1"/>
            <a:r>
              <a:rPr lang="en-US" sz="2600" dirty="0" smtClean="0"/>
              <a:t>Lack of sufficient fuel resources</a:t>
            </a:r>
          </a:p>
          <a:p>
            <a:r>
              <a:rPr lang="en-US" sz="2800" dirty="0" smtClean="0"/>
              <a:t>Political</a:t>
            </a:r>
          </a:p>
          <a:p>
            <a:pPr lvl="1"/>
            <a:r>
              <a:rPr lang="en-US" sz="2600" dirty="0" smtClean="0"/>
              <a:t>Nuclear proliferation</a:t>
            </a:r>
          </a:p>
          <a:p>
            <a:r>
              <a:rPr lang="en-US" sz="2800" dirty="0" smtClean="0"/>
              <a:t>Too expensive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096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TofB2.jpg"/>
          <p:cNvPicPr>
            <a:picLocks noChangeAspect="1"/>
          </p:cNvPicPr>
          <p:nvPr/>
        </p:nvPicPr>
        <p:blipFill>
          <a:blip r:embed="rId3"/>
          <a:srcRect r="14432"/>
          <a:stretch>
            <a:fillRect/>
          </a:stretch>
        </p:blipFill>
        <p:spPr bwMode="auto">
          <a:xfrm>
            <a:off x="4543255" y="404900"/>
            <a:ext cx="4527550" cy="64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46126" y="274638"/>
            <a:ext cx="8229600" cy="1143000"/>
          </a:xfrm>
        </p:spPr>
        <p:txBody>
          <a:bodyPr/>
          <a:lstStyle/>
          <a:p>
            <a:r>
              <a:rPr lang="en-US" dirty="0" smtClean="0"/>
              <a:t>How Much Energy Do We Use?</a:t>
            </a:r>
            <a:br>
              <a:rPr lang="en-US" dirty="0" smtClean="0"/>
            </a:br>
            <a:r>
              <a:rPr lang="en-US" sz="2000" i="1" dirty="0" smtClean="0">
                <a:solidFill>
                  <a:srgbClr val="184A91"/>
                </a:solidFill>
              </a:rPr>
              <a:t>A good question to ask, but we confront a tower of Babel</a:t>
            </a:r>
            <a:endParaRPr lang="en-US" i="1" dirty="0" smtClean="0">
              <a:solidFill>
                <a:srgbClr val="184A91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52203" y="1436688"/>
            <a:ext cx="4476420" cy="4689475"/>
          </a:xfrm>
        </p:spPr>
        <p:txBody>
          <a:bodyPr/>
          <a:lstStyle/>
          <a:p>
            <a:r>
              <a:rPr lang="en-US" dirty="0" smtClean="0"/>
              <a:t>We get energy from many sources: </a:t>
            </a:r>
            <a:br>
              <a:rPr lang="en-US" dirty="0" smtClean="0"/>
            </a:br>
            <a:r>
              <a:rPr lang="en-US" dirty="0" smtClean="0"/>
              <a:t>oil, coal, natural gas, nuclear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Different units for different sources</a:t>
            </a:r>
          </a:p>
          <a:p>
            <a:pPr lvl="1"/>
            <a:r>
              <a:rPr lang="en-US" dirty="0" smtClean="0"/>
              <a:t>Gallons or barrels for oil</a:t>
            </a:r>
          </a:p>
          <a:p>
            <a:pPr lvl="1"/>
            <a:r>
              <a:rPr lang="en-US" dirty="0" smtClean="0"/>
              <a:t>Tons or BTUs for coal</a:t>
            </a:r>
          </a:p>
          <a:p>
            <a:pPr lvl="1"/>
            <a:r>
              <a:rPr lang="en-US" dirty="0" err="1" smtClean="0"/>
              <a:t>SCFs</a:t>
            </a:r>
            <a:r>
              <a:rPr lang="en-US" dirty="0" smtClean="0"/>
              <a:t> for natural gas</a:t>
            </a:r>
          </a:p>
          <a:p>
            <a:pPr lvl="1"/>
            <a:r>
              <a:rPr lang="en-US" dirty="0" smtClean="0"/>
              <a:t>kWh for electrical energy</a:t>
            </a:r>
          </a:p>
          <a:p>
            <a:r>
              <a:rPr lang="en-US" dirty="0" smtClean="0"/>
              <a:t>Lack of uniform units </a:t>
            </a:r>
          </a:p>
          <a:p>
            <a:pPr lvl="1"/>
            <a:r>
              <a:rPr lang="en-US" dirty="0" smtClean="0"/>
              <a:t>Presents a serious impediment to meaningful discussion</a:t>
            </a:r>
          </a:p>
          <a:p>
            <a:pPr lvl="1"/>
            <a:r>
              <a:rPr lang="en-US" dirty="0" smtClean="0"/>
              <a:t>Creates confusion: millions, billions, trillions, quadrillions!!!</a:t>
            </a:r>
          </a:p>
        </p:txBody>
      </p:sp>
    </p:spTree>
    <p:extLst>
      <p:ext uri="{BB962C8B-B14F-4D97-AF65-F5344CB8AC3E}">
        <p14:creationId xmlns:p14="http://schemas.microsoft.com/office/powerpoint/2010/main" val="24078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232232"/>
              </p:ext>
            </p:extLst>
          </p:nvPr>
        </p:nvGraphicFramePr>
        <p:xfrm>
          <a:off x="533565" y="1006669"/>
          <a:ext cx="8190311" cy="5938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Global Energy Consumption, 2006 </a:t>
            </a:r>
            <a:br>
              <a:rPr lang="en-US" dirty="0" smtClean="0"/>
            </a:b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We are living off our inheritance – how is it sustainable?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058720"/>
              </p:ext>
            </p:extLst>
          </p:nvPr>
        </p:nvGraphicFramePr>
        <p:xfrm>
          <a:off x="290542" y="1549998"/>
          <a:ext cx="8676355" cy="6290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39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567188"/>
              </p:ext>
            </p:extLst>
          </p:nvPr>
        </p:nvGraphicFramePr>
        <p:xfrm>
          <a:off x="271813" y="923016"/>
          <a:ext cx="8572500" cy="5820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2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Global Energy Consumption, 2016 </a:t>
            </a:r>
            <a:br>
              <a:rPr lang="en-US" dirty="0" smtClean="0"/>
            </a:b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Pattern essentially unchanged since 2006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5122" y="5970833"/>
            <a:ext cx="2461773" cy="553998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tIns="91440" bIns="91440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rgbClr val="800000"/>
                </a:solidFill>
                <a:cs typeface="Arial"/>
              </a:rPr>
              <a:t>Total 3.84 CMO</a:t>
            </a:r>
            <a:endParaRPr lang="en-US" sz="2400" dirty="0">
              <a:solidFill>
                <a:srgbClr val="800000"/>
              </a:solidFill>
              <a:cs typeface="Arial"/>
            </a:endParaRPr>
          </a:p>
        </p:txBody>
      </p:sp>
      <p:graphicFrame>
        <p:nvGraphicFramePr>
          <p:cNvPr id="10" name="Char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562206"/>
              </p:ext>
            </p:extLst>
          </p:nvPr>
        </p:nvGraphicFramePr>
        <p:xfrm>
          <a:off x="246201" y="941022"/>
          <a:ext cx="8660694" cy="6279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112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CO</a:t>
            </a:r>
            <a:r>
              <a:rPr lang="en-US" baseline="-25000" dirty="0" smtClean="0"/>
              <a:t>2</a:t>
            </a:r>
            <a:r>
              <a:rPr lang="en-US" dirty="0" smtClean="0"/>
              <a:t> Emissions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Global emissions in </a:t>
            </a:r>
            <a:r>
              <a:rPr lang="en-US" sz="2400" dirty="0"/>
              <a:t>1990 </a:t>
            </a:r>
            <a:r>
              <a:rPr lang="en-US" sz="2400" dirty="0" smtClean="0"/>
              <a:t>were 21.6 Gt-CO</a:t>
            </a:r>
            <a:r>
              <a:rPr lang="en-US" sz="2400" baseline="-25000" dirty="0" smtClean="0"/>
              <a:t>2</a:t>
            </a:r>
          </a:p>
          <a:p>
            <a:r>
              <a:rPr lang="en-US" sz="2400" dirty="0" smtClean="0"/>
              <a:t>Desired target: reduce emissions to 80% of 1990 levels (i.e., 17.3 Gt-CO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)  by 2035 and zero net emissions by 2050</a:t>
            </a:r>
          </a:p>
          <a:p>
            <a:r>
              <a:rPr lang="en-US" sz="2400" dirty="0" smtClean="0"/>
              <a:t>Compliance with </a:t>
            </a:r>
            <a:r>
              <a:rPr lang="en-GB" sz="2400" i="1" dirty="0"/>
              <a:t>intended nationally determined contributions</a:t>
            </a:r>
            <a:r>
              <a:rPr lang="en-GB" sz="2400" dirty="0"/>
              <a:t> </a:t>
            </a:r>
            <a:r>
              <a:rPr lang="en-US" sz="2400" dirty="0" smtClean="0"/>
              <a:t>(INDC) in the Paris Agreement (COP21) would still result in global emissions increasing to 55 Gt-CO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by 2035</a:t>
            </a:r>
          </a:p>
          <a:p>
            <a:r>
              <a:rPr lang="en-US" sz="2400" dirty="0" smtClean="0"/>
              <a:t>Nations must steeply ramp up their INDC</a:t>
            </a:r>
          </a:p>
          <a:p>
            <a:pPr lvl="1"/>
            <a:r>
              <a:rPr lang="en-US" sz="2000" dirty="0" smtClean="0"/>
              <a:t>Will we?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844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Takes Energy to Climb up on the UN HDI Scale 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296544"/>
              </p:ext>
            </p:extLst>
          </p:nvPr>
        </p:nvGraphicFramePr>
        <p:xfrm>
          <a:off x="382588" y="1417638"/>
          <a:ext cx="8229600" cy="4928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2073396" y="2159000"/>
            <a:ext cx="117354" cy="12700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3816350" y="2512485"/>
            <a:ext cx="120650" cy="91016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851025" y="3485093"/>
            <a:ext cx="120650" cy="91016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1730375" y="4640793"/>
            <a:ext cx="120650" cy="91016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2095742" y="3993093"/>
            <a:ext cx="120650" cy="91016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4149725" y="3180293"/>
            <a:ext cx="120650" cy="91016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968750" y="1724027"/>
            <a:ext cx="120650" cy="91016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340475" y="1642538"/>
            <a:ext cx="120650" cy="91016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7886700" y="1769535"/>
            <a:ext cx="120650" cy="91016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7502525" y="2512485"/>
            <a:ext cx="120650" cy="91016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5311775" y="3008843"/>
            <a:ext cx="120650" cy="91016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6061075" y="2117726"/>
            <a:ext cx="120650" cy="91016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6181725" y="2557993"/>
            <a:ext cx="120650" cy="91016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1465429" y="1769456"/>
            <a:ext cx="6903795" cy="3039557"/>
          </a:xfrm>
          <a:custGeom>
            <a:avLst/>
            <a:gdLst>
              <a:gd name="connsiteX0" fmla="*/ 33920 w 6937715"/>
              <a:gd name="connsiteY0" fmla="*/ 3039557 h 3039557"/>
              <a:gd name="connsiteX1" fmla="*/ 1043437 w 6937715"/>
              <a:gd name="connsiteY1" fmla="*/ 727323 h 3039557"/>
              <a:gd name="connsiteX2" fmla="*/ 6937715 w 6937715"/>
              <a:gd name="connsiteY2" fmla="*/ 0 h 3039557"/>
              <a:gd name="connsiteX0" fmla="*/ 4335 w 6908130"/>
              <a:gd name="connsiteY0" fmla="*/ 3039557 h 3039557"/>
              <a:gd name="connsiteX1" fmla="*/ 1882254 w 6908130"/>
              <a:gd name="connsiteY1" fmla="*/ 488501 h 3039557"/>
              <a:gd name="connsiteX2" fmla="*/ 6908130 w 6908130"/>
              <a:gd name="connsiteY2" fmla="*/ 0 h 3039557"/>
              <a:gd name="connsiteX0" fmla="*/ 4801 w 6908596"/>
              <a:gd name="connsiteY0" fmla="*/ 3039557 h 3039557"/>
              <a:gd name="connsiteX1" fmla="*/ 1882720 w 6908596"/>
              <a:gd name="connsiteY1" fmla="*/ 488501 h 3039557"/>
              <a:gd name="connsiteX2" fmla="*/ 6908596 w 6908596"/>
              <a:gd name="connsiteY2" fmla="*/ 0 h 3039557"/>
              <a:gd name="connsiteX0" fmla="*/ 4738 w 6908533"/>
              <a:gd name="connsiteY0" fmla="*/ 3039557 h 3039557"/>
              <a:gd name="connsiteX1" fmla="*/ 1882657 w 6908533"/>
              <a:gd name="connsiteY1" fmla="*/ 488501 h 3039557"/>
              <a:gd name="connsiteX2" fmla="*/ 6908533 w 6908533"/>
              <a:gd name="connsiteY2" fmla="*/ 0 h 3039557"/>
              <a:gd name="connsiteX0" fmla="*/ 0 w 6903795"/>
              <a:gd name="connsiteY0" fmla="*/ 3039557 h 3039557"/>
              <a:gd name="connsiteX1" fmla="*/ 1877919 w 6903795"/>
              <a:gd name="connsiteY1" fmla="*/ 488501 h 3039557"/>
              <a:gd name="connsiteX2" fmla="*/ 6903795 w 6903795"/>
              <a:gd name="connsiteY2" fmla="*/ 0 h 3039557"/>
              <a:gd name="connsiteX0" fmla="*/ 0 w 6903795"/>
              <a:gd name="connsiteY0" fmla="*/ 3039557 h 3039557"/>
              <a:gd name="connsiteX1" fmla="*/ 1877919 w 6903795"/>
              <a:gd name="connsiteY1" fmla="*/ 488501 h 3039557"/>
              <a:gd name="connsiteX2" fmla="*/ 6903795 w 6903795"/>
              <a:gd name="connsiteY2" fmla="*/ 0 h 3039557"/>
              <a:gd name="connsiteX0" fmla="*/ 0 w 6903795"/>
              <a:gd name="connsiteY0" fmla="*/ 3039557 h 3039557"/>
              <a:gd name="connsiteX1" fmla="*/ 1432863 w 6903795"/>
              <a:gd name="connsiteY1" fmla="*/ 553635 h 3039557"/>
              <a:gd name="connsiteX2" fmla="*/ 6903795 w 6903795"/>
              <a:gd name="connsiteY2" fmla="*/ 0 h 3039557"/>
              <a:gd name="connsiteX0" fmla="*/ 0 w 6903795"/>
              <a:gd name="connsiteY0" fmla="*/ 3039557 h 3039557"/>
              <a:gd name="connsiteX1" fmla="*/ 1606543 w 6903795"/>
              <a:gd name="connsiteY1" fmla="*/ 445079 h 3039557"/>
              <a:gd name="connsiteX2" fmla="*/ 6903795 w 6903795"/>
              <a:gd name="connsiteY2" fmla="*/ 0 h 3039557"/>
              <a:gd name="connsiteX0" fmla="*/ 0 w 6903795"/>
              <a:gd name="connsiteY0" fmla="*/ 3039557 h 3039557"/>
              <a:gd name="connsiteX1" fmla="*/ 1660818 w 6903795"/>
              <a:gd name="connsiteY1" fmla="*/ 564490 h 3039557"/>
              <a:gd name="connsiteX2" fmla="*/ 6903795 w 6903795"/>
              <a:gd name="connsiteY2" fmla="*/ 0 h 3039557"/>
              <a:gd name="connsiteX0" fmla="*/ 0 w 6903795"/>
              <a:gd name="connsiteY0" fmla="*/ 3039557 h 3039557"/>
              <a:gd name="connsiteX1" fmla="*/ 1465427 w 6903795"/>
              <a:gd name="connsiteY1" fmla="*/ 607912 h 3039557"/>
              <a:gd name="connsiteX2" fmla="*/ 6903795 w 6903795"/>
              <a:gd name="connsiteY2" fmla="*/ 0 h 3039557"/>
              <a:gd name="connsiteX0" fmla="*/ 0 w 6903795"/>
              <a:gd name="connsiteY0" fmla="*/ 3039557 h 3039557"/>
              <a:gd name="connsiteX1" fmla="*/ 1693383 w 6903795"/>
              <a:gd name="connsiteY1" fmla="*/ 445078 h 3039557"/>
              <a:gd name="connsiteX2" fmla="*/ 6903795 w 6903795"/>
              <a:gd name="connsiteY2" fmla="*/ 0 h 303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03795" h="3039557">
                <a:moveTo>
                  <a:pt x="0" y="3039557"/>
                </a:moveTo>
                <a:cubicBezTo>
                  <a:pt x="113977" y="2169303"/>
                  <a:pt x="466765" y="875682"/>
                  <a:pt x="1693383" y="445078"/>
                </a:cubicBezTo>
                <a:cubicBezTo>
                  <a:pt x="2920001" y="14474"/>
                  <a:pt x="4531972" y="110365"/>
                  <a:pt x="6903795" y="0"/>
                </a:cubicBezTo>
              </a:path>
            </a:pathLst>
          </a:custGeom>
          <a:ln w="152400" cmpd="sng">
            <a:solidFill>
              <a:srgbClr val="92D05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how much energy will we need in 2050?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Assume a population of 9 billion people</a:t>
            </a:r>
          </a:p>
          <a:p>
            <a:r>
              <a:rPr lang="en-US" sz="2400" dirty="0" smtClean="0"/>
              <a:t>Desired minimum per capita energy consumption to ensure an HDI &gt;0.9 is 1000 </a:t>
            </a:r>
            <a:r>
              <a:rPr lang="en-US" sz="2400" dirty="0" err="1" smtClean="0"/>
              <a:t>GOe</a:t>
            </a:r>
            <a:r>
              <a:rPr lang="en-US" sz="2400" dirty="0" smtClean="0"/>
              <a:t>/</a:t>
            </a:r>
            <a:r>
              <a:rPr lang="en-US" sz="2400" dirty="0" err="1" smtClean="0"/>
              <a:t>yr</a:t>
            </a:r>
            <a:r>
              <a:rPr lang="en-US" sz="2400" dirty="0" smtClean="0"/>
              <a:t> (half of US consumption; comparable to Europe and Japan)</a:t>
            </a:r>
          </a:p>
          <a:p>
            <a:r>
              <a:rPr lang="en-US" sz="2400" dirty="0" smtClean="0"/>
              <a:t>9 trillion gallons (&gt;8 CMO)</a:t>
            </a:r>
          </a:p>
          <a:p>
            <a:r>
              <a:rPr lang="en-US" sz="2400" dirty="0"/>
              <a:t>Assume an all-electric </a:t>
            </a:r>
            <a:r>
              <a:rPr lang="en-US" sz="2400" dirty="0" smtClean="0"/>
              <a:t>scenario (1 GO ≅ 12 kWh)</a:t>
            </a:r>
            <a:endParaRPr lang="en-US" sz="2400" dirty="0"/>
          </a:p>
          <a:p>
            <a:r>
              <a:rPr lang="en-US" sz="2400" dirty="0" smtClean="0"/>
              <a:t>108,000 </a:t>
            </a:r>
            <a:r>
              <a:rPr lang="en-US" sz="2400" dirty="0" err="1" smtClean="0"/>
              <a:t>TWh</a:t>
            </a:r>
            <a:r>
              <a:rPr lang="en-US" sz="2400" dirty="0" smtClean="0"/>
              <a:t>/</a:t>
            </a:r>
            <a:r>
              <a:rPr lang="en-US" sz="2400" dirty="0" err="1" smtClean="0"/>
              <a:t>yr</a:t>
            </a:r>
            <a:r>
              <a:rPr lang="en-US" sz="2400" dirty="0" smtClean="0"/>
              <a:t> (Current global electricity prod. = 24,000 </a:t>
            </a:r>
            <a:r>
              <a:rPr lang="en-US" sz="2400" dirty="0" err="1" smtClean="0"/>
              <a:t>TWh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12.3 TW @ 100% capacity</a:t>
            </a:r>
          </a:p>
          <a:p>
            <a:r>
              <a:rPr lang="en-US" sz="2400" dirty="0"/>
              <a:t>R</a:t>
            </a:r>
            <a:r>
              <a:rPr lang="en-US" sz="2400" dirty="0" smtClean="0"/>
              <a:t>equired investment for 30 years (@$5/W installed):  $2T/</a:t>
            </a:r>
            <a:r>
              <a:rPr lang="en-US" sz="2400" dirty="0" err="1" smtClean="0"/>
              <a:t>yr</a:t>
            </a:r>
            <a:r>
              <a:rPr lang="en-US" sz="2400" dirty="0" smtClean="0"/>
              <a:t> or 2.7% GWP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02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Dramatic rise of wind and solar power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988421"/>
              </p:ext>
            </p:extLst>
          </p:nvPr>
        </p:nvGraphicFramePr>
        <p:xfrm>
          <a:off x="194872" y="1074476"/>
          <a:ext cx="8799226" cy="5783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8856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9&quot;/&gt;&lt;/object&gt;&lt;object type=&quot;3&quot; unique_id=&quot;10005&quot;&gt;&lt;property id=&quot;20148&quot; value=&quot;5&quot;/&gt;&lt;property id=&quot;20300&quot; value=&quot;Slide 2 - &amp;quot;An Overview of SRI International&amp;#x0D;&amp;#x0A;We are a community of innovation&amp;quot;&quot;/&gt;&lt;property id=&quot;20307&quot; value=&quot;260&quot;/&gt;&lt;/object&gt;&lt;object type=&quot;3&quot; unique_id=&quot;10006&quot;&gt;&lt;property id=&quot;20148&quot; value=&quot;5&quot;/&gt;&lt;property id=&quot;20300&quot; value=&quot;Slide 3 - &amp;quot;A Period of Great Change…&amp;#x0D;&amp;#x0A;Tremendous opportunities for innovation&amp;quot;&quot;/&gt;&lt;property id=&quot;20307&quot; value=&quot;261&quot;/&gt;&lt;/object&gt;&lt;object type=&quot;3&quot; unique_id=&quot;10007&quot;&gt;&lt;property id=&quot;20148&quot; value=&quot;5&quot;/&gt;&lt;property id=&quot;20300&quot; value=&quot;Slide 4 - &amp;quot;… and the Challenges Are Increasing&amp;#x0D;&amp;#x0A;Keeping up with accelerating rates of change&amp;quot;&quot;/&gt;&lt;property id=&quot;20307&quot; value=&quot;262&quot;/&gt;&lt;/object&gt;&lt;object type=&quot;3&quot; unique_id=&quot;10008&quot;&gt;&lt;property id=&quot;20148&quot; value=&quot;5&quot;/&gt;&lt;property id=&quot;20300&quot; value=&quot;Slide 5 - &amp;quot;Essential Ingredients for Innovation &amp;#x0D;&amp;#x0A;SRI provides you with all three&amp;quot;&quot;/&gt;&lt;property id=&quot;20307&quot; value=&quot;263&quot;/&gt;&lt;/object&gt;&lt;object type=&quot;3&quot; unique_id=&quot;10009&quot;&gt;&lt;property id=&quot;20148&quot; value=&quot;5&quot;/&gt;&lt;property id=&quot;20300&quot; value=&quot;Slide 6 - &amp;quot;SRI International Profile&amp;#x0D;&amp;#x0A;&amp;quot;&quot;/&gt;&lt;property id=&quot;20307&quot; value=&quot;264&quot;/&gt;&lt;/object&gt;&lt;object type=&quot;3&quot; unique_id=&quot;10010&quot;&gt;&lt;property id=&quot;20148&quot; value=&quot;5&quot;/&gt;&lt;property id=&quot;20300&quot; value=&quot;Slide 7 - &amp;quot;Who We Are&amp;#x0D;&amp;#x0A;SRI is a world-leading independent R&amp;amp;D organization&amp;quot;&quot;/&gt;&lt;property id=&quot;20307&quot; value=&quot;265&quot;/&gt;&lt;/object&gt;&lt;object type=&quot;3&quot; unique_id=&quot;10011&quot;&gt;&lt;property id=&quot;20148&quot; value=&quot;5&quot;/&gt;&lt;property id=&quot;20300&quot; value=&quot;Slide 8 - &amp;quot;Our Mission &amp;#x0D;&amp;#x0A;Dedicated to client success and lasting value&amp;quot;&quot;/&gt;&lt;property id=&quot;20307&quot; value=&quot;266&quot;/&gt;&lt;/object&gt;&lt;object type=&quot;3&quot; unique_id=&quot;10012&quot;&gt;&lt;property id=&quot;20148&quot; value=&quot;5&quot;/&gt;&lt;property id=&quot;20300&quot; value=&quot;Slide 9 - &amp;quot;What We Do&amp;#x0D;&amp;#x0A;We create solutions that address your needs&amp;quot;&quot;/&gt;&lt;property id=&quot;20307&quot; value=&quot;267&quot;/&gt;&lt;/object&gt;&lt;object type=&quot;3&quot; unique_id=&quot;10013&quot;&gt;&lt;property id=&quot;20148&quot; value=&quot;5&quot;/&gt;&lt;property id=&quot;20300&quot; value=&quot;Slide 10 - &amp;quot;Our Focus Areas&amp;#x0D;&amp;#x0A;Multidisciplinary teams leverage core technology and research areas&amp;quot;&quot;/&gt;&lt;property id=&quot;20307&quot; value=&quot;268&quot;/&gt;&lt;/object&gt;&lt;object type=&quot;3&quot; unique_id=&quot;10014&quot;&gt;&lt;property id=&quot;20148&quot; value=&quot;5&quot;/&gt;&lt;property id=&quot;20300&quot; value=&quot;Slide 11 - &amp;quot;Clients throughout the World&amp;#x0D;&amp;#x0A;Providing value from Silicon Valley to our clients worldwide  &amp;quot;&quot;/&gt;&lt;property id=&quot;20307&quot; value=&quot;269&quot;/&gt;&lt;/object&gt;&lt;object type=&quot;3&quot; unique_id=&quot;10018&quot;&gt;&lt;property id=&quot;20148&quot; value=&quot;5&quot;/&gt;&lt;property id=&quot;20300&quot; value=&quot;Slide 15 - &amp;quot;SRI and Sarnoff Technology Spin-off Ventures&amp;#x0D;&amp;#x0A;Growth opportunities that bring innovations to market&amp;quot;&quot;/&gt;&lt;property id=&quot;20307&quot; value=&quot;273&quot;/&gt;&lt;/object&gt;&lt;object type=&quot;3&quot; unique_id=&quot;10019&quot;&gt;&lt;property id=&quot;20148&quot; value=&quot;5&quot;/&gt;&lt;property id=&quot;20300&quot; value=&quot;Slide 16 - &amp;quot;Senior Management Team&amp;#x0D;&amp;#x0A;Leaders of customer-centric teams&amp;quot;&quot;/&gt;&lt;property id=&quot;20307&quot; value=&quot;274&quot;/&gt;&lt;/object&gt;&lt;object type=&quot;3&quot; unique_id=&quot;10020&quot;&gt;&lt;property id=&quot;20148&quot; value=&quot;5&quot;/&gt;&lt;property id=&quot;20300&quot; value=&quot;Slide 17 - &amp;quot;Distinguished Innovations&amp;#x0D;&amp;#x0A;&amp;quot;&quot;/&gt;&lt;property id=&quot;20307&quot; value=&quot;275&quot;/&gt;&lt;/object&gt;&lt;object type=&quot;3&quot; unique_id=&quot;10021&quot;&gt;&lt;property id=&quot;20148&quot; value=&quot;5&quot;/&gt;&lt;property id=&quot;20300&quot; value=&quot;Slide 18 - &amp;quot;SRI Innovations Have Changed the World&amp;#x0D;&amp;#x0A;More than 60 years of contributions to government, industry, and society&amp;quot;&quot;/&gt;&lt;property id=&quot;20307&quot; value=&quot;276&quot;/&gt;&lt;/object&gt;&lt;object type=&quot;3&quot; unique_id=&quot;10022&quot;&gt;&lt;property id=&quot;20148&quot; value=&quot;5&quot;/&gt;&lt;property id=&quot;20300&quot; value=&quot;Slide 19 - &amp;quot;Computing&amp;#x0D;&amp;#x0A;SRI invented the foundations of personal computing&amp;quot;&quot;/&gt;&lt;property id=&quot;20307&quot; value=&quot;277&quot;/&gt;&lt;/object&gt;&lt;object type=&quot;3&quot; unique_id=&quot;10023&quot;&gt;&lt;property id=&quot;20148&quot; value=&quot;5&quot;/&gt;&lt;property id=&quot;20300&quot; value=&quot;Slide 20 - &amp;quot;Intelligent Robotics&amp;#x0D;&amp;#x0A;SRI has pioneered robotics for more than 40 years&amp;quot;&quot;/&gt;&lt;property id=&quot;20307&quot; value=&quot;278&quot;/&gt;&lt;/object&gt;&lt;object type=&quot;3&quot; unique_id=&quot;10024&quot;&gt;&lt;property id=&quot;20148&quot; value=&quot;5&quot;/&gt;&lt;property id=&quot;20300&quot; value=&quot;Slide 21 - &amp;quot;Internet and Networks&amp;#x0D;&amp;#x0A;SRI was there “before the beginning”&amp;quot;&quot;/&gt;&lt;property id=&quot;20307&quot; value=&quot;279&quot;/&gt;&lt;/object&gt;&lt;object type=&quot;3&quot; unique_id=&quot;10025&quot;&gt;&lt;property id=&quot;20148&quot; value=&quot;5&quot;/&gt;&lt;property id=&quot;20300&quot; value=&quot;Slide 22 - &amp;quot;Wireless Communications&amp;#x0D;&amp;#x0A;SRI made possible a new way to communicate&amp;quot;&quot;/&gt;&lt;property id=&quot;20307&quot; value=&quot;280&quot;/&gt;&lt;/object&gt;&lt;object type=&quot;3&quot; unique_id=&quot;10027&quot;&gt;&lt;property id=&quot;20148&quot; value=&quot;5&quot;/&gt;&lt;property id=&quot;20300&quot; value=&quot;Slide 23 - &amp;quot;National Defense&amp;#x0D;&amp;#x0A;SRI has helped our nation meet mission-critical needs for decades&amp;quot;&quot;/&gt;&lt;property id=&quot;20307&quot; value=&quot;282&quot;/&gt;&lt;/object&gt;&lt;object type=&quot;3&quot; unique_id=&quot;10028&quot;&gt;&lt;property id=&quot;20148&quot; value=&quot;5&quot;/&gt;&lt;property id=&quot;20300&quot; value=&quot;Slide 24 - &amp;quot;Penetrating Radars&amp;#x0D;&amp;#x0A;SRI technology pinpoints concealed items of interest &amp;quot;&quot;/&gt;&lt;property id=&quot;20307&quot; value=&quot;283&quot;/&gt;&lt;/object&gt;&lt;object type=&quot;3&quot; unique_id=&quot;10029&quot;&gt;&lt;property id=&quot;20148&quot; value=&quot;5&quot;/&gt;&lt;property id=&quot;20300&quot; value=&quot;Slide 25 - &amp;quot;Aerospace&amp;#x0D;&amp;#x0A;SRI innovations take flight&amp;quot;&quot;/&gt;&lt;property id=&quot;20307&quot; value=&quot;284&quot;/&gt;&lt;/object&gt;&lt;object type=&quot;3&quot; unique_id=&quot;10030&quot;&gt;&lt;property id=&quot;20148&quot; value=&quot;5&quot;/&gt;&lt;property id=&quot;20300&quot; value=&quot;Slide 26 - &amp;quot;Satellite Communications&amp;#x0D;&amp;#x0A;SRI designs, deploys, and operates complex systems &amp;quot;&quot;/&gt;&lt;property id=&quot;20307&quot; value=&quot;285&quot;/&gt;&lt;/object&gt;&lt;object type=&quot;3&quot; unique_id=&quot;10031&quot;&gt;&lt;property id=&quot;20148&quot; value=&quot;5&quot;/&gt;&lt;property id=&quot;20300&quot; value=&quot;Slide 27 - &amp;quot;Banking&amp;#x0D;&amp;#x0A;SRI revolutionized how money is moved and used&amp;quot;&quot;/&gt;&lt;property id=&quot;20307&quot; value=&quot;286&quot;/&gt;&lt;/object&gt;&lt;object type=&quot;3&quot; unique_id=&quot;10032&quot;&gt;&lt;property id=&quot;20148&quot; value=&quot;5&quot;/&gt;&lt;property id=&quot;20300&quot; value=&quot;Slide 28 - &amp;quot;Automation&amp;#x0D;&amp;#x0A;SRI technologies speed delivery of vital information&amp;quot;&quot;/&gt;&lt;property id=&quot;20307&quot; value=&quot;287&quot;/&gt;&lt;/object&gt;&lt;object type=&quot;3&quot; unique_id=&quot;10033&quot;&gt;&lt;property id=&quot;20148&quot; value=&quot;5&quot;/&gt;&lt;property id=&quot;20300&quot; value=&quot;Slide 29 - &amp;quot;Natural Language Speech Recognition&amp;#x0D;&amp;#x0A;SRI innovations give voice to customer transactions &amp;quot;&quot;/&gt;&lt;property id=&quot;20307&quot; value=&quot;288&quot;/&gt;&lt;/object&gt;&lt;object type=&quot;3&quot; unique_id=&quot;10034&quot;&gt;&lt;property id=&quot;20148&quot; value=&quot;5&quot;/&gt;&lt;property id=&quot;20300&quot; value=&quot;Slide 30 - &amp;quot;Energy and Environment&amp;#x0D;&amp;#x0A;SRI is developing and licensing technologies for a sustainable future&amp;quot;&quot;/&gt;&lt;property id=&quot;20307&quot; value=&quot;289&quot;/&gt;&lt;/object&gt;&lt;object type=&quot;3&quot; unique_id=&quot;10035&quot;&gt;&lt;property id=&quot;20148&quot; value=&quot;5&quot;/&gt;&lt;property id=&quot;20300&quot; value=&quot;Slide 31 - &amp;quot;Artificial Muscle&amp;#x0D;&amp;#x0A;“Shape-shifting plastics” offer advanced automation, power generation&amp;quot;&quot;/&gt;&lt;property id=&quot;20307&quot; value=&quot;290&quot;/&gt;&lt;/object&gt;&lt;object type=&quot;3&quot; unique_id=&quot;10036&quot;&gt;&lt;property id=&quot;20148&quot; value=&quot;5&quot;/&gt;&lt;property id=&quot;20300&quot; value=&quot;Slide 32 - &amp;quot;Drug Discovery&amp;#x0D;&amp;#x0A;SRI helps save lives through new drugs for cancer and infectious disease&amp;quot;&quot;/&gt;&lt;property id=&quot;20307&quot; value=&quot;291&quot;/&gt;&lt;/object&gt;&lt;object type=&quot;3&quot; unique_id=&quot;10037&quot;&gt;&lt;property id=&quot;20148&quot; value=&quot;5&quot;/&gt;&lt;property id=&quot;20300&quot; value=&quot;Slide 33 - &amp;quot;Medical Systems&amp;#x0D;&amp;#x0A;SRI innovations help patients recover faster, with fewer complications&amp;quot;&quot;/&gt;&lt;property id=&quot;20307&quot; value=&quot;292&quot;/&gt;&lt;/object&gt;&lt;object type=&quot;3&quot; unique_id=&quot;10038&quot;&gt;&lt;property id=&quot;20148&quot; value=&quot;5&quot;/&gt;&lt;property id=&quot;20300&quot; value=&quot;Slide 34 - &amp;quot;Education&amp;#x0D;&amp;#x0A;SRI helps improve how teachers teach and students learn&amp;quot;&quot;/&gt;&lt;property id=&quot;20307&quot; value=&quot;293&quot;/&gt;&lt;/object&gt;&lt;object type=&quot;3&quot; unique_id=&quot;10039&quot;&gt;&lt;property id=&quot;20148&quot; value=&quot;5&quot;/&gt;&lt;property id=&quot;20300&quot; value=&quot;Slide 35 - &amp;quot;Economic Development&amp;#x0D;&amp;#x0A;SRI helps enhance competitiveness around the globe&amp;quot;&quot;/&gt;&lt;property id=&quot;20307&quot; value=&quot;294&quot;/&gt;&lt;/object&gt;&lt;object type=&quot;3&quot; unique_id=&quot;10040&quot;&gt;&lt;property id=&quot;20148&quot; value=&quot;5&quot;/&gt;&lt;property id=&quot;20300&quot; value=&quot;Slide 36 - &amp;quot;Tourism&amp;#x0D;&amp;#x0A;SRI puts new destinations on the map&amp;quot;&quot;/&gt;&lt;property id=&quot;20307&quot; value=&quot;295&quot;/&gt;&lt;/object&gt;&lt;object type=&quot;3&quot; unique_id=&quot;10041&quot;&gt;&lt;property id=&quot;20148&quot; value=&quot;5&quot;/&gt;&lt;property id=&quot;20300&quot; value=&quot;Slide 37 - &amp;quot;Entertainment &amp;#x0D;&amp;#x0A;SRI and Sarnoff have changed how we see movies and television&amp;quot;&quot;/&gt;&lt;property id=&quot;20307&quot; value=&quot;296&quot;/&gt;&lt;/object&gt;&lt;object type=&quot;3&quot; unique_id=&quot;10042&quot;&gt;&lt;property id=&quot;20148&quot; value=&quot;5&quot;/&gt;&lt;property id=&quot;20300&quot; value=&quot;Slide 38 - &amp;quot;Capabilities Matched to Market Needs&amp;quot;&quot;/&gt;&lt;property id=&quot;20307&quot; value=&quot;297&quot;/&gt;&lt;/object&gt;&lt;object type=&quot;3&quot; unique_id=&quot;10043&quot;&gt;&lt;property id=&quot;20148&quot; value=&quot;5&quot;/&gt;&lt;property id=&quot;20300&quot; value=&quot;Slide 39 - &amp;quot;Deep Technical Capabilities &amp;#x0D;&amp;#x0A;SRI applies interdisciplinary skills to provide solutions to your needs&amp;quot;&quot;/&gt;&lt;property id=&quot;20307&quot; value=&quot;298&quot;/&gt;&lt;/object&gt;&lt;object type=&quot;3&quot; unique_id=&quot;10044&quot;&gt;&lt;property id=&quot;20148&quot; value=&quot;5&quot;/&gt;&lt;property id=&quot;20300&quot; value=&quot;Slide 40 - &amp;quot;Information and Computing &amp;#x0D;&amp;#x0A;Pioneering next-generation, disruptive technologies&amp;quot;&quot;/&gt;&lt;property id=&quot;20307&quot; value=&quot;299&quot;/&gt;&lt;/object&gt;&lt;object type=&quot;3&quot; unique_id=&quot;10045&quot;&gt;&lt;property id=&quot;20148&quot; value=&quot;5&quot;/&gt;&lt;property id=&quot;20300&quot; value=&quot;Slide 41 - &amp;quot;Networks and Communication&amp;#x0D;&amp;#x0A;Operationally effective systems for government and commercial clients&amp;quot;&quot;/&gt;&lt;property id=&quot;20307&quot; value=&quot;300&quot;/&gt;&lt;/object&gt;&lt;object type=&quot;3&quot; unique_id=&quot;10046&quot;&gt;&lt;property id=&quot;20148&quot; value=&quot;5&quot;/&gt;&lt;property id=&quot;20300&quot; value=&quot;Slide 42 - &amp;quot;Automation and Robotics&amp;#x0D;&amp;#x0A;From the world’s first reasoning robot to the latest advances&amp;quot;&quot;/&gt;&lt;property id=&quot;20307&quot; value=&quot;301&quot;/&gt;&lt;/object&gt;&lt;object type=&quot;3&quot; unique_id=&quot;10047&quot;&gt;&lt;property id=&quot;20148&quot; value=&quot;5&quot;/&gt;&lt;property id=&quot;20300&quot; value=&quot;Slide 43 - &amp;quot;Intelligence Systems &amp;#x0D;&amp;#x0A;From field support to end-to-end, secure information management systems&amp;quot;&quot;/&gt;&lt;property id=&quot;20307&quot; value=&quot;302&quot;/&gt;&lt;/object&gt;&lt;object type=&quot;3&quot; unique_id=&quot;10048&quot;&gt;&lt;property id=&quot;20148&quot; value=&quot;5&quot;/&gt;&lt;property id=&quot;20300&quot; value=&quot;Slide 44 - &amp;quot;Data Collection and Measurement&amp;#x0D;&amp;#x0A;State-of-the-art sensing and information processing&amp;quot;&quot;/&gt;&lt;property id=&quot;20307&quot; value=&quot;303&quot;/&gt;&lt;/object&gt;&lt;object type=&quot;3&quot; unique_id=&quot;10049&quot;&gt;&lt;property id=&quot;20148&quot; value=&quot;5&quot;/&gt;&lt;property id=&quot;20300&quot; value=&quot;Slide 45 - &amp;quot;Homeland Security &amp;#x0D;&amp;#x0A;SRI contributes to our nation’s preparedness&amp;quot;&quot;/&gt;&lt;property id=&quot;20307&quot; value=&quot;304&quot;/&gt;&lt;/object&gt;&lt;object type=&quot;3&quot; unique_id=&quot;10050&quot;&gt;&lt;property id=&quot;20148&quot; value=&quot;5&quot;/&gt;&lt;property id=&quot;20300&quot; value=&quot;Slide 46 - &amp;quot;Automotive&amp;#x0D;&amp;#x0A;Improving safety, comfort, cost, and environmental impact&amp;quot;&quot;/&gt;&lt;property id=&quot;20307&quot; value=&quot;305&quot;/&gt;&lt;/object&gt;&lt;object type=&quot;3&quot; unique_id=&quot;10051&quot;&gt;&lt;property id=&quot;20148&quot; value=&quot;5&quot;/&gt;&lt;property id=&quot;20300&quot; value=&quot;Slide 47 - &amp;quot;Energy and Environment&amp;#x0D;&amp;#x0A;From basic research to pilot tests and commercialization&amp;quot;&quot;/&gt;&lt;property id=&quot;20307&quot; value=&quot;306&quot;/&gt;&lt;/object&gt;&lt;object type=&quot;3&quot; unique_id=&quot;10052&quot;&gt;&lt;property id=&quot;20148&quot; value=&quot;5&quot;/&gt;&lt;property id=&quot;20300&quot; value=&quot;Slide 48 - &amp;quot;Marine Science and Technology&amp;#x0D;&amp;#x0A;Taking SRI’s capabilities to the water&amp;quot;&quot;/&gt;&lt;property id=&quot;20307&quot; value=&quot;307&quot;/&gt;&lt;/object&gt;&lt;object type=&quot;3&quot; unique_id=&quot;10053&quot;&gt;&lt;property id=&quot;20148&quot; value=&quot;5&quot;/&gt;&lt;property id=&quot;20300&quot; value=&quot;Slide 49 - &amp;quot;Advanced Materials and Structures&amp;#x0D;&amp;#x0A;From basic research to pilot tests and commercialization&amp;quot;&quot;/&gt;&lt;property id=&quot;20307&quot; value=&quot;308&quot;/&gt;&lt;/object&gt;&lt;object type=&quot;3&quot; unique_id=&quot;10054&quot;&gt;&lt;property id=&quot;20148&quot; value=&quot;5&quot;/&gt;&lt;property id=&quot;20300&quot; value=&quot;Slide 50 - &amp;quot;Medical and Surgical Devices&amp;#x0D;&amp;#x0A;Advancing new ideas from initial design to working prototype&amp;quot;&quot;/&gt;&lt;property id=&quot;20307&quot; value=&quot;309&quot;/&gt;&lt;/object&gt;&lt;object type=&quot;3&quot; unique_id=&quot;10055&quot;&gt;&lt;property id=&quot;20148&quot; value=&quot;5&quot;/&gt;&lt;property id=&quot;20300&quot; value=&quot;Slide 51 - &amp;quot;Computational Biology&amp;#x0D;&amp;#x0A;Opportunities for drug discovery, agriculture, and biotech&amp;quot;&quot;/&gt;&lt;property id=&quot;20307&quot; value=&quot;310&quot;/&gt;&lt;/object&gt;&lt;object type=&quot;3&quot; unique_id=&quot;10056&quot;&gt;&lt;property id=&quot;20148&quot; value=&quot;5&quot;/&gt;&lt;property id=&quot;20300&quot; value=&quot;Slide 52 - &amp;quot;Biosciences &amp;#x0D;&amp;#x0A;Complete drug discovery and preclinical development services&amp;quot;&quot;/&gt;&lt;property id=&quot;20307&quot; value=&quot;311&quot;/&gt;&lt;/object&gt;&lt;object type=&quot;3&quot; unique_id=&quot;10057&quot;&gt;&lt;property id=&quot;20148&quot; value=&quot;5&quot;/&gt;&lt;property id=&quot;20300&quot; value=&quot;Slide 53 - &amp;quot;Product Development&amp;#x0D;&amp;#x0A;From technology concepts to working product prototypes&amp;quot;&quot;/&gt;&lt;property id=&quot;20307&quot; value=&quot;312&quot;/&gt;&lt;/object&gt;&lt;object type=&quot;3&quot; unique_id=&quot;10058&quot;&gt;&lt;property id=&quot;20148&quot; value=&quot;5&quot;/&gt;&lt;property id=&quot;20300&quot; value=&quot;Slide 54 - &amp;quot;Public Policy&amp;#x0D;&amp;#x0A;Addressing challenges caused by technological, social, and economic change&amp;quot;&quot;/&gt;&lt;property id=&quot;20307&quot; value=&quot;313&quot;/&gt;&lt;/object&gt;&lt;object type=&quot;3&quot; unique_id=&quot;10059&quot;&gt;&lt;property id=&quot;20148&quot; value=&quot;5&quot;/&gt;&lt;property id=&quot;20300&quot; value=&quot;Slide 55 - &amp;quot;Sarnoff Corporation, an SRI Subsidiary &amp;#x0D;&amp;#x0A;Complementary capabilities to meet client needs&amp;quot;&quot;/&gt;&lt;property id=&quot;20307&quot; value=&quot;314&quot;/&gt;&lt;/object&gt;&lt;object type=&quot;3&quot; unique_id=&quot;10060&quot;&gt;&lt;property id=&quot;20148&quot; value=&quot;5&quot;/&gt;&lt;property id=&quot;20300&quot; value=&quot;Slide 56 - &amp;quot;SRI’s Value Creation Process™&amp;quot;&quot;/&gt;&lt;property id=&quot;20307&quot; value=&quot;315&quot;/&gt;&lt;/object&gt;&lt;object type=&quot;3&quot; unique_id=&quot;10061&quot;&gt;&lt;property id=&quot;20148&quot; value=&quot;5&quot;/&gt;&lt;property id=&quot;20300&quot; value=&quot;Slide 57 - &amp;quot;The Innovation Life Cycle&amp;#x0D;&amp;#x0A;Creation and delivery of new products and services in the marketplace&amp;quot;&quot;/&gt;&lt;property id=&quot;20307&quot; value=&quot;316&quot;/&gt;&lt;/object&gt;&lt;object type=&quot;3&quot; unique_id=&quot;10062&quot;&gt;&lt;property id=&quot;20148&quot; value=&quot;5&quot;/&gt;&lt;property id=&quot;20300&quot; value=&quot;Slide 58 - &amp;quot;SRI’s Process for Creating Customer Value&amp;#x0D;&amp;#x0A;Rigorously applying SRI’s Five Disciplines of Innovation™&amp;quot;&quot;/&gt;&lt;property id=&quot;20307&quot; value=&quot;317&quot;/&gt;&lt;/object&gt;&lt;object type=&quot;3&quot; unique_id=&quot;10063&quot;&gt;&lt;property id=&quot;20148&quot; value=&quot;5&quot;/&gt;&lt;property id=&quot;20300&quot; value=&quot;Slide 59 - &amp;quot;SRI’s “NABC” Approach&amp;#x0D;&amp;#x0A;Used to develop a quantitative value proposition—the first step in value creation&amp;quot;&quot;/&gt;&lt;property id=&quot;20307&quot; value=&quot;318&quot;/&gt;&lt;/object&gt;&lt;object type=&quot;3&quot; unique_id=&quot;10064&quot;&gt;&lt;property id=&quot;20148&quot; value=&quot;5&quot;/&gt;&lt;property id=&quot;20300&quot; value=&quot;Slide 60 - &amp;quot;SRI’s Model &amp;#x0D;&amp;#x0A;We have a vested interest in your success&amp;quot;&quot;/&gt;&lt;property id=&quot;20307&quot; value=&quot;319&quot;/&gt;&lt;/object&gt;&lt;object type=&quot;3&quot; unique_id=&quot;10065&quot;&gt;&lt;property id=&quot;20148&quot; value=&quot;5&quot;/&gt;&lt;property id=&quot;20300&quot; value=&quot;Slide 61 - &amp;quot;SRI’s Process for Creating New Ventures&amp;#x0D;&amp;#x0A;Disciplined and milestone-based&amp;quot;&quot;/&gt;&lt;property id=&quot;20307&quot; value=&quot;320&quot;/&gt;&lt;/object&gt;&lt;object type=&quot;3&quot; unique_id=&quot;10066&quot;&gt;&lt;property id=&quot;20148&quot; value=&quot;5&quot;/&gt;&lt;property id=&quot;20300&quot; value=&quot;Slide 62 - &amp;quot;Innovation Partnership Programs&amp;quot;&quot;/&gt;&lt;property id=&quot;20307&quot; value=&quot;321&quot;/&gt;&lt;/object&gt;&lt;object type=&quot;3&quot; unique_id=&quot;10067&quot;&gt;&lt;property id=&quot;20148&quot; value=&quot;5&quot;/&gt;&lt;property id=&quot;20300&quot; value=&quot;Slide 63 - &amp;quot;SRI Innovation Partnership Programs&amp;#x0D;&amp;#x0A;Helping organizations turn ideas into high-value products and services&amp;quot;&quot;/&gt;&lt;property id=&quot;20307&quot; value=&quot;322&quot;/&gt;&lt;/object&gt;&lt;object type=&quot;3&quot; unique_id=&quot;10068&quot;&gt;&lt;property id=&quot;20148&quot; value=&quot;5&quot;/&gt;&lt;property id=&quot;20300&quot; value=&quot;Slide 64 - &amp;quot;SRI Five Disciplines of Innovation™ Program&amp;#x0D;&amp;#x0A;For an organizational culture that consistently provides compelling va&quot;/&gt;&lt;property id=&quot;20307&quot; value=&quot;323&quot;/&gt;&lt;/object&gt;&lt;object type=&quot;3&quot; unique_id=&quot;10069&quot;&gt;&lt;property id=&quot;20148&quot; value=&quot;5&quot;/&gt;&lt;property id=&quot;20300&quot; value=&quot;Slide 65 - &amp;quot;Technology for Innovative Products Workshop &amp;#x0D;&amp;#x0A;New products and services for growth&amp;quot;&quot;/&gt;&lt;property id=&quot;20307&quot; value=&quot;324&quot;/&gt;&lt;/object&gt;&lt;object type=&quot;3&quot; unique_id=&quot;10070&quot;&gt;&lt;property id=&quot;20148&quot; value=&quot;5&quot;/&gt;&lt;property id=&quot;20300&quot; value=&quot;Slide 66 - &amp;quot;Ways We Can Work Together&amp;#x0D;&amp;#x0A;Flexible working arrangements to meet your needs&amp;quot;&quot;/&gt;&lt;property id=&quot;20307&quot; value=&quot;325&quot;/&gt;&lt;/object&gt;&lt;object type=&quot;3&quot; unique_id=&quot;10072&quot;&gt;&lt;property id=&quot;20148&quot; value=&quot;5&quot;/&gt;&lt;property id=&quot;20300&quot; value=&quot;Slide 67&quot;/&gt;&lt;property id=&quot;20307&quot; value=&quot;258&quot;/&gt;&lt;/object&gt;&lt;object type=&quot;3&quot; unique_id=&quot;98176&quot;&gt;&lt;property id=&quot;20148&quot; value=&quot;5&quot;/&gt;&lt;property id=&quot;20300&quot; value=&quot;Slide 12 - &amp;quot;Representative Clients and Partners&amp;#x0D;&amp;#x0A;SRI delivers innovation to governments&amp;quot;&quot;/&gt;&lt;property id=&quot;20307&quot; value=&quot;326&quot;/&gt;&lt;/object&gt;&lt;object type=&quot;3&quot; unique_id=&quot;98177&quot;&gt;&lt;property id=&quot;20148&quot; value=&quot;5&quot;/&gt;&lt;property id=&quot;20300&quot; value=&quot;Slide 13 - &amp;quot;Representative Clients and Partners&amp;#x0D;&amp;#x0A;SRI delivers innovation to established and start-up businesses&amp;quot;&quot;/&gt;&lt;property id=&quot;20307&quot; value=&quot;327&quot;/&gt;&lt;/object&gt;&lt;object type=&quot;3&quot; unique_id=&quot;98178&quot;&gt;&lt;property id=&quot;20148&quot; value=&quot;5&quot;/&gt;&lt;property id=&quot;20300&quot; value=&quot;Slide 14 - &amp;quot;Representative Clients and Partners&amp;#x0D;&amp;#x0A;SRI delivers innovation to foundations and industry&amp;quot;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Custom 15">
      <a:dk1>
        <a:srgbClr val="4E4E4E"/>
      </a:dk1>
      <a:lt1>
        <a:srgbClr val="FFFFFF"/>
      </a:lt1>
      <a:dk2>
        <a:srgbClr val="4E4E4E"/>
      </a:dk2>
      <a:lt2>
        <a:srgbClr val="FFFFFF"/>
      </a:lt2>
      <a:accent1>
        <a:srgbClr val="0070C0"/>
      </a:accent1>
      <a:accent2>
        <a:srgbClr val="8C92BB"/>
      </a:accent2>
      <a:accent3>
        <a:srgbClr val="CF7646"/>
      </a:accent3>
      <a:accent4>
        <a:srgbClr val="E8A333"/>
      </a:accent4>
      <a:accent5>
        <a:srgbClr val="7030A0"/>
      </a:accent5>
      <a:accent6>
        <a:srgbClr val="2D2D8A"/>
      </a:accent6>
      <a:hlink>
        <a:srgbClr val="00408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70102</TotalTime>
  <Words>1559</Words>
  <Application>Microsoft Macintosh PowerPoint</Application>
  <PresentationFormat>On-screen Show (4:3)</PresentationFormat>
  <Paragraphs>248</Paragraphs>
  <Slides>29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Calibri</vt:lpstr>
      <vt:lpstr>Mangal</vt:lpstr>
      <vt:lpstr>ＭＳ Ｐゴシック</vt:lpstr>
      <vt:lpstr>Wingdings</vt:lpstr>
      <vt:lpstr>Arial</vt:lpstr>
      <vt:lpstr>Office Theme</vt:lpstr>
      <vt:lpstr>Replacing Cubic Miles of Oil</vt:lpstr>
      <vt:lpstr>Energy Challenge: Tough Choices Ahead Time to reframe the debate about energy supply</vt:lpstr>
      <vt:lpstr>How Much Energy Do We Use? A good question to ask, but we confront a tower of Babel</vt:lpstr>
      <vt:lpstr>Annual Global Energy Consumption, 2006  We are living off our inheritance – how is it sustainable?</vt:lpstr>
      <vt:lpstr>Annual Global Energy Consumption, 2016  Pattern essentially unchanged since 2006</vt:lpstr>
      <vt:lpstr>Global CO2 Emissions</vt:lpstr>
      <vt:lpstr>It Takes Energy to Climb up on the UN HDI Scale </vt:lpstr>
      <vt:lpstr>Estimating how much energy will we need in 2050?</vt:lpstr>
      <vt:lpstr>Dramatic rise of wind and solar power</vt:lpstr>
      <vt:lpstr>Still a long way to go…</vt:lpstr>
      <vt:lpstr>Challenges for All-Renewable Scenario</vt:lpstr>
      <vt:lpstr>Nuclear Power An option we cannot ignore</vt:lpstr>
      <vt:lpstr>Nuclear Power Results in Fewest Fatalities</vt:lpstr>
      <vt:lpstr>Public Concerns about Nuclear Power</vt:lpstr>
      <vt:lpstr>Unreasonable Standards Have Consequences High cost of nuclear power and increased use of fossil fuels</vt:lpstr>
      <vt:lpstr>Take a look at nuclear power, again</vt:lpstr>
      <vt:lpstr>PowerPoint Presentation</vt:lpstr>
      <vt:lpstr>Schematic of a Pressurized Water-Cooled Reactor </vt:lpstr>
      <vt:lpstr>A Cubic Mile of Oil</vt:lpstr>
      <vt:lpstr>A Cubic Mile of Oil – CMO Understandable unit: mental image</vt:lpstr>
      <vt:lpstr>Changes in Energy Landscape: 2006 to 2017</vt:lpstr>
      <vt:lpstr>The Duck Curve</vt:lpstr>
      <vt:lpstr>What Radiation Exposure Level Is Acceptable? Living on earth: 200 mSv/mo </vt:lpstr>
      <vt:lpstr>Major Nuclear Accidents</vt:lpstr>
      <vt:lpstr>Major Nuclear Accidents, Fukushima</vt:lpstr>
      <vt:lpstr>Molten Salt Reactors</vt:lpstr>
      <vt:lpstr>Schematic of a Thorium Molten Salt Reactor (LIFTR)</vt:lpstr>
      <vt:lpstr>Producing 1 CMO Per Year from Various Sources Enormous task requiring trillions of dollars over decades</vt:lpstr>
      <vt:lpstr>Public Concerns about Nuclear Power</vt:lpstr>
    </vt:vector>
  </TitlesOfParts>
  <Company>SRI International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SRI International</dc:creator>
  <cp:lastModifiedBy>Ripudaman Malhotra</cp:lastModifiedBy>
  <cp:revision>1073</cp:revision>
  <cp:lastPrinted>2011-03-15T17:18:40Z</cp:lastPrinted>
  <dcterms:created xsi:type="dcterms:W3CDTF">2011-06-27T16:27:22Z</dcterms:created>
  <dcterms:modified xsi:type="dcterms:W3CDTF">2017-08-22T13:00:29Z</dcterms:modified>
</cp:coreProperties>
</file>